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media/image57.jpg" ContentType="image/png"/>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notesSlides/notesSlide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notesSlides/notesSlide2.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notesSlides/notesSlide3.xml" ContentType="application/vnd.openxmlformats-officedocument.presentationml.notesSlide+xml"/>
  <Override PartName="/ppt/charts/chart120.xml" ContentType="application/vnd.openxmlformats-officedocument.drawingml.chart+xml"/>
  <Override PartName="/ppt/charts/chart121.xml" ContentType="application/vnd.openxmlformats-officedocument.drawingml.chart+xml"/>
  <Override PartName="/ppt/charts/chart122.xml" ContentType="application/vnd.openxmlformats-officedocument.drawingml.chart+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2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29.xml" ContentType="application/vnd.openxmlformats-officedocument.drawingml.chart+xml"/>
  <Override PartName="/ppt/charts/chart130.xml" ContentType="application/vnd.openxmlformats-officedocument.drawingml.chart+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Ex1.xml" ContentType="application/vnd.ms-office.chartex+xml"/>
  <Override PartName="/ppt/charts/chartEx2.xml" ContentType="application/vnd.ms-office.chartex+xml"/>
  <Override PartName="/ppt/charts/chartEx3.xml" ContentType="application/vnd.ms-office.chartex+xml"/>
  <Override PartName="/ppt/charts/chartEx4.xml" ContentType="application/vnd.ms-office.chartex+xml"/>
  <Override PartName="/ppt/charts/chartEx5.xml" ContentType="application/vnd.ms-office.chartex+xml"/>
  <Override PartName="/ppt/charts/chartEx6.xml" ContentType="application/vnd.ms-office.chartex+xml"/>
  <Override PartName="/ppt/charts/chartEx7.xml" ContentType="application/vnd.ms-office.chartex+xml"/>
  <Override PartName="/ppt/charts/chartEx8.xml" ContentType="application/vnd.ms-office.chartex+xml"/>
  <Override PartName="/ppt/charts/chartEx9.xml" ContentType="application/vnd.ms-office.chartex+xml"/>
  <Override PartName="/ppt/charts/chartEx10.xml" ContentType="application/vnd.ms-office.chartex+xml"/>
  <Override PartName="/ppt/charts/chartEx11.xml" ContentType="application/vnd.ms-office.chartex+xml"/>
  <Override PartName="/ppt/charts/chartEx12.xml" ContentType="application/vnd.ms-office.chartex+xml"/>
  <Override PartName="/ppt/charts/chartEx13.xml" ContentType="application/vnd.ms-office.chartex+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Override PartName="/ppt/charts/colors16.xml" ContentType="application/vnd.ms-office.chartcolorstyle+xml"/>
  <Override PartName="/ppt/charts/style16.xml" ContentType="application/vnd.ms-office.chartstyle+xml"/>
  <Override PartName="/ppt/charts/colors17.xml" ContentType="application/vnd.ms-office.chartcolorstyle+xml"/>
  <Override PartName="/ppt/charts/style17.xml" ContentType="application/vnd.ms-office.chartstyle+xml"/>
  <Override PartName="/ppt/charts/colors18.xml" ContentType="application/vnd.ms-office.chartcolorstyle+xml"/>
  <Override PartName="/ppt/charts/style18.xml" ContentType="application/vnd.ms-office.chartstyle+xml"/>
  <Override PartName="/ppt/charts/colors19.xml" ContentType="application/vnd.ms-office.chartcolorstyle+xml"/>
  <Override PartName="/ppt/charts/style19.xml" ContentType="application/vnd.ms-office.chartstyle+xml"/>
  <Override PartName="/ppt/charts/colors20.xml" ContentType="application/vnd.ms-office.chartcolorstyle+xml"/>
  <Override PartName="/ppt/charts/style20.xml" ContentType="application/vnd.ms-office.chartstyle+xml"/>
  <Override PartName="/ppt/charts/colors21.xml" ContentType="application/vnd.ms-office.chartcolorstyle+xml"/>
  <Override PartName="/ppt/charts/style21.xml" ContentType="application/vnd.ms-office.chartstyle+xml"/>
  <Override PartName="/ppt/charts/colors22.xml" ContentType="application/vnd.ms-office.chartcolorstyle+xml"/>
  <Override PartName="/ppt/charts/style22.xml" ContentType="application/vnd.ms-office.chartstyle+xml"/>
  <Override PartName="/ppt/charts/colors23.xml" ContentType="application/vnd.ms-office.chartcolorstyle+xml"/>
  <Override PartName="/ppt/charts/style23.xml" ContentType="application/vnd.ms-office.chartstyle+xml"/>
  <Override PartName="/ppt/charts/colors24.xml" ContentType="application/vnd.ms-office.chartcolorstyle+xml"/>
  <Override PartName="/ppt/charts/style24.xml" ContentType="application/vnd.ms-office.chartstyle+xml"/>
  <Override PartName="/ppt/charts/colors29.xml" ContentType="application/vnd.ms-office.chartcolorstyle+xml"/>
  <Override PartName="/ppt/charts/style29.xml" ContentType="application/vnd.ms-office.chartstyle+xml"/>
  <Override PartName="/ppt/charts/colors30.xml" ContentType="application/vnd.ms-office.chartcolorstyle+xml"/>
  <Override PartName="/ppt/charts/style30.xml" ContentType="application/vnd.ms-office.chartstyle+xml"/>
  <Override PartName="/ppt/charts/colors31.xml" ContentType="application/vnd.ms-office.chartcolorstyle+xml"/>
  <Override PartName="/ppt/charts/style31.xml" ContentType="application/vnd.ms-office.chartstyle+xml"/>
  <Override PartName="/ppt/charts/colors32.xml" ContentType="application/vnd.ms-office.chartcolorstyle+xml"/>
  <Override PartName="/ppt/charts/style32.xml" ContentType="application/vnd.ms-office.chartstyle+xml"/>
  <Override PartName="/ppt/charts/colors33.xml" ContentType="application/vnd.ms-office.chartcolorstyle+xml"/>
  <Override PartName="/ppt/charts/style33.xml" ContentType="application/vnd.ms-office.chartstyle+xml"/>
  <Override PartName="/ppt/charts/colors34.xml" ContentType="application/vnd.ms-office.chartcolorstyle+xml"/>
  <Override PartName="/ppt/charts/style34.xml" ContentType="application/vnd.ms-office.chartstyle+xml"/>
  <Override PartName="/ppt/charts/colors35.xml" ContentType="application/vnd.ms-office.chartcolorstyle+xml"/>
  <Override PartName="/ppt/charts/style35.xml" ContentType="application/vnd.ms-office.chartstyle+xml"/>
  <Override PartName="/ppt/charts/colors36.xml" ContentType="application/vnd.ms-office.chartcolorstyle+xml"/>
  <Override PartName="/ppt/charts/style36.xml" ContentType="application/vnd.ms-office.chartstyle+xml"/>
  <Override PartName="/ppt/charts/colors37.xml" ContentType="application/vnd.ms-office.chartcolorstyle+xml"/>
  <Override PartName="/ppt/charts/style37.xml" ContentType="application/vnd.ms-office.chartstyle+xml"/>
  <Override PartName="/ppt/charts/colors38.xml" ContentType="application/vnd.ms-office.chartcolorstyle+xml"/>
  <Override PartName="/ppt/charts/style38.xml" ContentType="application/vnd.ms-office.chartstyle+xml"/>
  <Override PartName="/ppt/charts/colors39.xml" ContentType="application/vnd.ms-office.chartcolorstyle+xml"/>
  <Override PartName="/ppt/charts/style39.xml" ContentType="application/vnd.ms-office.chartstyle+xml"/>
  <Override PartName="/ppt/charts/colors40.xml" ContentType="application/vnd.ms-office.chartcolorstyle+xml"/>
  <Override PartName="/ppt/charts/style40.xml" ContentType="application/vnd.ms-office.chartstyle+xml"/>
  <Override PartName="/ppt/charts/colors43.xml" ContentType="application/vnd.ms-office.chartcolorstyle+xml"/>
  <Override PartName="/ppt/charts/style43.xml" ContentType="application/vnd.ms-office.chartstyle+xml"/>
  <Override PartName="/ppt/charts/colors44.xml" ContentType="application/vnd.ms-office.chartcolorstyle+xml"/>
  <Override PartName="/ppt/charts/style44.xml" ContentType="application/vnd.ms-office.chartstyle+xml"/>
  <Override PartName="/ppt/charts/colors45.xml" ContentType="application/vnd.ms-office.chartcolorstyle+xml"/>
  <Override PartName="/ppt/charts/style45.xml" ContentType="application/vnd.ms-office.chartstyle+xml"/>
  <Override PartName="/ppt/charts/colors46.xml" ContentType="application/vnd.ms-office.chartcolorstyle+xml"/>
  <Override PartName="/ppt/charts/style46.xml" ContentType="application/vnd.ms-office.chartstyle+xml"/>
  <Override PartName="/ppt/charts/colors47.xml" ContentType="application/vnd.ms-office.chartcolorstyle+xml"/>
  <Override PartName="/ppt/charts/style47.xml" ContentType="application/vnd.ms-office.chartstyle+xml"/>
  <Override PartName="/ppt/charts/colors48.xml" ContentType="application/vnd.ms-office.chartcolorstyle+xml"/>
  <Override PartName="/ppt/charts/style48.xml" ContentType="application/vnd.ms-office.chartstyle+xml"/>
  <Override PartName="/ppt/charts/colors49.xml" ContentType="application/vnd.ms-office.chartcolorstyle+xml"/>
  <Override PartName="/ppt/charts/style49.xml" ContentType="application/vnd.ms-office.chartstyle+xml"/>
  <Override PartName="/ppt/charts/colors50.xml" ContentType="application/vnd.ms-office.chartcolorstyle+xml"/>
  <Override PartName="/ppt/charts/style50.xml" ContentType="application/vnd.ms-office.chartstyle+xml"/>
  <Override PartName="/ppt/charts/colors51.xml" ContentType="application/vnd.ms-office.chartcolorstyle+xml"/>
  <Override PartName="/ppt/charts/style51.xml" ContentType="application/vnd.ms-office.chartstyle+xml"/>
  <Override PartName="/ppt/charts/colors52.xml" ContentType="application/vnd.ms-office.chartcolorstyle+xml"/>
  <Override PartName="/ppt/charts/style52.xml" ContentType="application/vnd.ms-office.chartstyle+xml"/>
  <Override PartName="/ppt/charts/colors53.xml" ContentType="application/vnd.ms-office.chartcolorstyle+xml"/>
  <Override PartName="/ppt/charts/style53.xml" ContentType="application/vnd.ms-office.chartstyle+xml"/>
  <Override PartName="/ppt/charts/colors54.xml" ContentType="application/vnd.ms-office.chartcolorstyle+xml"/>
  <Override PartName="/ppt/charts/style54.xml" ContentType="application/vnd.ms-office.chartstyle+xml"/>
  <Override PartName="/ppt/charts/colors55.xml" ContentType="application/vnd.ms-office.chartcolorstyle+xml"/>
  <Override PartName="/ppt/charts/style55.xml" ContentType="application/vnd.ms-office.chartstyle+xml"/>
  <Override PartName="/ppt/charts/colors56.xml" ContentType="application/vnd.ms-office.chartcolorstyle+xml"/>
  <Override PartName="/ppt/charts/style56.xml" ContentType="application/vnd.ms-office.chartstyle+xml"/>
  <Override PartName="/ppt/charts/colors58.xml" ContentType="application/vnd.ms-office.chartcolorstyle+xml"/>
  <Override PartName="/ppt/charts/style58.xml" ContentType="application/vnd.ms-office.chartstyle+xml"/>
  <Override PartName="/ppt/charts/colors59.xml" ContentType="application/vnd.ms-office.chartcolorstyle+xml"/>
  <Override PartName="/ppt/charts/style59.xml" ContentType="application/vnd.ms-office.chartstyle+xml"/>
  <Override PartName="/ppt/charts/colors62.xml" ContentType="application/vnd.ms-office.chartcolorstyle+xml"/>
  <Override PartName="/ppt/charts/style62.xml" ContentType="application/vnd.ms-office.chartstyle+xml"/>
  <Override PartName="/ppt/charts/colors63.xml" ContentType="application/vnd.ms-office.chartcolorstyle+xml"/>
  <Override PartName="/ppt/charts/style63.xml" ContentType="application/vnd.ms-office.chartstyle+xml"/>
  <Override PartName="/ppt/charts/colors64.xml" ContentType="application/vnd.ms-office.chartcolorstyle+xml"/>
  <Override PartName="/ppt/charts/style64.xml" ContentType="application/vnd.ms-office.chartstyle+xml"/>
  <Override PartName="/ppt/charts/colors65.xml" ContentType="application/vnd.ms-office.chartcolorstyle+xml"/>
  <Override PartName="/ppt/charts/style65.xml" ContentType="application/vnd.ms-office.chartstyle+xml"/>
  <Override PartName="/ppt/charts/colors66.xml" ContentType="application/vnd.ms-office.chartcolorstyle+xml"/>
  <Override PartName="/ppt/charts/style66.xml" ContentType="application/vnd.ms-office.chartstyle+xml"/>
  <Override PartName="/ppt/charts/colors67.xml" ContentType="application/vnd.ms-office.chartcolorstyle+xml"/>
  <Override PartName="/ppt/charts/style67.xml" ContentType="application/vnd.ms-office.chartstyle+xml"/>
  <Override PartName="/ppt/charts/colors68.xml" ContentType="application/vnd.ms-office.chartcolorstyle+xml"/>
  <Override PartName="/ppt/charts/style68.xml" ContentType="application/vnd.ms-office.chartstyle+xml"/>
  <Override PartName="/ppt/charts/colors69.xml" ContentType="application/vnd.ms-office.chartcolorstyle+xml"/>
  <Override PartName="/ppt/charts/style69.xml" ContentType="application/vnd.ms-office.chartstyle+xml"/>
  <Override PartName="/ppt/charts/colors70.xml" ContentType="application/vnd.ms-office.chartcolorstyle+xml"/>
  <Override PartName="/ppt/charts/style70.xml" ContentType="application/vnd.ms-office.chartstyle+xml"/>
  <Override PartName="/ppt/charts/colors71.xml" ContentType="application/vnd.ms-office.chartcolorstyle+xml"/>
  <Override PartName="/ppt/charts/style71.xml" ContentType="application/vnd.ms-office.chartstyle+xml"/>
  <Override PartName="/ppt/charts/colors72.xml" ContentType="application/vnd.ms-office.chartcolorstyle+xml"/>
  <Override PartName="/ppt/charts/style72.xml" ContentType="application/vnd.ms-office.chartstyle+xml"/>
  <Override PartName="/ppt/charts/colors73.xml" ContentType="application/vnd.ms-office.chartcolorstyle+xml"/>
  <Override PartName="/ppt/charts/style73.xml" ContentType="application/vnd.ms-office.chartstyle+xml"/>
  <Override PartName="/ppt/charts/colors74.xml" ContentType="application/vnd.ms-office.chartcolorstyle+xml"/>
  <Override PartName="/ppt/charts/style74.xml" ContentType="application/vnd.ms-office.chartstyle+xml"/>
  <Override PartName="/ppt/charts/colors75.xml" ContentType="application/vnd.ms-office.chartcolorstyle+xml"/>
  <Override PartName="/ppt/charts/style75.xml" ContentType="application/vnd.ms-office.chartstyle+xml"/>
  <Override PartName="/ppt/charts/colors76.xml" ContentType="application/vnd.ms-office.chartcolorstyle+xml"/>
  <Override PartName="/ppt/charts/style76.xml" ContentType="application/vnd.ms-office.chartstyle+xml"/>
  <Override PartName="/ppt/charts/colors77.xml" ContentType="application/vnd.ms-office.chartcolorstyle+xml"/>
  <Override PartName="/ppt/charts/style77.xml" ContentType="application/vnd.ms-office.chartstyle+xml"/>
  <Override PartName="/ppt/charts/colors78.xml" ContentType="application/vnd.ms-office.chartcolorstyle+xml"/>
  <Override PartName="/ppt/charts/style78.xml" ContentType="application/vnd.ms-office.chartstyle+xml"/>
  <Override PartName="/ppt/charts/colors79.xml" ContentType="application/vnd.ms-office.chartcolorstyle+xml"/>
  <Override PartName="/ppt/charts/style79.xml" ContentType="application/vnd.ms-office.chartstyle+xml"/>
  <Override PartName="/ppt/charts/colors80.xml" ContentType="application/vnd.ms-office.chartcolorstyle+xml"/>
  <Override PartName="/ppt/charts/style80.xml" ContentType="application/vnd.ms-office.chartstyle+xml"/>
  <Override PartName="/ppt/charts/colors81.xml" ContentType="application/vnd.ms-office.chartcolorstyle+xml"/>
  <Override PartName="/ppt/charts/style81.xml" ContentType="application/vnd.ms-office.chartstyle+xml"/>
  <Override PartName="/ppt/charts/colors82.xml" ContentType="application/vnd.ms-office.chartcolorstyle+xml"/>
  <Override PartName="/ppt/charts/style82.xml" ContentType="application/vnd.ms-office.chartstyle+xml"/>
  <Override PartName="/ppt/charts/colors83.xml" ContentType="application/vnd.ms-office.chartcolorstyle+xml"/>
  <Override PartName="/ppt/charts/style83.xml" ContentType="application/vnd.ms-office.chartstyle+xml"/>
  <Override PartName="/ppt/charts/colors84.xml" ContentType="application/vnd.ms-office.chartcolorstyle+xml"/>
  <Override PartName="/ppt/charts/style84.xml" ContentType="application/vnd.ms-office.chartstyle+xml"/>
  <Override PartName="/ppt/charts/colors85.xml" ContentType="application/vnd.ms-office.chartcolorstyle+xml"/>
  <Override PartName="/ppt/charts/style85.xml" ContentType="application/vnd.ms-office.chartstyle+xml"/>
  <Override PartName="/ppt/charts/colors86.xml" ContentType="application/vnd.ms-office.chartcolorstyle+xml"/>
  <Override PartName="/ppt/charts/style86.xml" ContentType="application/vnd.ms-office.chartstyle+xml"/>
  <Override PartName="/ppt/charts/colors87.xml" ContentType="application/vnd.ms-office.chartcolorstyle+xml"/>
  <Override PartName="/ppt/charts/style87.xml" ContentType="application/vnd.ms-office.chartstyle+xml"/>
  <Override PartName="/ppt/charts/colors88.xml" ContentType="application/vnd.ms-office.chartcolorstyle+xml"/>
  <Override PartName="/ppt/charts/style88.xml" ContentType="application/vnd.ms-office.chartstyle+xml"/>
  <Override PartName="/ppt/charts/colors90.xml" ContentType="application/vnd.ms-office.chartcolorstyle+xml"/>
  <Override PartName="/ppt/charts/style90.xml" ContentType="application/vnd.ms-office.chartstyle+xml"/>
  <Override PartName="/ppt/charts/colors91.xml" ContentType="application/vnd.ms-office.chartcolorstyle+xml"/>
  <Override PartName="/ppt/charts/style91.xml" ContentType="application/vnd.ms-office.chartstyle+xml"/>
  <Override PartName="/ppt/charts/colors92.xml" ContentType="application/vnd.ms-office.chartcolorstyle+xml"/>
  <Override PartName="/ppt/charts/style92.xml" ContentType="application/vnd.ms-office.chartstyle+xml"/>
  <Override PartName="/ppt/charts/colors93.xml" ContentType="application/vnd.ms-office.chartcolorstyle+xml"/>
  <Override PartName="/ppt/charts/style93.xml" ContentType="application/vnd.ms-office.chartstyle+xml"/>
  <Override PartName="/ppt/charts/colors94.xml" ContentType="application/vnd.ms-office.chartcolorstyle+xml"/>
  <Override PartName="/ppt/charts/style94.xml" ContentType="application/vnd.ms-office.chartstyle+xml"/>
  <Override PartName="/ppt/charts/colors95.xml" ContentType="application/vnd.ms-office.chartcolorstyle+xml"/>
  <Override PartName="/ppt/charts/style95.xml" ContentType="application/vnd.ms-office.chartstyle+xml"/>
  <Override PartName="/ppt/charts/colors96.xml" ContentType="application/vnd.ms-office.chartcolorstyle+xml"/>
  <Override PartName="/ppt/charts/style96.xml" ContentType="application/vnd.ms-office.chartstyle+xml"/>
  <Override PartName="/ppt/charts/colors97.xml" ContentType="application/vnd.ms-office.chartcolorstyle+xml"/>
  <Override PartName="/ppt/charts/style97.xml" ContentType="application/vnd.ms-office.chartstyle+xml"/>
  <Override PartName="/ppt/charts/colors98.xml" ContentType="application/vnd.ms-office.chartcolorstyle+xml"/>
  <Override PartName="/ppt/charts/style98.xml" ContentType="application/vnd.ms-office.chartstyle+xml"/>
  <Override PartName="/ppt/charts/colors99.xml" ContentType="application/vnd.ms-office.chartcolorstyle+xml"/>
  <Override PartName="/ppt/charts/style99.xml" ContentType="application/vnd.ms-office.chartstyle+xml"/>
  <Override PartName="/ppt/charts/colors100.xml" ContentType="application/vnd.ms-office.chartcolorstyle+xml"/>
  <Override PartName="/ppt/charts/style100.xml" ContentType="application/vnd.ms-office.chartstyle+xml"/>
  <Override PartName="/ppt/charts/colors101.xml" ContentType="application/vnd.ms-office.chartcolorstyle+xml"/>
  <Override PartName="/ppt/charts/style101.xml" ContentType="application/vnd.ms-office.chartstyle+xml"/>
  <Override PartName="/ppt/charts/colors102.xml" ContentType="application/vnd.ms-office.chartcolorstyle+xml"/>
  <Override PartName="/ppt/charts/style102.xml" ContentType="application/vnd.ms-office.chartstyle+xml"/>
  <Override PartName="/ppt/charts/colors103.xml" ContentType="application/vnd.ms-office.chartcolorstyle+xml"/>
  <Override PartName="/ppt/charts/style103.xml" ContentType="application/vnd.ms-office.chartstyle+xml"/>
  <Override PartName="/ppt/charts/colors104.xml" ContentType="application/vnd.ms-office.chartcolorstyle+xml"/>
  <Override PartName="/ppt/charts/style104.xml" ContentType="application/vnd.ms-office.chartstyle+xml"/>
  <Override PartName="/ppt/charts/colors105.xml" ContentType="application/vnd.ms-office.chartcolorstyle+xml"/>
  <Override PartName="/ppt/charts/style105.xml" ContentType="application/vnd.ms-office.chartstyle+xml"/>
  <Override PartName="/ppt/charts/colors106.xml" ContentType="application/vnd.ms-office.chartcolorstyle+xml"/>
  <Override PartName="/ppt/charts/style106.xml" ContentType="application/vnd.ms-office.chartstyle+xml"/>
  <Override PartName="/ppt/charts/colors107.xml" ContentType="application/vnd.ms-office.chartcolorstyle+xml"/>
  <Override PartName="/ppt/charts/style107.xml" ContentType="application/vnd.ms-office.chartstyle+xml"/>
  <Override PartName="/ppt/charts/colors108.xml" ContentType="application/vnd.ms-office.chartcolorstyle+xml"/>
  <Override PartName="/ppt/charts/style108.xml" ContentType="application/vnd.ms-office.chartstyle+xml"/>
  <Override PartName="/ppt/charts/colors109.xml" ContentType="application/vnd.ms-office.chartcolorstyle+xml"/>
  <Override PartName="/ppt/charts/style109.xml" ContentType="application/vnd.ms-office.chartstyle+xml"/>
  <Override PartName="/ppt/charts/colors110.xml" ContentType="application/vnd.ms-office.chartcolorstyle+xml"/>
  <Override PartName="/ppt/charts/style110.xml" ContentType="application/vnd.ms-office.chartstyle+xml"/>
  <Override PartName="/ppt/charts/colors112.xml" ContentType="application/vnd.ms-office.chartcolorstyle+xml"/>
  <Override PartName="/ppt/charts/style112.xml" ContentType="application/vnd.ms-office.chartstyle+xml"/>
  <Override PartName="/ppt/charts/colors113.xml" ContentType="application/vnd.ms-office.chartcolorstyle+xml"/>
  <Override PartName="/ppt/charts/style113.xml" ContentType="application/vnd.ms-office.chartstyle+xml"/>
  <Override PartName="/ppt/charts/colors114.xml" ContentType="application/vnd.ms-office.chartcolorstyle+xml"/>
  <Override PartName="/ppt/charts/style114.xml" ContentType="application/vnd.ms-office.chartstyle+xml"/>
  <Override PartName="/ppt/charts/colors115.xml" ContentType="application/vnd.ms-office.chartcolorstyle+xml"/>
  <Override PartName="/ppt/charts/style115.xml" ContentType="application/vnd.ms-office.chartstyle+xml"/>
  <Override PartName="/ppt/charts/colors116.xml" ContentType="application/vnd.ms-office.chartcolorstyle+xml"/>
  <Override PartName="/ppt/charts/style116.xml" ContentType="application/vnd.ms-office.chartstyle+xml"/>
  <Override PartName="/ppt/charts/colors117.xml" ContentType="application/vnd.ms-office.chartcolorstyle+xml"/>
  <Override PartName="/ppt/charts/style117.xml" ContentType="application/vnd.ms-office.chartstyle+xml"/>
  <Override PartName="/ppt/charts/colors118.xml" ContentType="application/vnd.ms-office.chartcolorstyle+xml"/>
  <Override PartName="/ppt/charts/style118.xml" ContentType="application/vnd.ms-office.chartstyle+xml"/>
  <Override PartName="/ppt/charts/colors119.xml" ContentType="application/vnd.ms-office.chartcolorstyle+xml"/>
  <Override PartName="/ppt/charts/style119.xml" ContentType="application/vnd.ms-office.chartstyle+xml"/>
  <Override PartName="/ppt/charts/colors120.xml" ContentType="application/vnd.ms-office.chartcolorstyle+xml"/>
  <Override PartName="/ppt/charts/style120.xml" ContentType="application/vnd.ms-office.chartstyle+xml"/>
  <Override PartName="/ppt/charts/colors121.xml" ContentType="application/vnd.ms-office.chartcolorstyle+xml"/>
  <Override PartName="/ppt/charts/style121.xml" ContentType="application/vnd.ms-office.chartstyle+xml"/>
  <Override PartName="/ppt/charts/colors122.xml" ContentType="application/vnd.ms-office.chartcolorstyle+xml"/>
  <Override PartName="/ppt/charts/style122.xml" ContentType="application/vnd.ms-office.chartstyle+xml"/>
  <Override PartName="/ppt/charts/colors123.xml" ContentType="application/vnd.ms-office.chartcolorstyle+xml"/>
  <Override PartName="/ppt/charts/style123.xml" ContentType="application/vnd.ms-office.chartstyle+xml"/>
  <Override PartName="/ppt/charts/colors124.xml" ContentType="application/vnd.ms-office.chartcolorstyle+xml"/>
  <Override PartName="/ppt/charts/style124.xml" ContentType="application/vnd.ms-office.chartstyle+xml"/>
  <Override PartName="/ppt/charts/colors125.xml" ContentType="application/vnd.ms-office.chartcolorstyle+xml"/>
  <Override PartName="/ppt/charts/style125.xml" ContentType="application/vnd.ms-office.chartstyle+xml"/>
  <Override PartName="/ppt/charts/colors126.xml" ContentType="application/vnd.ms-office.chartcolorstyle+xml"/>
  <Override PartName="/ppt/charts/style126.xml" ContentType="application/vnd.ms-office.chartstyle+xml"/>
  <Override PartName="/ppt/charts/colors127.xml" ContentType="application/vnd.ms-office.chartcolorstyle+xml"/>
  <Override PartName="/ppt/charts/style127.xml" ContentType="application/vnd.ms-office.chartstyle+xml"/>
  <Override PartName="/ppt/charts/colors128.xml" ContentType="application/vnd.ms-office.chartcolorstyle+xml"/>
  <Override PartName="/ppt/charts/style128.xml" ContentType="application/vnd.ms-office.chartstyle+xml"/>
  <Override PartName="/ppt/charts/colors129.xml" ContentType="application/vnd.ms-office.chartcolorstyle+xml"/>
  <Override PartName="/ppt/charts/style129.xml" ContentType="application/vnd.ms-office.chartstyle+xml"/>
  <Override PartName="/ppt/charts/colors130.xml" ContentType="application/vnd.ms-office.chartcolorstyle+xml"/>
  <Override PartName="/ppt/charts/style130.xml" ContentType="application/vnd.ms-office.chartstyle+xml"/>
  <Override PartName="/ppt/charts/colors131.xml" ContentType="application/vnd.ms-office.chartcolorstyle+xml"/>
  <Override PartName="/ppt/charts/style131.xml" ContentType="application/vnd.ms-office.chartstyle+xml"/>
  <Override PartName="/ppt/charts/colors132.xml" ContentType="application/vnd.ms-office.chartcolorstyle+xml"/>
  <Override PartName="/ppt/charts/style132.xml" ContentType="application/vnd.ms-office.chartstyle+xml"/>
  <Override PartName="/ppt/charts/colors133.xml" ContentType="application/vnd.ms-office.chartcolorstyle+xml"/>
  <Override PartName="/ppt/charts/style133.xml" ContentType="application/vnd.ms-office.chartstyle+xml"/>
  <Override PartName="/ppt/charts/colors134.xml" ContentType="application/vnd.ms-office.chartcolorstyle+xml"/>
  <Override PartName="/ppt/charts/style134.xml" ContentType="application/vnd.ms-office.chartstyle+xml"/>
  <Override PartName="/ppt/charts/colors135.xml" ContentType="application/vnd.ms-office.chartcolorstyle+xml"/>
  <Override PartName="/ppt/charts/style135.xml" ContentType="application/vnd.ms-office.chartstyle+xml"/>
  <Override PartName="/ppt/charts/colors136.xml" ContentType="application/vnd.ms-office.chartcolorstyle+xml"/>
  <Override PartName="/ppt/charts/style136.xml" ContentType="application/vnd.ms-office.chartstyle+xml"/>
  <Override PartName="/ppt/charts/colors137.xml" ContentType="application/vnd.ms-office.chartcolorstyle+xml"/>
  <Override PartName="/ppt/charts/style137.xml" ContentType="application/vnd.ms-office.chartstyle+xml"/>
  <Override PartName="/ppt/charts/colors138.xml" ContentType="application/vnd.ms-office.chartcolorstyle+xml"/>
  <Override PartName="/ppt/charts/style138.xml" ContentType="application/vnd.ms-office.chartstyle+xml"/>
  <Override PartName="/ppt/charts/colors139.xml" ContentType="application/vnd.ms-office.chartcolorstyle+xml"/>
  <Override PartName="/ppt/charts/style139.xml" ContentType="application/vnd.ms-office.chartstyle+xml"/>
  <Override PartName="/ppt/charts/colors140.xml" ContentType="application/vnd.ms-office.chartcolorstyle+xml"/>
  <Override PartName="/ppt/charts/style140.xml" ContentType="application/vnd.ms-office.chartstyle+xml"/>
  <Override PartName="/ppt/charts/colors141.xml" ContentType="application/vnd.ms-office.chartcolorstyle+xml"/>
  <Override PartName="/ppt/charts/style141.xml" ContentType="application/vnd.ms-office.chartstyle+xml"/>
  <Override PartName="/ppt/charts/colors142.xml" ContentType="application/vnd.ms-office.chartcolorstyle+xml"/>
  <Override PartName="/ppt/charts/style142.xml" ContentType="application/vnd.ms-office.chartstyle+xml"/>
  <Override PartName="/ppt/charts/colors143.xml" ContentType="application/vnd.ms-office.chartcolorstyle+xml"/>
  <Override PartName="/ppt/charts/style143.xml" ContentType="application/vnd.ms-office.chartstyle+xml"/>
  <Override PartName="/ppt/charts/colors144.xml" ContentType="application/vnd.ms-office.chartcolorstyle+xml"/>
  <Override PartName="/ppt/charts/style144.xml" ContentType="application/vnd.ms-office.chartstyle+xml"/>
  <Override PartName="/ppt/charts/colors145.xml" ContentType="application/vnd.ms-office.chartcolorstyle+xml"/>
  <Override PartName="/ppt/charts/style145.xml" ContentType="application/vnd.ms-office.chartstyle+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25.xml" ContentType="application/vnd.ms-office.chartcolorstyle+xml"/>
  <Override PartName="/ppt/charts/style25.xml" ContentType="application/vnd.ms-office.chartstyle+xml"/>
  <Override PartName="/ppt/charts/colors26.xml" ContentType="application/vnd.ms-office.chartcolorstyle+xml"/>
  <Override PartName="/ppt/charts/style26.xml" ContentType="application/vnd.ms-office.chartstyle+xml"/>
  <Override PartName="/ppt/charts/colors27.xml" ContentType="application/vnd.ms-office.chartcolorstyle+xml"/>
  <Override PartName="/ppt/charts/style27.xml" ContentType="application/vnd.ms-office.chartstyle+xml"/>
  <Override PartName="/ppt/charts/colors28.xml" ContentType="application/vnd.ms-office.chartcolorstyle+xml"/>
  <Override PartName="/ppt/charts/style28.xml" ContentType="application/vnd.ms-office.chartstyle+xml"/>
  <Override PartName="/ppt/charts/colors41.xml" ContentType="application/vnd.ms-office.chartcolorstyle+xml"/>
  <Override PartName="/ppt/charts/style41.xml" ContentType="application/vnd.ms-office.chartstyle+xml"/>
  <Override PartName="/ppt/charts/colors42.xml" ContentType="application/vnd.ms-office.chartcolorstyle+xml"/>
  <Override PartName="/ppt/charts/style42.xml" ContentType="application/vnd.ms-office.chartstyle+xml"/>
  <Override PartName="/ppt/charts/colors57.xml" ContentType="application/vnd.ms-office.chartcolorstyle+xml"/>
  <Override PartName="/ppt/charts/style57.xml" ContentType="application/vnd.ms-office.chartstyle+xml"/>
  <Override PartName="/ppt/charts/colors60.xml" ContentType="application/vnd.ms-office.chartcolorstyle+xml"/>
  <Override PartName="/ppt/charts/style60.xml" ContentType="application/vnd.ms-office.chartstyle+xml"/>
  <Override PartName="/ppt/charts/colors61.xml" ContentType="application/vnd.ms-office.chartcolorstyle+xml"/>
  <Override PartName="/ppt/charts/style61.xml" ContentType="application/vnd.ms-office.chartstyle+xml"/>
  <Override PartName="/ppt/charts/colors89.xml" ContentType="application/vnd.ms-office.chartcolorstyle+xml"/>
  <Override PartName="/ppt/charts/style89.xml" ContentType="application/vnd.ms-office.chartstyle+xml"/>
  <Override PartName="/ppt/charts/colors111.xml" ContentType="application/vnd.ms-office.chartcolorstyle+xml"/>
  <Override PartName="/ppt/charts/style11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Lst>
  <p:notesMasterIdLst>
    <p:notesMasterId r:id="rId255"/>
  </p:notesMasterIdLst>
  <p:handoutMasterIdLst>
    <p:handoutMasterId r:id="rId256"/>
  </p:handoutMasterIdLst>
  <p:sldIdLst>
    <p:sldId id="632" r:id="rId3"/>
    <p:sldId id="854" r:id="rId4"/>
    <p:sldId id="256" r:id="rId5"/>
    <p:sldId id="630" r:id="rId6"/>
    <p:sldId id="631" r:id="rId7"/>
    <p:sldId id="855" r:id="rId8"/>
    <p:sldId id="360" r:id="rId9"/>
    <p:sldId id="476" r:id="rId10"/>
    <p:sldId id="613" r:id="rId11"/>
    <p:sldId id="615" r:id="rId12"/>
    <p:sldId id="617" r:id="rId13"/>
    <p:sldId id="618" r:id="rId14"/>
    <p:sldId id="422" r:id="rId15"/>
    <p:sldId id="558" r:id="rId16"/>
    <p:sldId id="577" r:id="rId17"/>
    <p:sldId id="579" r:id="rId18"/>
    <p:sldId id="576" r:id="rId19"/>
    <p:sldId id="574" r:id="rId20"/>
    <p:sldId id="578" r:id="rId21"/>
    <p:sldId id="575" r:id="rId22"/>
    <p:sldId id="580" r:id="rId23"/>
    <p:sldId id="581" r:id="rId24"/>
    <p:sldId id="589" r:id="rId25"/>
    <p:sldId id="590" r:id="rId26"/>
    <p:sldId id="414" r:id="rId27"/>
    <p:sldId id="519" r:id="rId28"/>
    <p:sldId id="559" r:id="rId29"/>
    <p:sldId id="560" r:id="rId30"/>
    <p:sldId id="522" r:id="rId31"/>
    <p:sldId id="521" r:id="rId32"/>
    <p:sldId id="520" r:id="rId33"/>
    <p:sldId id="561" r:id="rId34"/>
    <p:sldId id="582" r:id="rId35"/>
    <p:sldId id="563" r:id="rId36"/>
    <p:sldId id="482" r:id="rId37"/>
    <p:sldId id="571" r:id="rId38"/>
    <p:sldId id="572" r:id="rId39"/>
    <p:sldId id="564" r:id="rId40"/>
    <p:sldId id="568" r:id="rId41"/>
    <p:sldId id="584" r:id="rId42"/>
    <p:sldId id="570" r:id="rId43"/>
    <p:sldId id="583" r:id="rId44"/>
    <p:sldId id="586" r:id="rId45"/>
    <p:sldId id="588" r:id="rId46"/>
    <p:sldId id="585" r:id="rId47"/>
    <p:sldId id="490" r:id="rId48"/>
    <p:sldId id="567" r:id="rId49"/>
    <p:sldId id="621" r:id="rId50"/>
    <p:sldId id="622" r:id="rId51"/>
    <p:sldId id="573" r:id="rId52"/>
    <p:sldId id="592" r:id="rId53"/>
    <p:sldId id="593" r:id="rId54"/>
    <p:sldId id="598" r:id="rId55"/>
    <p:sldId id="597" r:id="rId56"/>
    <p:sldId id="599" r:id="rId57"/>
    <p:sldId id="596" r:id="rId58"/>
    <p:sldId id="624" r:id="rId59"/>
    <p:sldId id="602" r:id="rId60"/>
    <p:sldId id="603" r:id="rId61"/>
    <p:sldId id="594" r:id="rId62"/>
    <p:sldId id="491" r:id="rId63"/>
    <p:sldId id="458" r:id="rId64"/>
    <p:sldId id="523" r:id="rId65"/>
    <p:sldId id="557" r:id="rId66"/>
    <p:sldId id="525" r:id="rId67"/>
    <p:sldId id="531" r:id="rId68"/>
    <p:sldId id="534" r:id="rId69"/>
    <p:sldId id="533" r:id="rId70"/>
    <p:sldId id="532" r:id="rId71"/>
    <p:sldId id="536" r:id="rId72"/>
    <p:sldId id="540" r:id="rId73"/>
    <p:sldId id="440" r:id="rId74"/>
    <p:sldId id="504" r:id="rId75"/>
    <p:sldId id="541" r:id="rId76"/>
    <p:sldId id="505" r:id="rId77"/>
    <p:sldId id="512" r:id="rId78"/>
    <p:sldId id="511" r:id="rId79"/>
    <p:sldId id="510" r:id="rId80"/>
    <p:sldId id="509" r:id="rId81"/>
    <p:sldId id="508" r:id="rId82"/>
    <p:sldId id="507" r:id="rId83"/>
    <p:sldId id="513" r:id="rId84"/>
    <p:sldId id="612" r:id="rId85"/>
    <p:sldId id="515" r:id="rId86"/>
    <p:sldId id="281" r:id="rId87"/>
    <p:sldId id="518" r:id="rId88"/>
    <p:sldId id="506" r:id="rId89"/>
    <p:sldId id="516" r:id="rId90"/>
    <p:sldId id="501" r:id="rId91"/>
    <p:sldId id="591" r:id="rId92"/>
    <p:sldId id="605" r:id="rId93"/>
    <p:sldId id="607" r:id="rId94"/>
    <p:sldId id="606" r:id="rId95"/>
    <p:sldId id="350" r:id="rId96"/>
    <p:sldId id="542" r:id="rId97"/>
    <p:sldId id="614" r:id="rId98"/>
    <p:sldId id="545" r:id="rId99"/>
    <p:sldId id="546" r:id="rId100"/>
    <p:sldId id="543" r:id="rId101"/>
    <p:sldId id="547" r:id="rId102"/>
    <p:sldId id="551" r:id="rId103"/>
    <p:sldId id="550" r:id="rId104"/>
    <p:sldId id="625" r:id="rId105"/>
    <p:sldId id="549" r:id="rId106"/>
    <p:sldId id="552" r:id="rId107"/>
    <p:sldId id="548" r:id="rId108"/>
    <p:sldId id="555" r:id="rId109"/>
    <p:sldId id="553" r:id="rId110"/>
    <p:sldId id="556" r:id="rId111"/>
    <p:sldId id="554" r:id="rId112"/>
    <p:sldId id="620" r:id="rId113"/>
    <p:sldId id="628" r:id="rId114"/>
    <p:sldId id="629" r:id="rId115"/>
    <p:sldId id="856" r:id="rId116"/>
    <p:sldId id="633" r:id="rId117"/>
    <p:sldId id="653" r:id="rId118"/>
    <p:sldId id="717" r:id="rId119"/>
    <p:sldId id="718" r:id="rId120"/>
    <p:sldId id="656" r:id="rId121"/>
    <p:sldId id="682" r:id="rId122"/>
    <p:sldId id="658" r:id="rId123"/>
    <p:sldId id="738" r:id="rId124"/>
    <p:sldId id="684" r:id="rId125"/>
    <p:sldId id="685" r:id="rId126"/>
    <p:sldId id="741" r:id="rId127"/>
    <p:sldId id="720" r:id="rId128"/>
    <p:sldId id="687" r:id="rId129"/>
    <p:sldId id="688" r:id="rId130"/>
    <p:sldId id="690" r:id="rId131"/>
    <p:sldId id="689" r:id="rId132"/>
    <p:sldId id="692" r:id="rId133"/>
    <p:sldId id="693" r:id="rId134"/>
    <p:sldId id="695" r:id="rId135"/>
    <p:sldId id="696" r:id="rId136"/>
    <p:sldId id="697" r:id="rId137"/>
    <p:sldId id="698" r:id="rId138"/>
    <p:sldId id="706" r:id="rId139"/>
    <p:sldId id="742" r:id="rId140"/>
    <p:sldId id="710" r:id="rId141"/>
    <p:sldId id="736" r:id="rId142"/>
    <p:sldId id="737" r:id="rId143"/>
    <p:sldId id="708" r:id="rId144"/>
    <p:sldId id="747" r:id="rId145"/>
    <p:sldId id="709" r:id="rId146"/>
    <p:sldId id="743" r:id="rId147"/>
    <p:sldId id="745" r:id="rId148"/>
    <p:sldId id="744" r:id="rId149"/>
    <p:sldId id="746" r:id="rId150"/>
    <p:sldId id="724" r:id="rId151"/>
    <p:sldId id="725" r:id="rId152"/>
    <p:sldId id="726" r:id="rId153"/>
    <p:sldId id="722" r:id="rId154"/>
    <p:sldId id="721" r:id="rId155"/>
    <p:sldId id="723" r:id="rId156"/>
    <p:sldId id="727" r:id="rId157"/>
    <p:sldId id="728" r:id="rId158"/>
    <p:sldId id="729" r:id="rId159"/>
    <p:sldId id="730" r:id="rId160"/>
    <p:sldId id="731" r:id="rId161"/>
    <p:sldId id="732" r:id="rId162"/>
    <p:sldId id="733" r:id="rId163"/>
    <p:sldId id="734" r:id="rId164"/>
    <p:sldId id="748" r:id="rId165"/>
    <p:sldId id="858" r:id="rId166"/>
    <p:sldId id="812" r:id="rId167"/>
    <p:sldId id="837" r:id="rId168"/>
    <p:sldId id="840" r:id="rId169"/>
    <p:sldId id="839" r:id="rId170"/>
    <p:sldId id="859" r:id="rId171"/>
    <p:sldId id="838" r:id="rId172"/>
    <p:sldId id="816" r:id="rId173"/>
    <p:sldId id="802" r:id="rId174"/>
    <p:sldId id="810" r:id="rId175"/>
    <p:sldId id="826" r:id="rId176"/>
    <p:sldId id="817" r:id="rId177"/>
    <p:sldId id="841" r:id="rId178"/>
    <p:sldId id="830" r:id="rId179"/>
    <p:sldId id="818" r:id="rId180"/>
    <p:sldId id="804" r:id="rId181"/>
    <p:sldId id="831" r:id="rId182"/>
    <p:sldId id="819" r:id="rId183"/>
    <p:sldId id="805" r:id="rId184"/>
    <p:sldId id="832" r:id="rId185"/>
    <p:sldId id="820" r:id="rId186"/>
    <p:sldId id="806" r:id="rId187"/>
    <p:sldId id="833" r:id="rId188"/>
    <p:sldId id="821" r:id="rId189"/>
    <p:sldId id="807" r:id="rId190"/>
    <p:sldId id="834" r:id="rId191"/>
    <p:sldId id="846" r:id="rId192"/>
    <p:sldId id="822" r:id="rId193"/>
    <p:sldId id="835" r:id="rId194"/>
    <p:sldId id="847" r:id="rId195"/>
    <p:sldId id="836" r:id="rId196"/>
    <p:sldId id="848" r:id="rId197"/>
    <p:sldId id="815" r:id="rId198"/>
    <p:sldId id="843" r:id="rId199"/>
    <p:sldId id="824" r:id="rId200"/>
    <p:sldId id="845" r:id="rId201"/>
    <p:sldId id="825" r:id="rId202"/>
    <p:sldId id="792" r:id="rId203"/>
    <p:sldId id="793" r:id="rId204"/>
    <p:sldId id="849" r:id="rId205"/>
    <p:sldId id="850" r:id="rId206"/>
    <p:sldId id="828" r:id="rId207"/>
    <p:sldId id="851" r:id="rId208"/>
    <p:sldId id="852" r:id="rId209"/>
    <p:sldId id="749" r:id="rId210"/>
    <p:sldId id="750" r:id="rId211"/>
    <p:sldId id="751" r:id="rId212"/>
    <p:sldId id="754" r:id="rId213"/>
    <p:sldId id="755" r:id="rId214"/>
    <p:sldId id="756" r:id="rId215"/>
    <p:sldId id="795" r:id="rId216"/>
    <p:sldId id="757" r:id="rId217"/>
    <p:sldId id="758" r:id="rId218"/>
    <p:sldId id="853" r:id="rId219"/>
    <p:sldId id="759" r:id="rId220"/>
    <p:sldId id="796" r:id="rId221"/>
    <p:sldId id="760" r:id="rId222"/>
    <p:sldId id="764" r:id="rId223"/>
    <p:sldId id="794" r:id="rId224"/>
    <p:sldId id="762" r:id="rId225"/>
    <p:sldId id="763" r:id="rId226"/>
    <p:sldId id="766" r:id="rId227"/>
    <p:sldId id="767" r:id="rId228"/>
    <p:sldId id="797" r:id="rId229"/>
    <p:sldId id="768" r:id="rId230"/>
    <p:sldId id="769" r:id="rId231"/>
    <p:sldId id="770" r:id="rId232"/>
    <p:sldId id="771" r:id="rId233"/>
    <p:sldId id="772" r:id="rId234"/>
    <p:sldId id="774" r:id="rId235"/>
    <p:sldId id="775" r:id="rId236"/>
    <p:sldId id="798" r:id="rId237"/>
    <p:sldId id="777" r:id="rId238"/>
    <p:sldId id="776" r:id="rId239"/>
    <p:sldId id="778" r:id="rId240"/>
    <p:sldId id="779" r:id="rId241"/>
    <p:sldId id="799" r:id="rId242"/>
    <p:sldId id="780" r:id="rId243"/>
    <p:sldId id="782" r:id="rId244"/>
    <p:sldId id="783" r:id="rId245"/>
    <p:sldId id="801" r:id="rId246"/>
    <p:sldId id="784" r:id="rId247"/>
    <p:sldId id="786" r:id="rId248"/>
    <p:sldId id="787" r:id="rId249"/>
    <p:sldId id="788" r:id="rId250"/>
    <p:sldId id="800" r:id="rId251"/>
    <p:sldId id="860" r:id="rId252"/>
    <p:sldId id="861" r:id="rId253"/>
    <p:sldId id="862" r:id="rId2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255D242-D52D-4C0D-8461-265C2F7E0DDE}">
          <p14:sldIdLst>
            <p14:sldId id="632"/>
            <p14:sldId id="854"/>
            <p14:sldId id="256"/>
            <p14:sldId id="630"/>
            <p14:sldId id="631"/>
          </p14:sldIdLst>
        </p14:section>
        <p14:section name="Partie I" id="{27A27106-5BDF-4F05-8343-E9E366DF72AB}">
          <p14:sldIdLst>
            <p14:sldId id="855"/>
            <p14:sldId id="360"/>
            <p14:sldId id="476"/>
            <p14:sldId id="613"/>
            <p14:sldId id="615"/>
            <p14:sldId id="617"/>
            <p14:sldId id="618"/>
          </p14:sldIdLst>
        </p14:section>
        <p14:section name="Batiment et habitat" id="{9402F0B6-E282-4DA1-A120-2874418682DB}">
          <p14:sldIdLst>
            <p14:sldId id="422"/>
            <p14:sldId id="558"/>
            <p14:sldId id="577"/>
            <p14:sldId id="579"/>
            <p14:sldId id="576"/>
            <p14:sldId id="574"/>
            <p14:sldId id="578"/>
            <p14:sldId id="575"/>
            <p14:sldId id="580"/>
            <p14:sldId id="581"/>
            <p14:sldId id="589"/>
            <p14:sldId id="590"/>
          </p14:sldIdLst>
        </p14:section>
        <p14:section name="Mobilité" id="{40E636DC-A651-49B5-A743-6AA58956ADB8}">
          <p14:sldIdLst>
            <p14:sldId id="414"/>
            <p14:sldId id="519"/>
            <p14:sldId id="559"/>
            <p14:sldId id="560"/>
            <p14:sldId id="522"/>
            <p14:sldId id="521"/>
            <p14:sldId id="520"/>
            <p14:sldId id="561"/>
            <p14:sldId id="582"/>
            <p14:sldId id="563"/>
          </p14:sldIdLst>
        </p14:section>
        <p14:section name="Agriculture" id="{C6697EF2-3BBA-42D2-8E7C-DF151CEE69C9}">
          <p14:sldIdLst>
            <p14:sldId id="482"/>
            <p14:sldId id="571"/>
            <p14:sldId id="572"/>
            <p14:sldId id="564"/>
            <p14:sldId id="568"/>
            <p14:sldId id="584"/>
            <p14:sldId id="570"/>
            <p14:sldId id="583"/>
            <p14:sldId id="586"/>
            <p14:sldId id="588"/>
            <p14:sldId id="585"/>
          </p14:sldIdLst>
        </p14:section>
        <p14:section name="Industrie" id="{287A9436-465D-4531-ADAB-3B3E6474730C}">
          <p14:sldIdLst>
            <p14:sldId id="490"/>
            <p14:sldId id="567"/>
            <p14:sldId id="621"/>
            <p14:sldId id="622"/>
            <p14:sldId id="573"/>
          </p14:sldIdLst>
        </p14:section>
        <p14:section name="EnR" id="{06F867D7-B4E6-4943-825B-718E44F4C7F6}">
          <p14:sldIdLst>
            <p14:sldId id="592"/>
            <p14:sldId id="593"/>
            <p14:sldId id="598"/>
            <p14:sldId id="597"/>
            <p14:sldId id="599"/>
            <p14:sldId id="596"/>
            <p14:sldId id="624"/>
            <p14:sldId id="602"/>
            <p14:sldId id="603"/>
            <p14:sldId id="594"/>
          </p14:sldIdLst>
        </p14:section>
        <p14:section name="Partie II" id="{8FE6EF01-69B3-45AD-9042-D491AEA76045}">
          <p14:sldIdLst>
            <p14:sldId id="491"/>
            <p14:sldId id="458"/>
            <p14:sldId id="523"/>
            <p14:sldId id="557"/>
            <p14:sldId id="525"/>
            <p14:sldId id="531"/>
            <p14:sldId id="534"/>
            <p14:sldId id="533"/>
            <p14:sldId id="532"/>
            <p14:sldId id="536"/>
            <p14:sldId id="540"/>
            <p14:sldId id="440"/>
            <p14:sldId id="504"/>
            <p14:sldId id="541"/>
            <p14:sldId id="505"/>
            <p14:sldId id="512"/>
            <p14:sldId id="511"/>
            <p14:sldId id="510"/>
            <p14:sldId id="509"/>
            <p14:sldId id="508"/>
            <p14:sldId id="507"/>
            <p14:sldId id="513"/>
            <p14:sldId id="612"/>
            <p14:sldId id="515"/>
            <p14:sldId id="281"/>
            <p14:sldId id="518"/>
            <p14:sldId id="506"/>
            <p14:sldId id="516"/>
            <p14:sldId id="501"/>
            <p14:sldId id="591"/>
            <p14:sldId id="605"/>
            <p14:sldId id="607"/>
            <p14:sldId id="606"/>
          </p14:sldIdLst>
        </p14:section>
        <p14:section name="Air" id="{6969B016-7F01-442E-9E91-AE5EE7920360}">
          <p14:sldIdLst>
            <p14:sldId id="350"/>
            <p14:sldId id="542"/>
            <p14:sldId id="614"/>
            <p14:sldId id="545"/>
            <p14:sldId id="546"/>
            <p14:sldId id="543"/>
            <p14:sldId id="547"/>
            <p14:sldId id="551"/>
            <p14:sldId id="550"/>
            <p14:sldId id="625"/>
            <p14:sldId id="549"/>
            <p14:sldId id="552"/>
            <p14:sldId id="548"/>
            <p14:sldId id="555"/>
            <p14:sldId id="553"/>
            <p14:sldId id="556"/>
            <p14:sldId id="554"/>
            <p14:sldId id="620"/>
            <p14:sldId id="628"/>
            <p14:sldId id="629"/>
            <p14:sldId id="856"/>
            <p14:sldId id="633"/>
            <p14:sldId id="653"/>
            <p14:sldId id="717"/>
            <p14:sldId id="718"/>
            <p14:sldId id="656"/>
            <p14:sldId id="682"/>
            <p14:sldId id="658"/>
            <p14:sldId id="738"/>
            <p14:sldId id="684"/>
            <p14:sldId id="685"/>
            <p14:sldId id="741"/>
            <p14:sldId id="720"/>
            <p14:sldId id="687"/>
            <p14:sldId id="688"/>
            <p14:sldId id="690"/>
            <p14:sldId id="689"/>
            <p14:sldId id="692"/>
            <p14:sldId id="693"/>
            <p14:sldId id="695"/>
            <p14:sldId id="696"/>
            <p14:sldId id="697"/>
            <p14:sldId id="698"/>
            <p14:sldId id="706"/>
            <p14:sldId id="742"/>
            <p14:sldId id="710"/>
            <p14:sldId id="736"/>
            <p14:sldId id="737"/>
            <p14:sldId id="708"/>
            <p14:sldId id="747"/>
            <p14:sldId id="709"/>
            <p14:sldId id="743"/>
            <p14:sldId id="745"/>
            <p14:sldId id="744"/>
            <p14:sldId id="746"/>
            <p14:sldId id="724"/>
            <p14:sldId id="725"/>
            <p14:sldId id="726"/>
            <p14:sldId id="722"/>
            <p14:sldId id="721"/>
            <p14:sldId id="723"/>
            <p14:sldId id="727"/>
            <p14:sldId id="728"/>
            <p14:sldId id="729"/>
            <p14:sldId id="730"/>
            <p14:sldId id="731"/>
            <p14:sldId id="732"/>
            <p14:sldId id="733"/>
            <p14:sldId id="734"/>
            <p14:sldId id="748"/>
            <p14:sldId id="858"/>
            <p14:sldId id="812"/>
            <p14:sldId id="837"/>
            <p14:sldId id="840"/>
            <p14:sldId id="839"/>
            <p14:sldId id="859"/>
            <p14:sldId id="838"/>
            <p14:sldId id="816"/>
            <p14:sldId id="802"/>
            <p14:sldId id="810"/>
            <p14:sldId id="826"/>
            <p14:sldId id="817"/>
            <p14:sldId id="841"/>
            <p14:sldId id="830"/>
            <p14:sldId id="818"/>
            <p14:sldId id="804"/>
            <p14:sldId id="831"/>
            <p14:sldId id="819"/>
            <p14:sldId id="805"/>
            <p14:sldId id="832"/>
            <p14:sldId id="820"/>
            <p14:sldId id="806"/>
            <p14:sldId id="833"/>
            <p14:sldId id="821"/>
            <p14:sldId id="807"/>
            <p14:sldId id="834"/>
            <p14:sldId id="846"/>
            <p14:sldId id="822"/>
            <p14:sldId id="835"/>
            <p14:sldId id="847"/>
            <p14:sldId id="836"/>
            <p14:sldId id="848"/>
            <p14:sldId id="815"/>
            <p14:sldId id="843"/>
            <p14:sldId id="824"/>
            <p14:sldId id="845"/>
            <p14:sldId id="825"/>
            <p14:sldId id="792"/>
            <p14:sldId id="793"/>
            <p14:sldId id="849"/>
            <p14:sldId id="850"/>
            <p14:sldId id="828"/>
            <p14:sldId id="851"/>
            <p14:sldId id="852"/>
            <p14:sldId id="749"/>
            <p14:sldId id="750"/>
            <p14:sldId id="751"/>
            <p14:sldId id="754"/>
            <p14:sldId id="755"/>
            <p14:sldId id="756"/>
            <p14:sldId id="795"/>
            <p14:sldId id="757"/>
            <p14:sldId id="758"/>
            <p14:sldId id="853"/>
            <p14:sldId id="759"/>
            <p14:sldId id="796"/>
            <p14:sldId id="760"/>
            <p14:sldId id="764"/>
            <p14:sldId id="794"/>
            <p14:sldId id="762"/>
            <p14:sldId id="763"/>
            <p14:sldId id="766"/>
            <p14:sldId id="767"/>
            <p14:sldId id="797"/>
            <p14:sldId id="768"/>
            <p14:sldId id="769"/>
            <p14:sldId id="770"/>
            <p14:sldId id="771"/>
            <p14:sldId id="772"/>
            <p14:sldId id="774"/>
            <p14:sldId id="775"/>
            <p14:sldId id="798"/>
            <p14:sldId id="777"/>
            <p14:sldId id="776"/>
            <p14:sldId id="778"/>
            <p14:sldId id="779"/>
            <p14:sldId id="799"/>
            <p14:sldId id="780"/>
            <p14:sldId id="782"/>
            <p14:sldId id="783"/>
            <p14:sldId id="801"/>
            <p14:sldId id="784"/>
            <p14:sldId id="786"/>
            <p14:sldId id="787"/>
            <p14:sldId id="788"/>
            <p14:sldId id="800"/>
            <p14:sldId id="860"/>
            <p14:sldId id="861"/>
            <p14:sldId id="862"/>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evolution" initials="BL"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5F"/>
    <a:srgbClr val="31A0EB"/>
    <a:srgbClr val="FE6F8D"/>
    <a:srgbClr val="FFFFFF"/>
    <a:srgbClr val="ED7D31"/>
    <a:srgbClr val="7FC31B"/>
    <a:srgbClr val="8B1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98" autoAdjust="0"/>
    <p:restoredTop sz="94660"/>
  </p:normalViewPr>
  <p:slideViewPr>
    <p:cSldViewPr snapToGrid="0">
      <p:cViewPr>
        <p:scale>
          <a:sx n="70" d="100"/>
          <a:sy n="70" d="100"/>
        </p:scale>
        <p:origin x="-1260" y="-180"/>
      </p:cViewPr>
      <p:guideLst>
        <p:guide orient="horz" pos="2160"/>
        <p:guide pos="2880"/>
      </p:guideLst>
    </p:cSldViewPr>
  </p:slideViewPr>
  <p:notesTextViewPr>
    <p:cViewPr>
      <p:scale>
        <a:sx n="3" d="2"/>
        <a:sy n="3" d="2"/>
      </p:scale>
      <p:origin x="0" y="0"/>
    </p:cViewPr>
  </p:notesTextViewPr>
  <p:sorterViewPr>
    <p:cViewPr>
      <p:scale>
        <a:sx n="100" d="100"/>
        <a:sy n="100" d="100"/>
      </p:scale>
      <p:origin x="0" y="-12582"/>
    </p:cViewPr>
  </p:sorter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54" Type="http://schemas.openxmlformats.org/officeDocument/2006/relationships/slide" Target="slides/slide252.xml"/><Relationship Id="rId259" Type="http://schemas.openxmlformats.org/officeDocument/2006/relationships/viewProps" Target="view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notesMaster" Target="notesMasters/notesMaster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tableStyles" Target="tableStyle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handoutMaster" Target="handoutMasters/handout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commentAuthors" Target="commentAuthors.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s>
</file>

<file path=ppt/charts/_rels/chart1.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1.xml"/><Relationship Id="rId1" Type="http://schemas.openxmlformats.org/officeDocument/2006/relationships/oleObject" Target="file:///C:\Users\User\AppData\Roaming\Microsoft\Excel\donnees_2018_07_13%2014-45-48%20(version%202).xlsx" TargetMode="External"/><Relationship Id="rId4" Type="http://schemas.microsoft.com/office/2011/relationships/chartStyle" Target="style3.xml"/></Relationships>
</file>

<file path=ppt/charts/_rels/chart10.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100.xml.rels><?xml version="1.0" encoding="UTF-8" standalone="yes"?>
<Relationships xmlns="http://schemas.openxmlformats.org/package/2006/relationships"><Relationship Id="rId3" Type="http://schemas.microsoft.com/office/2011/relationships/chartStyle" Target="style110.xml"/><Relationship Id="rId2" Type="http://schemas.microsoft.com/office/2011/relationships/chartColorStyle" Target="colors110.xml"/><Relationship Id="rId1" Type="http://schemas.openxmlformats.org/officeDocument/2006/relationships/oleObject" Target="file:///G:\Drive%20d'&#233;quipe\BLE-Pole_TE\Missions\0360-AO_PCAET_SICECO\0360_Travail\Diagnostic\Donnees\GES\GES%20transports%20non%20routier.xlsx" TargetMode="External"/></Relationships>
</file>

<file path=ppt/charts/_rels/chart101.xml.rels><?xml version="1.0" encoding="UTF-8" standalone="yes"?>
<Relationships xmlns="http://schemas.openxmlformats.org/package/2006/relationships"><Relationship Id="rId3" Type="http://schemas.microsoft.com/office/2011/relationships/chartStyle" Target="style112.xml"/><Relationship Id="rId2" Type="http://schemas.microsoft.com/office/2011/relationships/chartColorStyle" Target="colors112.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102.xml.rels><?xml version="1.0" encoding="UTF-8" standalone="yes"?>
<Relationships xmlns="http://schemas.openxmlformats.org/package/2006/relationships"><Relationship Id="rId3" Type="http://schemas.microsoft.com/office/2011/relationships/chartStyle" Target="style113.xml"/><Relationship Id="rId2" Type="http://schemas.microsoft.com/office/2011/relationships/chartColorStyle" Target="colors113.xml"/><Relationship Id="rId1" Type="http://schemas.openxmlformats.org/officeDocument/2006/relationships/oleObject" Target="file:///G:\Drive%20d'&#233;quipe\BLE-Pole_TE\Missions\0360-AO_PCAET_SICECO\0360_Travail\Diagnostic\Donnees\S&#233;questration\occupation%20sol.xlsx" TargetMode="External"/></Relationships>
</file>

<file path=ppt/charts/_rels/chart103.xml.rels><?xml version="1.0" encoding="UTF-8" standalone="yes"?>
<Relationships xmlns="http://schemas.openxmlformats.org/package/2006/relationships"><Relationship Id="rId3" Type="http://schemas.microsoft.com/office/2011/relationships/chartStyle" Target="style114.xml"/><Relationship Id="rId2" Type="http://schemas.microsoft.com/office/2011/relationships/chartColorStyle" Target="colors114.xml"/><Relationship Id="rId1" Type="http://schemas.openxmlformats.org/officeDocument/2006/relationships/oleObject" Target="file:///G:\Drive%20d'&#233;quipe\BLE-Pole_TE\Missions\0360-AO_PCAET_SICECO\0360_Travail\Diagnostic\Donnees\S&#233;questration\S&#233;questration.xlsx" TargetMode="External"/></Relationships>
</file>

<file path=ppt/charts/_rels/chart104.xml.rels><?xml version="1.0" encoding="UTF-8" standalone="yes"?>
<Relationships xmlns="http://schemas.openxmlformats.org/package/2006/relationships"><Relationship Id="rId3" Type="http://schemas.microsoft.com/office/2011/relationships/chartStyle" Target="style115.xml"/><Relationship Id="rId2" Type="http://schemas.microsoft.com/office/2011/relationships/chartColorStyle" Target="colors115.xml"/><Relationship Id="rId1" Type="http://schemas.openxmlformats.org/officeDocument/2006/relationships/oleObject" Target="file:///G:\Drive%20d'&#233;quipe\BLE-Pole_TE\Missions\0360-AO_PCAET_SICECO\0360_Travail\Diagnostic\Donnees\Polluants%20Air%20GN.xlsx" TargetMode="External"/></Relationships>
</file>

<file path=ppt/charts/_rels/chart105.xml.rels><?xml version="1.0" encoding="UTF-8" standalone="yes"?>
<Relationships xmlns="http://schemas.openxmlformats.org/package/2006/relationships"><Relationship Id="rId3" Type="http://schemas.microsoft.com/office/2011/relationships/chartStyle" Target="style116.xml"/><Relationship Id="rId2" Type="http://schemas.microsoft.com/office/2011/relationships/chartColorStyle" Target="colors116.xml"/><Relationship Id="rId1" Type="http://schemas.openxmlformats.org/officeDocument/2006/relationships/oleObject" Target="file:///C:\Users\User\AppData\Roaming\Microsoft\Excel\donnees_2018_07_13%2014-45-48%20(version%202).xlsx" TargetMode="External"/></Relationships>
</file>

<file path=ppt/charts/_rels/chart106.xml.rels><?xml version="1.0" encoding="UTF-8" standalone="yes"?>
<Relationships xmlns="http://schemas.openxmlformats.org/package/2006/relationships"><Relationship Id="rId3" Type="http://schemas.microsoft.com/office/2011/relationships/chartStyle" Target="style117.xml"/><Relationship Id="rId2" Type="http://schemas.microsoft.com/office/2011/relationships/chartColorStyle" Target="colors117.xml"/><Relationship Id="rId1" Type="http://schemas.openxmlformats.org/officeDocument/2006/relationships/oleObject" Target="file:///G:\Drive%20d'&#233;quipe\BLE-Pole_TE\Missions\0360-AO_PCAET_SICECO\0360_Travail\Diagnostic\Donnees\Polluants%20Air%20GN.xlsx" TargetMode="External"/></Relationships>
</file>

<file path=ppt/charts/_rels/chart107.xml.rels><?xml version="1.0" encoding="UTF-8" standalone="yes"?>
<Relationships xmlns="http://schemas.openxmlformats.org/package/2006/relationships"><Relationship Id="rId3" Type="http://schemas.microsoft.com/office/2011/relationships/chartStyle" Target="style118.xml"/><Relationship Id="rId2" Type="http://schemas.microsoft.com/office/2011/relationships/chartColorStyle" Target="colors118.xml"/><Relationship Id="rId1" Type="http://schemas.openxmlformats.org/officeDocument/2006/relationships/oleObject" Target="file:///C:\Users\User\Downloads\donnees_2018_06_08%2017-23-01.xlsx" TargetMode="External"/></Relationships>
</file>

<file path=ppt/charts/_rels/chart108.xml.rels><?xml version="1.0" encoding="UTF-8" standalone="yes"?>
<Relationships xmlns="http://schemas.openxmlformats.org/package/2006/relationships"><Relationship Id="rId3" Type="http://schemas.microsoft.com/office/2011/relationships/chartStyle" Target="style119.xml"/><Relationship Id="rId2" Type="http://schemas.microsoft.com/office/2011/relationships/chartColorStyle" Target="colors119.xml"/><Relationship Id="rId1" Type="http://schemas.openxmlformats.org/officeDocument/2006/relationships/oleObject" Target="file:///C:\Users\User\Desktop\Polluants%20Air%20GNv2.xlsx" TargetMode="External"/></Relationships>
</file>

<file path=ppt/charts/_rels/chart109.xml.rels><?xml version="1.0" encoding="UTF-8" standalone="yes"?>
<Relationships xmlns="http://schemas.openxmlformats.org/package/2006/relationships"><Relationship Id="rId3" Type="http://schemas.microsoft.com/office/2011/relationships/chartStyle" Target="style120.xml"/><Relationship Id="rId2" Type="http://schemas.microsoft.com/office/2011/relationships/chartColorStyle" Target="colors120.xml"/><Relationship Id="rId1" Type="http://schemas.openxmlformats.org/officeDocument/2006/relationships/oleObject" Target="file:///C:\Users\User\Downloads\donnees_2018_06_08%2017-23-01.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110.xml.rels><?xml version="1.0" encoding="UTF-8" standalone="yes"?>
<Relationships xmlns="http://schemas.openxmlformats.org/package/2006/relationships"><Relationship Id="rId3" Type="http://schemas.microsoft.com/office/2011/relationships/chartStyle" Target="style121.xml"/><Relationship Id="rId2" Type="http://schemas.microsoft.com/office/2011/relationships/chartColorStyle" Target="colors121.xml"/><Relationship Id="rId1" Type="http://schemas.openxmlformats.org/officeDocument/2006/relationships/oleObject" Target="file:///G:\Drive%20d'&#233;quipe\BLE-Pole_TE\Missions\0360-AO_PCAET_SICECO\0360_Travail\Diagnostic\Donnees\Polluants%20Air%20GN.xlsx" TargetMode="External"/></Relationships>
</file>

<file path=ppt/charts/_rels/chart111.xml.rels><?xml version="1.0" encoding="UTF-8" standalone="yes"?>
<Relationships xmlns="http://schemas.openxmlformats.org/package/2006/relationships"><Relationship Id="rId3" Type="http://schemas.microsoft.com/office/2011/relationships/chartStyle" Target="style122.xml"/><Relationship Id="rId2" Type="http://schemas.microsoft.com/office/2011/relationships/chartColorStyle" Target="colors122.xml"/><Relationship Id="rId1" Type="http://schemas.openxmlformats.org/officeDocument/2006/relationships/oleObject" Target="file:///C:\Users\User\Downloads\donnees_2018_06_08%2017-23-01.xlsx" TargetMode="External"/></Relationships>
</file>

<file path=ppt/charts/_rels/chart112.xml.rels><?xml version="1.0" encoding="UTF-8" standalone="yes"?>
<Relationships xmlns="http://schemas.openxmlformats.org/package/2006/relationships"><Relationship Id="rId3" Type="http://schemas.microsoft.com/office/2011/relationships/chartStyle" Target="style123.xml"/><Relationship Id="rId2" Type="http://schemas.microsoft.com/office/2011/relationships/chartColorStyle" Target="colors123.xml"/><Relationship Id="rId1" Type="http://schemas.openxmlformats.org/officeDocument/2006/relationships/oleObject" Target="file:///G:\Drive%20d'&#233;quipe\BLE-Pole_TE\Missions\0360-AO_PCAET_SICECO\0360_Travail\Diagnostic\Donnees\Polluants%20Air%20GN.xlsx" TargetMode="External"/></Relationships>
</file>

<file path=ppt/charts/_rels/chart113.xml.rels><?xml version="1.0" encoding="UTF-8" standalone="yes"?>
<Relationships xmlns="http://schemas.openxmlformats.org/package/2006/relationships"><Relationship Id="rId3" Type="http://schemas.microsoft.com/office/2011/relationships/chartStyle" Target="style124.xml"/><Relationship Id="rId2" Type="http://schemas.microsoft.com/office/2011/relationships/chartColorStyle" Target="colors124.xml"/><Relationship Id="rId1" Type="http://schemas.openxmlformats.org/officeDocument/2006/relationships/oleObject" Target="file:///C:\Users\User\Downloads\donnees_2018_06_08%2017-23-01.xlsx" TargetMode="External"/></Relationships>
</file>

<file path=ppt/charts/_rels/chart114.xml.rels><?xml version="1.0" encoding="UTF-8" standalone="yes"?>
<Relationships xmlns="http://schemas.openxmlformats.org/package/2006/relationships"><Relationship Id="rId3" Type="http://schemas.microsoft.com/office/2011/relationships/chartStyle" Target="style125.xml"/><Relationship Id="rId2" Type="http://schemas.microsoft.com/office/2011/relationships/chartColorStyle" Target="colors125.xml"/><Relationship Id="rId1" Type="http://schemas.openxmlformats.org/officeDocument/2006/relationships/oleObject" Target="file:///G:\Drive%20d'&#233;quipe\BLE-Pole_TE\Missions\0360-AO_PCAET_SICECO\0360_Travail\Diagnostic\Donnees\Polluants%20Air%20GN.xlsx" TargetMode="External"/></Relationships>
</file>

<file path=ppt/charts/_rels/chart115.xml.rels><?xml version="1.0" encoding="UTF-8" standalone="yes"?>
<Relationships xmlns="http://schemas.openxmlformats.org/package/2006/relationships"><Relationship Id="rId3" Type="http://schemas.microsoft.com/office/2011/relationships/chartStyle" Target="style126.xml"/><Relationship Id="rId2" Type="http://schemas.microsoft.com/office/2011/relationships/chartColorStyle" Target="colors126.xml"/><Relationship Id="rId1" Type="http://schemas.openxmlformats.org/officeDocument/2006/relationships/oleObject" Target="file:///C:\Users\User\Downloads\donnees_2018_06_08%2017-23-01.xlsx" TargetMode="External"/></Relationships>
</file>

<file path=ppt/charts/_rels/chart116.xml.rels><?xml version="1.0" encoding="UTF-8" standalone="yes"?>
<Relationships xmlns="http://schemas.openxmlformats.org/package/2006/relationships"><Relationship Id="rId3" Type="http://schemas.microsoft.com/office/2011/relationships/chartStyle" Target="style127.xml"/><Relationship Id="rId2" Type="http://schemas.microsoft.com/office/2011/relationships/chartColorStyle" Target="colors127.xml"/><Relationship Id="rId1" Type="http://schemas.openxmlformats.org/officeDocument/2006/relationships/oleObject" Target="file:///G:\Drive%20d'&#233;quipe\BLE-Pole_TE\Missions\0360-AO_PCAET_SICECO\0360_Travail\Diagnostic\Donnees\Polluants%20Air%20GN.xlsx" TargetMode="External"/></Relationships>
</file>

<file path=ppt/charts/_rels/chart117.xml.rels><?xml version="1.0" encoding="UTF-8" standalone="yes"?>
<Relationships xmlns="http://schemas.openxmlformats.org/package/2006/relationships"><Relationship Id="rId3" Type="http://schemas.microsoft.com/office/2011/relationships/chartStyle" Target="style128.xml"/><Relationship Id="rId2" Type="http://schemas.microsoft.com/office/2011/relationships/chartColorStyle" Target="colors128.xml"/><Relationship Id="rId1" Type="http://schemas.openxmlformats.org/officeDocument/2006/relationships/oleObject" Target="file:///C:\Users\User\Downloads\donnees_2018_06_08%2017-23-01.xlsx" TargetMode="External"/></Relationships>
</file>

<file path=ppt/charts/_rels/chart118.xml.rels><?xml version="1.0" encoding="UTF-8" standalone="yes"?>
<Relationships xmlns="http://schemas.openxmlformats.org/package/2006/relationships"><Relationship Id="rId3" Type="http://schemas.microsoft.com/office/2011/relationships/chartStyle" Target="style129.xml"/><Relationship Id="rId2" Type="http://schemas.microsoft.com/office/2011/relationships/chartColorStyle" Target="colors129.xml"/><Relationship Id="rId1" Type="http://schemas.openxmlformats.org/officeDocument/2006/relationships/oleObject" Target="file:///G:\Drive%20d'&#233;quipe\BLE-Pole_TE\Missions\0360-AO_PCAET_SICECO\0360_Travail\Diagnostic\Donnees\Polluants%20Air%20GN.xlsx" TargetMode="External"/></Relationships>
</file>

<file path=ppt/charts/_rels/chart119.xml.rels><?xml version="1.0" encoding="UTF-8" standalone="yes"?>
<Relationships xmlns="http://schemas.openxmlformats.org/package/2006/relationships"><Relationship Id="rId3" Type="http://schemas.microsoft.com/office/2011/relationships/chartStyle" Target="style130.xml"/><Relationship Id="rId2" Type="http://schemas.microsoft.com/office/2011/relationships/chartColorStyle" Target="colors130.xml"/><Relationship Id="rId1" Type="http://schemas.openxmlformats.org/officeDocument/2006/relationships/oleObject" Target="file:///C:\Users\User\Downloads\donnees_2018_06_08%2017-23-01.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C:\Users\User\Desktop\Diagnostic\Donnees\Batiments%20et%20habitats\Analyse%20r&#233;sidentiel%20et%20tertiaire.xlsx" TargetMode="External"/></Relationships>
</file>

<file path=ppt/charts/_rels/chart120.xml.rels><?xml version="1.0" encoding="UTF-8" standalone="yes"?>
<Relationships xmlns="http://schemas.openxmlformats.org/package/2006/relationships"><Relationship Id="rId3" Type="http://schemas.microsoft.com/office/2011/relationships/chartStyle" Target="style131.xml"/><Relationship Id="rId2" Type="http://schemas.microsoft.com/office/2011/relationships/chartColorStyle" Target="colors131.xml"/><Relationship Id="rId1" Type="http://schemas.openxmlformats.org/officeDocument/2006/relationships/oleObject" Target="file:///G:\Drive%20d'&#233;quipe\BLE-Pole_TE\Missions\0360-AO_PCAET_SICECO\0360_Travail\Strat&#233;gie\181119_PCAET_CC_Strategie_v2_mis_en_coherence.xlsx" TargetMode="External"/></Relationships>
</file>

<file path=ppt/charts/_rels/chart121.xml.rels><?xml version="1.0" encoding="UTF-8" standalone="yes"?>
<Relationships xmlns="http://schemas.openxmlformats.org/package/2006/relationships"><Relationship Id="rId3" Type="http://schemas.microsoft.com/office/2011/relationships/chartStyle" Target="style132.xml"/><Relationship Id="rId2" Type="http://schemas.microsoft.com/office/2011/relationships/chartColorStyle" Target="colors132.xml"/><Relationship Id="rId1" Type="http://schemas.openxmlformats.org/officeDocument/2006/relationships/oleObject" Target="file:///G:\Drive%20d'&#233;quipe\BLE-Pole_TE\Missions\0360-AO_PCAET_SICECO\0360_Travail\Strat&#233;gie\181119_PCAET_CC_Strategie_v2_mis_en_coherence.xlsx" TargetMode="External"/></Relationships>
</file>

<file path=ppt/charts/_rels/chart122.xml.rels><?xml version="1.0" encoding="UTF-8" standalone="yes"?>
<Relationships xmlns="http://schemas.openxmlformats.org/package/2006/relationships"><Relationship Id="rId3" Type="http://schemas.microsoft.com/office/2011/relationships/chartStyle" Target="style133.xml"/><Relationship Id="rId2" Type="http://schemas.microsoft.com/office/2011/relationships/chartColorStyle" Target="colors133.xml"/><Relationship Id="rId1" Type="http://schemas.openxmlformats.org/officeDocument/2006/relationships/oleObject" Target="file:///G:\Drive%20d'&#233;quipe\BLE-Pole_TE\Missions\0360-AO_PCAET_SICECO\0360_Travail\Strat&#233;gie\calcul-sc&#233;narios_sicecoRO.xlsx" TargetMode="External"/></Relationships>
</file>

<file path=ppt/charts/_rels/chart123.xml.rels><?xml version="1.0" encoding="UTF-8" standalone="yes"?>
<Relationships xmlns="http://schemas.openxmlformats.org/package/2006/relationships"><Relationship Id="rId3" Type="http://schemas.microsoft.com/office/2011/relationships/chartStyle" Target="style134.xml"/><Relationship Id="rId2" Type="http://schemas.microsoft.com/office/2011/relationships/chartColorStyle" Target="colors134.xml"/><Relationship Id="rId1" Type="http://schemas.openxmlformats.org/officeDocument/2006/relationships/oleObject" Target="file:///G:\Drive%20d'&#233;quipe\BLE-Pole_TE\Missions\0360-AO_PCAET_SICECO\0360_Travail\Strat&#233;gie\calcul-sc&#233;narios_sicecoRO.xlsx" TargetMode="External"/></Relationships>
</file>

<file path=ppt/charts/_rels/chart124.xml.rels><?xml version="1.0" encoding="UTF-8" standalone="yes"?>
<Relationships xmlns="http://schemas.openxmlformats.org/package/2006/relationships"><Relationship Id="rId3" Type="http://schemas.microsoft.com/office/2011/relationships/chartStyle" Target="style135.xml"/><Relationship Id="rId2" Type="http://schemas.microsoft.com/office/2011/relationships/chartColorStyle" Target="colors135.xml"/><Relationship Id="rId1" Type="http://schemas.openxmlformats.org/officeDocument/2006/relationships/oleObject" Target="file:///G:\Drive%20d'&#233;quipe\BLE-Pole_TE\Missions\0360-AO_PCAET_SICECO\0360_Travail\Strat&#233;gie\calcul-sc&#233;narios_sicecoRO.xlsx" TargetMode="External"/></Relationships>
</file>

<file path=ppt/charts/_rels/chart125.xml.rels><?xml version="1.0" encoding="UTF-8" standalone="yes"?>
<Relationships xmlns="http://schemas.openxmlformats.org/package/2006/relationships"><Relationship Id="rId3" Type="http://schemas.microsoft.com/office/2011/relationships/chartStyle" Target="style136.xml"/><Relationship Id="rId2" Type="http://schemas.microsoft.com/office/2011/relationships/chartColorStyle" Target="colors136.xml"/><Relationship Id="rId1" Type="http://schemas.openxmlformats.org/officeDocument/2006/relationships/oleObject" Target="file:///C:\Users\CAL\Desktop\181119_PCAET_CC_Strategie_v2_mis_en_coherence.xlsx" TargetMode="External"/></Relationships>
</file>

<file path=ppt/charts/_rels/chart126.xml.rels><?xml version="1.0" encoding="UTF-8" standalone="yes"?>
<Relationships xmlns="http://schemas.openxmlformats.org/package/2006/relationships"><Relationship Id="rId3" Type="http://schemas.microsoft.com/office/2011/relationships/chartStyle" Target="style137.xml"/><Relationship Id="rId2" Type="http://schemas.microsoft.com/office/2011/relationships/chartColorStyle" Target="colors137.xml"/><Relationship Id="rId1" Type="http://schemas.openxmlformats.org/officeDocument/2006/relationships/oleObject" Target="file:///C:\Users\CAL\Desktop\181119_PCAET_CC_Strategie_v2_mis_en_coherence.xlsx" TargetMode="External"/></Relationships>
</file>

<file path=ppt/charts/_rels/chart127.xml.rels><?xml version="1.0" encoding="UTF-8" standalone="yes"?>
<Relationships xmlns="http://schemas.openxmlformats.org/package/2006/relationships"><Relationship Id="rId3" Type="http://schemas.microsoft.com/office/2011/relationships/chartStyle" Target="style138.xml"/><Relationship Id="rId2" Type="http://schemas.microsoft.com/office/2011/relationships/chartColorStyle" Target="colors138.xml"/><Relationship Id="rId1" Type="http://schemas.openxmlformats.org/officeDocument/2006/relationships/oleObject" Target="file:///C:\Users\CAL\Desktop\181119_PCAET_CC_Strategie_v2_mis_en_coherence.xlsx" TargetMode="External"/></Relationships>
</file>

<file path=ppt/charts/_rels/chart128.xml.rels><?xml version="1.0" encoding="UTF-8" standalone="yes"?>
<Relationships xmlns="http://schemas.openxmlformats.org/package/2006/relationships"><Relationship Id="rId3" Type="http://schemas.microsoft.com/office/2011/relationships/chartStyle" Target="style139.xml"/><Relationship Id="rId2" Type="http://schemas.microsoft.com/office/2011/relationships/chartColorStyle" Target="colors139.xml"/><Relationship Id="rId1" Type="http://schemas.openxmlformats.org/officeDocument/2006/relationships/oleObject" Target="Classeur4" TargetMode="External"/></Relationships>
</file>

<file path=ppt/charts/_rels/chart129.xml.rels><?xml version="1.0" encoding="UTF-8" standalone="yes"?>
<Relationships xmlns="http://schemas.openxmlformats.org/package/2006/relationships"><Relationship Id="rId3" Type="http://schemas.microsoft.com/office/2011/relationships/chartStyle" Target="style140.xml"/><Relationship Id="rId2" Type="http://schemas.microsoft.com/office/2011/relationships/chartColorStyle" Target="colors140.xml"/><Relationship Id="rId1" Type="http://schemas.openxmlformats.org/officeDocument/2006/relationships/oleObject" Target="Classeur4"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C:\Users\User\Desktop\Diagnostic\Donnees\Batiments%20et%20habitats\Analyse%20r&#233;sidentiel%20et%20tertiaire.xlsx" TargetMode="External"/></Relationships>
</file>

<file path=ppt/charts/_rels/chart130.xml.rels><?xml version="1.0" encoding="UTF-8" standalone="yes"?>
<Relationships xmlns="http://schemas.openxmlformats.org/package/2006/relationships"><Relationship Id="rId3" Type="http://schemas.microsoft.com/office/2011/relationships/chartStyle" Target="style141.xml"/><Relationship Id="rId2" Type="http://schemas.microsoft.com/office/2011/relationships/chartColorStyle" Target="colors141.xml"/><Relationship Id="rId1" Type="http://schemas.openxmlformats.org/officeDocument/2006/relationships/oleObject" Target="file:///C:\Users\CAL\Downloads\Start%20SICECO.xlsx" TargetMode="External"/></Relationships>
</file>

<file path=ppt/charts/_rels/chart131.xml.rels><?xml version="1.0" encoding="UTF-8" standalone="yes"?>
<Relationships xmlns="http://schemas.openxmlformats.org/package/2006/relationships"><Relationship Id="rId3" Type="http://schemas.microsoft.com/office/2011/relationships/chartStyle" Target="style142.xml"/><Relationship Id="rId2" Type="http://schemas.microsoft.com/office/2011/relationships/chartColorStyle" Target="colors142.xml"/><Relationship Id="rId1" Type="http://schemas.openxmlformats.org/officeDocument/2006/relationships/oleObject" Target="file:///C:\Users\CAL\Downloads\Start%20SICECO.xlsx" TargetMode="External"/></Relationships>
</file>

<file path=ppt/charts/_rels/chart132.xml.rels><?xml version="1.0" encoding="UTF-8" standalone="yes"?>
<Relationships xmlns="http://schemas.openxmlformats.org/package/2006/relationships"><Relationship Id="rId3" Type="http://schemas.microsoft.com/office/2011/relationships/chartStyle" Target="style143.xml"/><Relationship Id="rId2" Type="http://schemas.microsoft.com/office/2011/relationships/chartColorStyle" Target="colors143.xml"/><Relationship Id="rId1" Type="http://schemas.openxmlformats.org/officeDocument/2006/relationships/oleObject" Target="file:///C:\Users\CAL\Downloads\Start%20SICECO.xlsx" TargetMode="External"/></Relationships>
</file>

<file path=ppt/charts/_rels/chart133.xml.rels><?xml version="1.0" encoding="UTF-8" standalone="yes"?>
<Relationships xmlns="http://schemas.openxmlformats.org/package/2006/relationships"><Relationship Id="rId3" Type="http://schemas.microsoft.com/office/2011/relationships/chartStyle" Target="style144.xml"/><Relationship Id="rId2" Type="http://schemas.microsoft.com/office/2011/relationships/chartColorStyle" Target="colors144.xml"/><Relationship Id="rId1" Type="http://schemas.openxmlformats.org/officeDocument/2006/relationships/oleObject" Target="file:///C:\Users\CAL\Downloads\Start%20SICECO.xlsx" TargetMode="External"/></Relationships>
</file>

<file path=ppt/charts/_rels/chart134.xml.rels><?xml version="1.0" encoding="UTF-8" standalone="yes"?>
<Relationships xmlns="http://schemas.openxmlformats.org/package/2006/relationships"><Relationship Id="rId3" Type="http://schemas.microsoft.com/office/2011/relationships/chartStyle" Target="style145.xml"/><Relationship Id="rId2" Type="http://schemas.microsoft.com/office/2011/relationships/chartColorStyle" Target="colors145.xml"/><Relationship Id="rId1" Type="http://schemas.openxmlformats.org/officeDocument/2006/relationships/oleObject" Target="file:///C:\Users\CAL\Downloads\Start%20SICECO.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oleObject" Target="file:///C:\Users\User\Desktop\Diagnostic\Donnees\Batiments%20et%20habitats\Analyse%20r&#233;sidentiel%20et%20tertiaire.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file:///C:\Users\User\Desktop\Diagnostic\Donnees\Batiments%20et%20habitats\Analyse%20r&#233;sidentiel%20et%20tertiaire.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oleObject" Target="Classeur2" TargetMode="External"/></Relationships>
</file>

<file path=ppt/charts/_rels/chart18.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file:///C:\Users\User\Desktop\GES%20GN2.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file:///C:\Users\User\Downloads\donnees_2018_07_12%2015-06-51.xls" TargetMode="External"/></Relationships>
</file>

<file path=ppt/charts/_rels/chart2.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22.xml"/><Relationship Id="rId2" Type="http://schemas.microsoft.com/office/2011/relationships/chartColorStyle" Target="colors22.xml"/><Relationship Id="rId1" Type="http://schemas.openxmlformats.org/officeDocument/2006/relationships/oleObject" Target="file:///C:\Users\User\Desktop\Diagnostic\Donnees\Batiments%20et%20habitats\Analyse%20r&#233;sidentiel%20et%20tertiaire.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23.xml"/><Relationship Id="rId2" Type="http://schemas.microsoft.com/office/2011/relationships/chartColorStyle" Target="colors23.xml"/><Relationship Id="rId1" Type="http://schemas.openxmlformats.org/officeDocument/2006/relationships/oleObject" Target="file:///C:\Users\User\Desktop\Diagnostic\Donnees\Batiments%20et%20habitats\Analyse%20r&#233;sidentiel%20et%20tertiaire.xlsx" TargetMode="External"/></Relationships>
</file>

<file path=ppt/charts/_rels/chart22.xml.rels><?xml version="1.0" encoding="UTF-8" standalone="yes"?>
<Relationships xmlns="http://schemas.openxmlformats.org/package/2006/relationships"><Relationship Id="rId3" Type="http://schemas.microsoft.com/office/2011/relationships/chartStyle" Target="style24.xml"/><Relationship Id="rId2" Type="http://schemas.microsoft.com/office/2011/relationships/chartColorStyle" Target="colors24.xml"/><Relationship Id="rId1" Type="http://schemas.openxmlformats.org/officeDocument/2006/relationships/package" Target="../embeddings/Microsoft_Excel_Worksheet1.xlsx"/></Relationships>
</file>

<file path=ppt/charts/_rels/chart23.xml.rels><?xml version="1.0" encoding="UTF-8" standalone="yes"?>
<Relationships xmlns="http://schemas.openxmlformats.org/package/2006/relationships"><Relationship Id="rId1" Type="http://schemas.openxmlformats.org/officeDocument/2006/relationships/oleObject" Target="file:///G:\Drive%20d'&#233;quipe\BLE-Pole_TE\Missions\0360-AO_PCAET_SICECO\0360_Travail\Diagnostic\Donnees\Potentiels\Base_MDE_v4-ENTREPRENEURS.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G:\Drive%20d'&#233;quipe\BLE-Pole_TE\Missions\0360-AO_PCAET_SICECO\0360_Travail\Diagnostic\Donnees\Potentiels\Base_MDE_v4-ENTREPRENEURS.xlsx" TargetMode="External"/></Relationships>
</file>

<file path=ppt/charts/_rels/chart25.xml.rels><?xml version="1.0" encoding="UTF-8" standalone="yes"?>
<Relationships xmlns="http://schemas.openxmlformats.org/package/2006/relationships"><Relationship Id="rId3" Type="http://schemas.microsoft.com/office/2011/relationships/chartStyle" Target="style29.xml"/><Relationship Id="rId2" Type="http://schemas.microsoft.com/office/2011/relationships/chartColorStyle" Target="colors29.xml"/><Relationship Id="rId1" Type="http://schemas.openxmlformats.org/officeDocument/2006/relationships/oleObject" Target="Classeur1" TargetMode="External"/></Relationships>
</file>

<file path=ppt/charts/_rels/chart26.xml.rels><?xml version="1.0" encoding="UTF-8" standalone="yes"?>
<Relationships xmlns="http://schemas.openxmlformats.org/package/2006/relationships"><Relationship Id="rId3" Type="http://schemas.microsoft.com/office/2011/relationships/chartStyle" Target="style30.xml"/><Relationship Id="rId2" Type="http://schemas.microsoft.com/office/2011/relationships/chartColorStyle" Target="colors30.xml"/><Relationship Id="rId1" Type="http://schemas.openxmlformats.org/officeDocument/2006/relationships/package" Target="../embeddings/Microsoft_Excel_Worksheet2.xlsx"/></Relationships>
</file>

<file path=ppt/charts/_rels/chart27.xml.rels><?xml version="1.0" encoding="UTF-8" standalone="yes"?>
<Relationships xmlns="http://schemas.openxmlformats.org/package/2006/relationships"><Relationship Id="rId3" Type="http://schemas.microsoft.com/office/2011/relationships/chartStyle" Target="style31.xml"/><Relationship Id="rId2" Type="http://schemas.microsoft.com/office/2011/relationships/chartColorStyle" Target="colors31.xml"/><Relationship Id="rId1" Type="http://schemas.openxmlformats.org/officeDocument/2006/relationships/oleObject" Target="file:///G:\Drive%20d'&#233;quipe\BLE-Pole_TE\Missions\0360-AO_PCAET_SICECO\0360_Travail\Diagnostic\Donnees\transports\mobilit&#233;%20et%20transports.xlsx" TargetMode="External"/></Relationships>
</file>

<file path=ppt/charts/_rels/chart28.xml.rels><?xml version="1.0" encoding="UTF-8" standalone="yes"?>
<Relationships xmlns="http://schemas.openxmlformats.org/package/2006/relationships"><Relationship Id="rId3" Type="http://schemas.microsoft.com/office/2011/relationships/chartStyle" Target="style32.xml"/><Relationship Id="rId2" Type="http://schemas.microsoft.com/office/2011/relationships/chartColorStyle" Target="colors32.xml"/><Relationship Id="rId1" Type="http://schemas.openxmlformats.org/officeDocument/2006/relationships/oleObject" Target="file:///G:\Drive%20d'&#233;quipe\BLE-Pole_TE\Missions\0360-AO_PCAET_SICECO\0360_Travail\Diagnostic\Donnees\transports\mobilit&#233;%20et%20transports.xlsx" TargetMode="External"/></Relationships>
</file>

<file path=ppt/charts/_rels/chart29.xml.rels><?xml version="1.0" encoding="UTF-8" standalone="yes"?>
<Relationships xmlns="http://schemas.openxmlformats.org/package/2006/relationships"><Relationship Id="rId3" Type="http://schemas.microsoft.com/office/2011/relationships/chartStyle" Target="style33.xml"/><Relationship Id="rId2" Type="http://schemas.microsoft.com/office/2011/relationships/chartColorStyle" Target="colors33.xml"/><Relationship Id="rId1" Type="http://schemas.openxmlformats.org/officeDocument/2006/relationships/oleObject" Target="Classeur1" TargetMode="External"/></Relationships>
</file>

<file path=ppt/charts/_rels/chart3.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Classeur2" TargetMode="External"/></Relationships>
</file>

<file path=ppt/charts/_rels/chart30.xml.rels><?xml version="1.0" encoding="UTF-8" standalone="yes"?>
<Relationships xmlns="http://schemas.openxmlformats.org/package/2006/relationships"><Relationship Id="rId3" Type="http://schemas.microsoft.com/office/2011/relationships/chartStyle" Target="style34.xml"/><Relationship Id="rId2" Type="http://schemas.microsoft.com/office/2011/relationships/chartColorStyle" Target="colors34.xml"/><Relationship Id="rId1" Type="http://schemas.openxmlformats.org/officeDocument/2006/relationships/oleObject" Target="Classeur1" TargetMode="External"/></Relationships>
</file>

<file path=ppt/charts/_rels/chart31.xml.rels><?xml version="1.0" encoding="UTF-8" standalone="yes"?>
<Relationships xmlns="http://schemas.openxmlformats.org/package/2006/relationships"><Relationship Id="rId3" Type="http://schemas.microsoft.com/office/2011/relationships/chartStyle" Target="style35.xml"/><Relationship Id="rId2" Type="http://schemas.microsoft.com/office/2011/relationships/chartColorStyle" Target="colors35.xml"/><Relationship Id="rId1" Type="http://schemas.openxmlformats.org/officeDocument/2006/relationships/oleObject" Target="file:///G:\Drive%20d'&#233;quipe\BLE-Pole_TE\Missions\0360-AO_PCAET_SICECO\0360_Travail\Diagnostic\Donnees\transports\mobilit&#233;%20et%20transports.xlsx" TargetMode="External"/></Relationships>
</file>

<file path=ppt/charts/_rels/chart32.xml.rels><?xml version="1.0" encoding="UTF-8" standalone="yes"?>
<Relationships xmlns="http://schemas.openxmlformats.org/package/2006/relationships"><Relationship Id="rId3" Type="http://schemas.microsoft.com/office/2011/relationships/chartStyle" Target="style36.xml"/><Relationship Id="rId2" Type="http://schemas.microsoft.com/office/2011/relationships/chartColorStyle" Target="colors36.xml"/><Relationship Id="rId1" Type="http://schemas.openxmlformats.org/officeDocument/2006/relationships/oleObject" Target="file:///G:\Drive%20d'&#233;quipe\BLE-Pole_TE\Missions\0360-AO_PCAET_SICECO\0360_Travail\Diagnostic\Donnees\transports\mobilit&#233;%20et%20transports.xlsx" TargetMode="External"/></Relationships>
</file>

<file path=ppt/charts/_rels/chart33.xml.rels><?xml version="1.0" encoding="UTF-8" standalone="yes"?>
<Relationships xmlns="http://schemas.openxmlformats.org/package/2006/relationships"><Relationship Id="rId3" Type="http://schemas.microsoft.com/office/2011/relationships/chartStyle" Target="style37.xml"/><Relationship Id="rId2" Type="http://schemas.microsoft.com/office/2011/relationships/chartColorStyle" Target="colors37.xml"/><Relationship Id="rId1" Type="http://schemas.openxmlformats.org/officeDocument/2006/relationships/package" Target="../embeddings/Microsoft_Excel_Worksheet3.xlsx"/></Relationships>
</file>

<file path=ppt/charts/_rels/chart34.xml.rels><?xml version="1.0" encoding="UTF-8" standalone="yes"?>
<Relationships xmlns="http://schemas.openxmlformats.org/package/2006/relationships"><Relationship Id="rId3" Type="http://schemas.microsoft.com/office/2011/relationships/chartStyle" Target="style38.xml"/><Relationship Id="rId2" Type="http://schemas.microsoft.com/office/2011/relationships/chartColorStyle" Target="colors38.xml"/><Relationship Id="rId1" Type="http://schemas.openxmlformats.org/officeDocument/2006/relationships/oleObject" Target="file:///G:\Drive%20d'&#233;quipe\BLE-Pole_TE\Missions\0360-AO_PCAET_SICECO\0360_Travail\Diagnostic\Donnees\transports\mobilit&#233;%20et%20transports.xlsx" TargetMode="External"/></Relationships>
</file>

<file path=ppt/charts/_rels/chart35.xml.rels><?xml version="1.0" encoding="UTF-8" standalone="yes"?>
<Relationships xmlns="http://schemas.openxmlformats.org/package/2006/relationships"><Relationship Id="rId3" Type="http://schemas.microsoft.com/office/2011/relationships/chartStyle" Target="style39.xml"/><Relationship Id="rId2" Type="http://schemas.microsoft.com/office/2011/relationships/chartColorStyle" Target="colors39.xml"/><Relationship Id="rId1" Type="http://schemas.openxmlformats.org/officeDocument/2006/relationships/oleObject" Target="file:///G:\Drive%20d'&#233;quipe\BLE-Pole_TE\Missions\0360-AO_PCAET_SICECO\0360_Travail\Diagnostic\Donnees\transports\mobilit&#233;%20et%20transports.xlsx" TargetMode="External"/></Relationships>
</file>

<file path=ppt/charts/_rels/chart36.xml.rels><?xml version="1.0" encoding="UTF-8" standalone="yes"?>
<Relationships xmlns="http://schemas.openxmlformats.org/package/2006/relationships"><Relationship Id="rId3" Type="http://schemas.microsoft.com/office/2011/relationships/chartStyle" Target="style40.xml"/><Relationship Id="rId2" Type="http://schemas.microsoft.com/office/2011/relationships/chartColorStyle" Target="colors40.xml"/><Relationship Id="rId1" Type="http://schemas.openxmlformats.org/officeDocument/2006/relationships/oleObject" Target="file:///G:\Drive%20d'&#233;quipe\BLE-Pole_TE\Missions\0360-AO_PCAET_SICECO\0360_Travail\Diagnostic\Donnees\transports\mobilit&#233;%20et%20transports.xlsx" TargetMode="External"/></Relationships>
</file>

<file path=ppt/charts/_rels/chart37.xml.rels><?xml version="1.0" encoding="UTF-8" standalone="yes"?>
<Relationships xmlns="http://schemas.openxmlformats.org/package/2006/relationships"><Relationship Id="rId3" Type="http://schemas.microsoft.com/office/2011/relationships/chartStyle" Target="style43.xml"/><Relationship Id="rId2" Type="http://schemas.microsoft.com/office/2011/relationships/chartColorStyle" Target="colors43.xml"/><Relationship Id="rId1" Type="http://schemas.openxmlformats.org/officeDocument/2006/relationships/oleObject" Target="file:///C:\Users\User\Desktop\Diagnostic\Donnees\agriculture\Agriculture%20analyse.xlsx" TargetMode="External"/></Relationships>
</file>

<file path=ppt/charts/_rels/chart38.xml.rels><?xml version="1.0" encoding="UTF-8" standalone="yes"?>
<Relationships xmlns="http://schemas.openxmlformats.org/package/2006/relationships"><Relationship Id="rId3" Type="http://schemas.microsoft.com/office/2011/relationships/chartStyle" Target="style44.xml"/><Relationship Id="rId2" Type="http://schemas.microsoft.com/office/2011/relationships/chartColorStyle" Target="colors44.xml"/><Relationship Id="rId1" Type="http://schemas.openxmlformats.org/officeDocument/2006/relationships/oleObject" Target="Classeur1" TargetMode="External"/></Relationships>
</file>

<file path=ppt/charts/_rels/chart39.xml.rels><?xml version="1.0" encoding="UTF-8" standalone="yes"?>
<Relationships xmlns="http://schemas.openxmlformats.org/package/2006/relationships"><Relationship Id="rId3" Type="http://schemas.microsoft.com/office/2011/relationships/chartStyle" Target="style45.xml"/><Relationship Id="rId2" Type="http://schemas.microsoft.com/office/2011/relationships/chartColorStyle" Target="colors45.xml"/><Relationship Id="rId1" Type="http://schemas.openxmlformats.org/officeDocument/2006/relationships/oleObject" Target="file:///C:\Users\User\Downloads\donnees_2018_06_26%2011-58-49.xls" TargetMode="External"/></Relationships>
</file>

<file path=ppt/charts/_rels/chart4.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Classeur2" TargetMode="External"/></Relationships>
</file>

<file path=ppt/charts/_rels/chart40.xml.rels><?xml version="1.0" encoding="UTF-8" standalone="yes"?>
<Relationships xmlns="http://schemas.openxmlformats.org/package/2006/relationships"><Relationship Id="rId3" Type="http://schemas.microsoft.com/office/2011/relationships/chartStyle" Target="style46.xml"/><Relationship Id="rId2" Type="http://schemas.microsoft.com/office/2011/relationships/chartColorStyle" Target="colors46.xml"/><Relationship Id="rId1" Type="http://schemas.openxmlformats.org/officeDocument/2006/relationships/oleObject" Target="Classeur1" TargetMode="External"/></Relationships>
</file>

<file path=ppt/charts/_rels/chart41.xml.rels><?xml version="1.0" encoding="UTF-8" standalone="yes"?>
<Relationships xmlns="http://schemas.openxmlformats.org/package/2006/relationships"><Relationship Id="rId3" Type="http://schemas.microsoft.com/office/2011/relationships/chartStyle" Target="style47.xml"/><Relationship Id="rId2" Type="http://schemas.microsoft.com/office/2011/relationships/chartColorStyle" Target="colors47.xml"/><Relationship Id="rId1" Type="http://schemas.openxmlformats.org/officeDocument/2006/relationships/oleObject" Target="Classeur1" TargetMode="External"/></Relationships>
</file>

<file path=ppt/charts/_rels/chart42.xml.rels><?xml version="1.0" encoding="UTF-8" standalone="yes"?>
<Relationships xmlns="http://schemas.openxmlformats.org/package/2006/relationships"><Relationship Id="rId3" Type="http://schemas.microsoft.com/office/2011/relationships/chartStyle" Target="style48.xml"/><Relationship Id="rId2" Type="http://schemas.microsoft.com/office/2011/relationships/chartColorStyle" Target="colors48.xml"/><Relationship Id="rId1" Type="http://schemas.openxmlformats.org/officeDocument/2006/relationships/oleObject" Target="file:///G:\Drive%20d'&#233;quipe\BLE-Pole_TE\Missions\0360-AO_PCAET_SICECO\0360_Travail\Diagnostic\Donnees\agriculture\Agriculture%20analyse.xlsx" TargetMode="External"/></Relationships>
</file>

<file path=ppt/charts/_rels/chart43.xml.rels><?xml version="1.0" encoding="UTF-8" standalone="yes"?>
<Relationships xmlns="http://schemas.openxmlformats.org/package/2006/relationships"><Relationship Id="rId3" Type="http://schemas.microsoft.com/office/2011/relationships/chartStyle" Target="style49.xml"/><Relationship Id="rId2" Type="http://schemas.microsoft.com/office/2011/relationships/chartColorStyle" Target="colors49.xml"/><Relationship Id="rId1" Type="http://schemas.openxmlformats.org/officeDocument/2006/relationships/oleObject" Target="Classeur1" TargetMode="External"/></Relationships>
</file>

<file path=ppt/charts/_rels/chart44.xml.rels><?xml version="1.0" encoding="UTF-8" standalone="yes"?>
<Relationships xmlns="http://schemas.openxmlformats.org/package/2006/relationships"><Relationship Id="rId3" Type="http://schemas.microsoft.com/office/2011/relationships/chartStyle" Target="style50.xml"/><Relationship Id="rId2" Type="http://schemas.microsoft.com/office/2011/relationships/chartColorStyle" Target="colors50.xml"/><Relationship Id="rId1" Type="http://schemas.openxmlformats.org/officeDocument/2006/relationships/oleObject" Target="Classeur1" TargetMode="External"/></Relationships>
</file>

<file path=ppt/charts/_rels/chart45.xml.rels><?xml version="1.0" encoding="UTF-8" standalone="yes"?>
<Relationships xmlns="http://schemas.openxmlformats.org/package/2006/relationships"><Relationship Id="rId3" Type="http://schemas.microsoft.com/office/2011/relationships/chartStyle" Target="style51.xml"/><Relationship Id="rId2" Type="http://schemas.microsoft.com/office/2011/relationships/chartColorStyle" Target="colors51.xml"/><Relationship Id="rId1" Type="http://schemas.openxmlformats.org/officeDocument/2006/relationships/oleObject" Target="file:///G:\Drive%20d'&#233;quipe\BLE-Pole_TE\Missions\0360-AO_PCAET_SICECO\0360_Travail\Diagnostic\Donnees\agriculture\Agriculture%20analyse.xlsx" TargetMode="External"/></Relationships>
</file>

<file path=ppt/charts/_rels/chart46.xml.rels><?xml version="1.0" encoding="UTF-8" standalone="yes"?>
<Relationships xmlns="http://schemas.openxmlformats.org/package/2006/relationships"><Relationship Id="rId3" Type="http://schemas.microsoft.com/office/2011/relationships/chartStyle" Target="style52.xml"/><Relationship Id="rId2" Type="http://schemas.microsoft.com/office/2011/relationships/chartColorStyle" Target="colors52.xml"/><Relationship Id="rId1" Type="http://schemas.openxmlformats.org/officeDocument/2006/relationships/oleObject" Target="file:///G:\Drive%20d'&#233;quipe\BLE-Pole_TE\Missions\0360-AO_PCAET_SICECO\0360_Travail\Diagnostic\Donnees\agriculture\Agriculture%20analyse.xlsx" TargetMode="External"/></Relationships>
</file>

<file path=ppt/charts/_rels/chart47.xml.rels><?xml version="1.0" encoding="UTF-8" standalone="yes"?>
<Relationships xmlns="http://schemas.openxmlformats.org/package/2006/relationships"><Relationship Id="rId3" Type="http://schemas.microsoft.com/office/2011/relationships/chartStyle" Target="style53.xml"/><Relationship Id="rId2" Type="http://schemas.microsoft.com/office/2011/relationships/chartColorStyle" Target="colors53.xml"/><Relationship Id="rId1" Type="http://schemas.openxmlformats.org/officeDocument/2006/relationships/oleObject" Target="file:///G:\Drive%20d'&#233;quipe\BLE-Pole_TE\Missions\0360-AO_PCAET_SICECO\0360_Travail\Diagnostic\Donnees\agriculture\Agriculture%20analyse.xlsx" TargetMode="External"/></Relationships>
</file>

<file path=ppt/charts/_rels/chart48.xml.rels><?xml version="1.0" encoding="UTF-8" standalone="yes"?>
<Relationships xmlns="http://schemas.openxmlformats.org/package/2006/relationships"><Relationship Id="rId3" Type="http://schemas.microsoft.com/office/2011/relationships/chartStyle" Target="style54.xml"/><Relationship Id="rId2" Type="http://schemas.microsoft.com/office/2011/relationships/chartColorStyle" Target="colors54.xml"/><Relationship Id="rId1" Type="http://schemas.openxmlformats.org/officeDocument/2006/relationships/oleObject" Target="file:///G:\Drive%20d'&#233;quipe\BLE-Pole_TE\Missions\0360-AO_PCAET_SICECO\0360_Travail\Diagnostic\Donnees\agriculture\Agriculture%20analyse.xlsx" TargetMode="External"/></Relationships>
</file>

<file path=ppt/charts/_rels/chart49.xml.rels><?xml version="1.0" encoding="UTF-8" standalone="yes"?>
<Relationships xmlns="http://schemas.openxmlformats.org/package/2006/relationships"><Relationship Id="rId3" Type="http://schemas.microsoft.com/office/2011/relationships/chartStyle" Target="style55.xml"/><Relationship Id="rId2" Type="http://schemas.microsoft.com/office/2011/relationships/chartColorStyle" Target="colors55.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Classeur2" TargetMode="External"/></Relationships>
</file>

<file path=ppt/charts/_rels/chart50.xml.rels><?xml version="1.0" encoding="UTF-8" standalone="yes"?>
<Relationships xmlns="http://schemas.openxmlformats.org/package/2006/relationships"><Relationship Id="rId3" Type="http://schemas.microsoft.com/office/2011/relationships/chartStyle" Target="style56.xml"/><Relationship Id="rId2" Type="http://schemas.microsoft.com/office/2011/relationships/chartColorStyle" Target="colors56.xml"/><Relationship Id="rId1" Type="http://schemas.openxmlformats.org/officeDocument/2006/relationships/package" Target="../embeddings/Microsoft_Excel_Worksheet5.xlsx"/></Relationships>
</file>

<file path=ppt/charts/_rels/chart51.xml.rels><?xml version="1.0" encoding="UTF-8" standalone="yes"?>
<Relationships xmlns="http://schemas.openxmlformats.org/package/2006/relationships"><Relationship Id="rId3" Type="http://schemas.microsoft.com/office/2011/relationships/chartStyle" Target="style58.xml"/><Relationship Id="rId2" Type="http://schemas.microsoft.com/office/2011/relationships/chartColorStyle" Target="colors58.xml"/><Relationship Id="rId1" Type="http://schemas.openxmlformats.org/officeDocument/2006/relationships/oleObject" Target="file:///G:\Drive%20d'&#233;quipe\BLE-Pole_TE\Missions\0360-AO_PCAET_SICECO\0360_Travail\Diagnostic\Donnees\Emploi%20&amp;%20&#233;conomie%20locale\Emploi.xlsx" TargetMode="External"/></Relationships>
</file>

<file path=ppt/charts/_rels/chart52.xml.rels><?xml version="1.0" encoding="UTF-8" standalone="yes"?>
<Relationships xmlns="http://schemas.openxmlformats.org/package/2006/relationships"><Relationship Id="rId3" Type="http://schemas.microsoft.com/office/2011/relationships/chartStyle" Target="style59.xml"/><Relationship Id="rId2" Type="http://schemas.microsoft.com/office/2011/relationships/chartColorStyle" Target="colors59.xml"/><Relationship Id="rId1" Type="http://schemas.openxmlformats.org/officeDocument/2006/relationships/oleObject" Target="file:///G:\Drive%20d'&#233;quipe\BLE-Pole_TE\Missions\0360-AO_PCAET_SICECO\0360_Travail\Diagnostic\Donnees\Emploi%20&amp;%20&#233;conomie%20locale\Emploi.xlsx" TargetMode="External"/></Relationships>
</file>

<file path=ppt/charts/_rels/chart53.xml.rels><?xml version="1.0" encoding="UTF-8" standalone="yes"?>
<Relationships xmlns="http://schemas.openxmlformats.org/package/2006/relationships"><Relationship Id="rId3" Type="http://schemas.microsoft.com/office/2011/relationships/chartStyle" Target="style62.xml"/><Relationship Id="rId2" Type="http://schemas.microsoft.com/office/2011/relationships/chartColorStyle" Target="colors62.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54.xml.rels><?xml version="1.0" encoding="UTF-8" standalone="yes"?>
<Relationships xmlns="http://schemas.openxmlformats.org/package/2006/relationships"><Relationship Id="rId3" Type="http://schemas.microsoft.com/office/2011/relationships/chartStyle" Target="style63.xml"/><Relationship Id="rId2" Type="http://schemas.microsoft.com/office/2011/relationships/chartColorStyle" Target="colors63.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55.xml.rels><?xml version="1.0" encoding="UTF-8" standalone="yes"?>
<Relationships xmlns="http://schemas.openxmlformats.org/package/2006/relationships"><Relationship Id="rId3" Type="http://schemas.microsoft.com/office/2011/relationships/chartStyle" Target="style64.xml"/><Relationship Id="rId2" Type="http://schemas.microsoft.com/office/2011/relationships/chartColorStyle" Target="colors64.xml"/><Relationship Id="rId1" Type="http://schemas.openxmlformats.org/officeDocument/2006/relationships/oleObject" Target="Classeur1" TargetMode="External"/></Relationships>
</file>

<file path=ppt/charts/_rels/chart56.xml.rels><?xml version="1.0" encoding="UTF-8" standalone="yes"?>
<Relationships xmlns="http://schemas.openxmlformats.org/package/2006/relationships"><Relationship Id="rId3" Type="http://schemas.microsoft.com/office/2011/relationships/chartStyle" Target="style65.xml"/><Relationship Id="rId2" Type="http://schemas.microsoft.com/office/2011/relationships/chartColorStyle" Target="colors65.xml"/><Relationship Id="rId1" Type="http://schemas.openxmlformats.org/officeDocument/2006/relationships/oleObject" Target="Classeur1" TargetMode="External"/></Relationships>
</file>

<file path=ppt/charts/_rels/chart57.xml.rels><?xml version="1.0" encoding="UTF-8" standalone="yes"?>
<Relationships xmlns="http://schemas.openxmlformats.org/package/2006/relationships"><Relationship Id="rId3" Type="http://schemas.microsoft.com/office/2011/relationships/chartStyle" Target="style66.xml"/><Relationship Id="rId2" Type="http://schemas.microsoft.com/office/2011/relationships/chartColorStyle" Target="colors66.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58.xml.rels><?xml version="1.0" encoding="UTF-8" standalone="yes"?>
<Relationships xmlns="http://schemas.openxmlformats.org/package/2006/relationships"><Relationship Id="rId3" Type="http://schemas.microsoft.com/office/2011/relationships/chartStyle" Target="style67.xml"/><Relationship Id="rId2" Type="http://schemas.microsoft.com/office/2011/relationships/chartColorStyle" Target="colors67.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59.xml.rels><?xml version="1.0" encoding="UTF-8" standalone="yes"?>
<Relationships xmlns="http://schemas.openxmlformats.org/package/2006/relationships"><Relationship Id="rId3" Type="http://schemas.microsoft.com/office/2011/relationships/chartStyle" Target="style68.xml"/><Relationship Id="rId2" Type="http://schemas.microsoft.com/office/2011/relationships/chartColorStyle" Target="colors68.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G:\Drive%20d'&#233;quipe\BLE-Pole_TE\Missions\0360-AO_PCAET_SICECO\0360_Travail\Diagnostic\Donnees\GES\GES%20r&#233;sidentiel.xlsx" TargetMode="External"/></Relationships>
</file>

<file path=ppt/charts/_rels/chart60.xml.rels><?xml version="1.0" encoding="UTF-8" standalone="yes"?>
<Relationships xmlns="http://schemas.openxmlformats.org/package/2006/relationships"><Relationship Id="rId3" Type="http://schemas.microsoft.com/office/2011/relationships/chartStyle" Target="style69.xml"/><Relationship Id="rId2" Type="http://schemas.microsoft.com/office/2011/relationships/chartColorStyle" Target="colors69.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61.xml.rels><?xml version="1.0" encoding="UTF-8" standalone="yes"?>
<Relationships xmlns="http://schemas.openxmlformats.org/package/2006/relationships"><Relationship Id="rId3" Type="http://schemas.microsoft.com/office/2011/relationships/chartStyle" Target="style70.xml"/><Relationship Id="rId2" Type="http://schemas.microsoft.com/office/2011/relationships/chartColorStyle" Target="colors70.xml"/><Relationship Id="rId1" Type="http://schemas.openxmlformats.org/officeDocument/2006/relationships/oleObject" Target="file:///G:\Drive%20d'&#233;quipe\BLE-Pole_TE\Missions\0360-AO_PCAET_SICECO\0360_Travail\Diagnostic\Donnees\Energie\Energie%20GN.xlsx" TargetMode="External"/></Relationships>
</file>

<file path=ppt/charts/_rels/chart62.xml.rels><?xml version="1.0" encoding="UTF-8" standalone="yes"?>
<Relationships xmlns="http://schemas.openxmlformats.org/package/2006/relationships"><Relationship Id="rId3" Type="http://schemas.microsoft.com/office/2011/relationships/chartStyle" Target="style71.xml"/><Relationship Id="rId2" Type="http://schemas.microsoft.com/office/2011/relationships/chartColorStyle" Target="colors71.xml"/><Relationship Id="rId1" Type="http://schemas.openxmlformats.org/officeDocument/2006/relationships/oleObject" Target="file:///C:\Users\User\Desktop\PCAET\Siceco\travail%20transport\Energie%20MAJ.xlsx" TargetMode="External"/></Relationships>
</file>

<file path=ppt/charts/_rels/chart63.xml.rels><?xml version="1.0" encoding="UTF-8" standalone="yes"?>
<Relationships xmlns="http://schemas.openxmlformats.org/package/2006/relationships"><Relationship Id="rId3" Type="http://schemas.microsoft.com/office/2011/relationships/chartStyle" Target="style72.xml"/><Relationship Id="rId2" Type="http://schemas.microsoft.com/office/2011/relationships/chartColorStyle" Target="colors72.xml"/><Relationship Id="rId1" Type="http://schemas.openxmlformats.org/officeDocument/2006/relationships/oleObject" Target="file:///G:\Drive%20d'&#233;quipe\BLE-Pole_TE\Missions\0360-AO_PCAET_SICECO\0360_Travail\Diagnostic\Donnees\Energie\Energie%20MAJ.xlsx" TargetMode="External"/></Relationships>
</file>

<file path=ppt/charts/_rels/chart64.xml.rels><?xml version="1.0" encoding="UTF-8" standalone="yes"?>
<Relationships xmlns="http://schemas.openxmlformats.org/package/2006/relationships"><Relationship Id="rId3" Type="http://schemas.microsoft.com/office/2011/relationships/chartStyle" Target="style73.xml"/><Relationship Id="rId2" Type="http://schemas.microsoft.com/office/2011/relationships/chartColorStyle" Target="colors73.xml"/><Relationship Id="rId1" Type="http://schemas.openxmlformats.org/officeDocument/2006/relationships/oleObject" Target="file:///G:\Drive%20d'&#233;quipe\BLE-Pole_TE\Missions\0360-AO_PCAET_SICECO\0360_Travail\Diagnostic\Donnees\Energie\Energie%20GN.xlsx" TargetMode="External"/></Relationships>
</file>

<file path=ppt/charts/_rels/chart65.xml.rels><?xml version="1.0" encoding="UTF-8" standalone="yes"?>
<Relationships xmlns="http://schemas.openxmlformats.org/package/2006/relationships"><Relationship Id="rId3" Type="http://schemas.microsoft.com/office/2011/relationships/chartStyle" Target="style74.xml"/><Relationship Id="rId2" Type="http://schemas.microsoft.com/office/2011/relationships/chartColorStyle" Target="colors74.xml"/><Relationship Id="rId1" Type="http://schemas.openxmlformats.org/officeDocument/2006/relationships/oleObject" Target="file:///C:\Users\User\Downloads\donnees_2018_06_18%2010-49-49.xlsx" TargetMode="External"/></Relationships>
</file>

<file path=ppt/charts/_rels/chart66.xml.rels><?xml version="1.0" encoding="UTF-8" standalone="yes"?>
<Relationships xmlns="http://schemas.openxmlformats.org/package/2006/relationships"><Relationship Id="rId3" Type="http://schemas.microsoft.com/office/2011/relationships/chartStyle" Target="style75.xml"/><Relationship Id="rId2" Type="http://schemas.microsoft.com/office/2011/relationships/chartColorStyle" Target="colors75.xml"/><Relationship Id="rId1" Type="http://schemas.openxmlformats.org/officeDocument/2006/relationships/oleObject" Target="file:///C:\Users\User\Desktop\PCAET\Siceco\travail%20transport\Energie%20MAJ.xlsx" TargetMode="External"/></Relationships>
</file>

<file path=ppt/charts/_rels/chart67.xml.rels><?xml version="1.0" encoding="UTF-8" standalone="yes"?>
<Relationships xmlns="http://schemas.openxmlformats.org/package/2006/relationships"><Relationship Id="rId3" Type="http://schemas.microsoft.com/office/2011/relationships/chartStyle" Target="style76.xml"/><Relationship Id="rId2" Type="http://schemas.microsoft.com/office/2011/relationships/chartColorStyle" Target="colors76.xml"/><Relationship Id="rId1" Type="http://schemas.openxmlformats.org/officeDocument/2006/relationships/oleObject" Target="file:///C:\Users\User\Desktop\PCAET\Siceco\travail%20transport\Energie%20MAJ.xlsx" TargetMode="External"/></Relationships>
</file>

<file path=ppt/charts/_rels/chart68.xml.rels><?xml version="1.0" encoding="UTF-8" standalone="yes"?>
<Relationships xmlns="http://schemas.openxmlformats.org/package/2006/relationships"><Relationship Id="rId3" Type="http://schemas.microsoft.com/office/2011/relationships/chartStyle" Target="style77.xml"/><Relationship Id="rId2" Type="http://schemas.microsoft.com/office/2011/relationships/chartColorStyle" Target="colors77.xml"/><Relationship Id="rId1" Type="http://schemas.openxmlformats.org/officeDocument/2006/relationships/oleObject" Target="file:///C:\Users\User\Desktop\PCAET\Siceco\travail%20transport\Energie%20MAJ.xlsx" TargetMode="External"/></Relationships>
</file>

<file path=ppt/charts/_rels/chart69.xml.rels><?xml version="1.0" encoding="UTF-8" standalone="yes"?>
<Relationships xmlns="http://schemas.openxmlformats.org/package/2006/relationships"><Relationship Id="rId3" Type="http://schemas.microsoft.com/office/2011/relationships/chartStyle" Target="style78.xml"/><Relationship Id="rId2" Type="http://schemas.microsoft.com/office/2011/relationships/chartColorStyle" Target="colors78.xml"/><Relationship Id="rId1" Type="http://schemas.openxmlformats.org/officeDocument/2006/relationships/oleObject" Target="file:///C:\Users\User\Desktop\PCAET\Siceco\travail%20transport\Energie%20MAJ.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Users\User\Downloads\donnees_2018_07_12%2014-51-13.xls" TargetMode="External"/></Relationships>
</file>

<file path=ppt/charts/_rels/chart70.xml.rels><?xml version="1.0" encoding="UTF-8" standalone="yes"?>
<Relationships xmlns="http://schemas.openxmlformats.org/package/2006/relationships"><Relationship Id="rId3" Type="http://schemas.microsoft.com/office/2011/relationships/chartStyle" Target="style79.xml"/><Relationship Id="rId2" Type="http://schemas.microsoft.com/office/2011/relationships/chartColorStyle" Target="colors79.xml"/><Relationship Id="rId1" Type="http://schemas.openxmlformats.org/officeDocument/2006/relationships/oleObject" Target="file:///C:\Users\User\Desktop\PCAET\Siceco\travail%20transport\Energie%20MAJ.xlsx" TargetMode="External"/></Relationships>
</file>

<file path=ppt/charts/_rels/chart71.xml.rels><?xml version="1.0" encoding="UTF-8" standalone="yes"?>
<Relationships xmlns="http://schemas.openxmlformats.org/package/2006/relationships"><Relationship Id="rId3" Type="http://schemas.microsoft.com/office/2011/relationships/chartStyle" Target="style80.xml"/><Relationship Id="rId2" Type="http://schemas.microsoft.com/office/2011/relationships/chartColorStyle" Target="colors80.xml"/><Relationship Id="rId1" Type="http://schemas.openxmlformats.org/officeDocument/2006/relationships/oleObject" Target="file:///C:\Users\User\Desktop\PCAET\Siceco\travail%20transport\Energie%20MAJ.xlsx" TargetMode="External"/></Relationships>
</file>

<file path=ppt/charts/_rels/chart72.xml.rels><?xml version="1.0" encoding="UTF-8" standalone="yes"?>
<Relationships xmlns="http://schemas.openxmlformats.org/package/2006/relationships"><Relationship Id="rId3" Type="http://schemas.microsoft.com/office/2011/relationships/chartStyle" Target="style81.xml"/><Relationship Id="rId2" Type="http://schemas.microsoft.com/office/2011/relationships/chartColorStyle" Target="colors81.xml"/><Relationship Id="rId1" Type="http://schemas.openxmlformats.org/officeDocument/2006/relationships/oleObject" Target="file:///C:\Users\User\Desktop\PCAET\Siceco\travail%20transport\Energie%20MAJ.xlsx" TargetMode="External"/></Relationships>
</file>

<file path=ppt/charts/_rels/chart73.xml.rels><?xml version="1.0" encoding="UTF-8" standalone="yes"?>
<Relationships xmlns="http://schemas.openxmlformats.org/package/2006/relationships"><Relationship Id="rId3" Type="http://schemas.microsoft.com/office/2011/relationships/chartStyle" Target="style82.xml"/><Relationship Id="rId2" Type="http://schemas.microsoft.com/office/2011/relationships/chartColorStyle" Target="colors82.xml"/><Relationship Id="rId1" Type="http://schemas.openxmlformats.org/officeDocument/2006/relationships/oleObject" Target="file:///C:\Users\User\Desktop\PCAET\Siceco\travail%20transport\Energie%20MAJ.xlsx" TargetMode="External"/></Relationships>
</file>

<file path=ppt/charts/_rels/chart74.xml.rels><?xml version="1.0" encoding="UTF-8" standalone="yes"?>
<Relationships xmlns="http://schemas.openxmlformats.org/package/2006/relationships"><Relationship Id="rId3" Type="http://schemas.microsoft.com/office/2011/relationships/chartStyle" Target="style83.xml"/><Relationship Id="rId2" Type="http://schemas.microsoft.com/office/2011/relationships/chartColorStyle" Target="colors83.xml"/><Relationship Id="rId1" Type="http://schemas.openxmlformats.org/officeDocument/2006/relationships/oleObject" Target="file:///C:\Users\User\Desktop\PCAET\Siceco\travail%20transport\Energie%20MAJ.xlsx" TargetMode="External"/></Relationships>
</file>

<file path=ppt/charts/_rels/chart75.xml.rels><?xml version="1.0" encoding="UTF-8" standalone="yes"?>
<Relationships xmlns="http://schemas.openxmlformats.org/package/2006/relationships"><Relationship Id="rId3" Type="http://schemas.microsoft.com/office/2011/relationships/chartStyle" Target="style84.xml"/><Relationship Id="rId2" Type="http://schemas.microsoft.com/office/2011/relationships/chartColorStyle" Target="colors84.xml"/><Relationship Id="rId1" Type="http://schemas.openxmlformats.org/officeDocument/2006/relationships/oleObject" Target="file:///C:\Users\User\Desktop\PCAET\Siceco\travail%20transport\Energie%20MAJ.xlsx" TargetMode="External"/></Relationships>
</file>

<file path=ppt/charts/_rels/chart76.xml.rels><?xml version="1.0" encoding="UTF-8" standalone="yes"?>
<Relationships xmlns="http://schemas.openxmlformats.org/package/2006/relationships"><Relationship Id="rId3" Type="http://schemas.microsoft.com/office/2011/relationships/chartStyle" Target="style85.xml"/><Relationship Id="rId2" Type="http://schemas.microsoft.com/office/2011/relationships/chartColorStyle" Target="colors85.xml"/><Relationship Id="rId1" Type="http://schemas.openxmlformats.org/officeDocument/2006/relationships/oleObject" Target="file:///G:\Drive%20d'&#233;quipe\BLE-Pole_TE\Missions\0360-AO_PCAET_SICECO\0360_Travail\Diagnostic\Donnees\Energie\Energie%20MAJ.xlsx" TargetMode="External"/></Relationships>
</file>

<file path=ppt/charts/_rels/chart77.xml.rels><?xml version="1.0" encoding="UTF-8" standalone="yes"?>
<Relationships xmlns="http://schemas.openxmlformats.org/package/2006/relationships"><Relationship Id="rId3" Type="http://schemas.microsoft.com/office/2011/relationships/chartStyle" Target="style86.xml"/><Relationship Id="rId2" Type="http://schemas.microsoft.com/office/2011/relationships/chartColorStyle" Target="colors86.xml"/><Relationship Id="rId1" Type="http://schemas.openxmlformats.org/officeDocument/2006/relationships/oleObject" Target="file:///C:\Users\User\Desktop\PCAET\Siceco\travail%20transport\Energie%20MAJ.xlsx" TargetMode="External"/></Relationships>
</file>

<file path=ppt/charts/_rels/chart78.xml.rels><?xml version="1.0" encoding="UTF-8" standalone="yes"?>
<Relationships xmlns="http://schemas.openxmlformats.org/package/2006/relationships"><Relationship Id="rId3" Type="http://schemas.microsoft.com/office/2011/relationships/chartStyle" Target="style87.xml"/><Relationship Id="rId2" Type="http://schemas.microsoft.com/office/2011/relationships/chartColorStyle" Target="colors87.xml"/><Relationship Id="rId1" Type="http://schemas.openxmlformats.org/officeDocument/2006/relationships/oleObject" Target="file:///C:\Users\User\Desktop\PCAET\Siceco\travail%20transport\Energie%20MAJ.xlsx" TargetMode="External"/></Relationships>
</file>

<file path=ppt/charts/_rels/chart79.xml.rels><?xml version="1.0" encoding="UTF-8" standalone="yes"?>
<Relationships xmlns="http://schemas.openxmlformats.org/package/2006/relationships"><Relationship Id="rId3" Type="http://schemas.microsoft.com/office/2011/relationships/chartStyle" Target="style88.xml"/><Relationship Id="rId2" Type="http://schemas.microsoft.com/office/2011/relationships/chartColorStyle" Target="colors88.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80.xml.rels><?xml version="1.0" encoding="UTF-8" standalone="yes"?>
<Relationships xmlns="http://schemas.openxmlformats.org/package/2006/relationships"><Relationship Id="rId3" Type="http://schemas.microsoft.com/office/2011/relationships/chartStyle" Target="style90.xml"/><Relationship Id="rId2" Type="http://schemas.microsoft.com/office/2011/relationships/chartColorStyle" Target="colors90.xml"/><Relationship Id="rId1" Type="http://schemas.openxmlformats.org/officeDocument/2006/relationships/oleObject" Target="file:///C:\Users\User\Desktop\GES%20GN2.xlsx" TargetMode="External"/></Relationships>
</file>

<file path=ppt/charts/_rels/chart81.xml.rels><?xml version="1.0" encoding="UTF-8" standalone="yes"?>
<Relationships xmlns="http://schemas.openxmlformats.org/package/2006/relationships"><Relationship Id="rId3" Type="http://schemas.microsoft.com/office/2011/relationships/chartStyle" Target="style91.xml"/><Relationship Id="rId2" Type="http://schemas.microsoft.com/office/2011/relationships/chartColorStyle" Target="colors91.xml"/><Relationship Id="rId1" Type="http://schemas.openxmlformats.org/officeDocument/2006/relationships/oleObject" Target="file:///C:\Users\User\Desktop\GES%20GN2.xlsx" TargetMode="External"/></Relationships>
</file>

<file path=ppt/charts/_rels/chart82.xml.rels><?xml version="1.0" encoding="UTF-8" standalone="yes"?>
<Relationships xmlns="http://schemas.openxmlformats.org/package/2006/relationships"><Relationship Id="rId3" Type="http://schemas.microsoft.com/office/2011/relationships/chartStyle" Target="style92.xml"/><Relationship Id="rId2" Type="http://schemas.microsoft.com/office/2011/relationships/chartColorStyle" Target="colors92.xml"/><Relationship Id="rId1" Type="http://schemas.openxmlformats.org/officeDocument/2006/relationships/oleObject" Target="file:///C:\Users\User\Downloads\donnees_2018_06_07%2014-36-01.xlsx" TargetMode="External"/></Relationships>
</file>

<file path=ppt/charts/_rels/chart83.xml.rels><?xml version="1.0" encoding="UTF-8" standalone="yes"?>
<Relationships xmlns="http://schemas.openxmlformats.org/package/2006/relationships"><Relationship Id="rId3" Type="http://schemas.microsoft.com/office/2011/relationships/chartStyle" Target="style93.xml"/><Relationship Id="rId2" Type="http://schemas.microsoft.com/office/2011/relationships/chartColorStyle" Target="colors93.xml"/><Relationship Id="rId1" Type="http://schemas.openxmlformats.org/officeDocument/2006/relationships/oleObject" Target="file:///C:\Users\User\Downloads\donnees_2018_06_07%2014-36-01.xlsx" TargetMode="External"/></Relationships>
</file>

<file path=ppt/charts/_rels/chart84.xml.rels><?xml version="1.0" encoding="UTF-8" standalone="yes"?>
<Relationships xmlns="http://schemas.openxmlformats.org/package/2006/relationships"><Relationship Id="rId3" Type="http://schemas.microsoft.com/office/2011/relationships/chartStyle" Target="style94.xml"/><Relationship Id="rId2" Type="http://schemas.microsoft.com/office/2011/relationships/chartColorStyle" Target="colors94.xml"/><Relationship Id="rId1" Type="http://schemas.openxmlformats.org/officeDocument/2006/relationships/oleObject" Target="file:///C:\Users\User\Downloads\donnees_2018_06_07%2014-36-01.xlsx" TargetMode="External"/></Relationships>
</file>

<file path=ppt/charts/_rels/chart85.xml.rels><?xml version="1.0" encoding="UTF-8" standalone="yes"?>
<Relationships xmlns="http://schemas.openxmlformats.org/package/2006/relationships"><Relationship Id="rId3" Type="http://schemas.microsoft.com/office/2011/relationships/chartStyle" Target="style95.xml"/><Relationship Id="rId2" Type="http://schemas.microsoft.com/office/2011/relationships/chartColorStyle" Target="colors95.xml"/><Relationship Id="rId1" Type="http://schemas.openxmlformats.org/officeDocument/2006/relationships/oleObject" Target="file:///C:\Users\User\Downloads\donnees_2018_06_07%2014-36-01.xlsx" TargetMode="External"/></Relationships>
</file>

<file path=ppt/charts/_rels/chart86.xml.rels><?xml version="1.0" encoding="UTF-8" standalone="yes"?>
<Relationships xmlns="http://schemas.openxmlformats.org/package/2006/relationships"><Relationship Id="rId3" Type="http://schemas.microsoft.com/office/2011/relationships/chartStyle" Target="style96.xml"/><Relationship Id="rId2" Type="http://schemas.microsoft.com/office/2011/relationships/chartColorStyle" Target="colors96.xml"/><Relationship Id="rId1" Type="http://schemas.openxmlformats.org/officeDocument/2006/relationships/oleObject" Target="file:///G:\Drive%20d'&#233;quipe\BLE-Pole_TE\Missions\0360-AO_PCAET_SICECO\0360_Travail\Diagnostic\Donnees\GES\GES%20GN2.xlsx" TargetMode="External"/></Relationships>
</file>

<file path=ppt/charts/_rels/chart87.xml.rels><?xml version="1.0" encoding="UTF-8" standalone="yes"?>
<Relationships xmlns="http://schemas.openxmlformats.org/package/2006/relationships"><Relationship Id="rId3" Type="http://schemas.microsoft.com/office/2011/relationships/chartStyle" Target="style97.xml"/><Relationship Id="rId2" Type="http://schemas.microsoft.com/office/2011/relationships/chartColorStyle" Target="colors97.xml"/><Relationship Id="rId1" Type="http://schemas.openxmlformats.org/officeDocument/2006/relationships/oleObject" Target="file:///C:\Users\User\Downloads\donnees_2018_06_07%2011-33-53.xlsx" TargetMode="External"/></Relationships>
</file>

<file path=ppt/charts/_rels/chart88.xml.rels><?xml version="1.0" encoding="UTF-8" standalone="yes"?>
<Relationships xmlns="http://schemas.openxmlformats.org/package/2006/relationships"><Relationship Id="rId3" Type="http://schemas.microsoft.com/office/2011/relationships/chartStyle" Target="style98.xml"/><Relationship Id="rId2" Type="http://schemas.microsoft.com/office/2011/relationships/chartColorStyle" Target="colors98.xml"/><Relationship Id="rId1" Type="http://schemas.openxmlformats.org/officeDocument/2006/relationships/oleObject" Target="file:///G:\Drive%20d'&#233;quipe\BLE-Pole_TE\Missions\0360-AO_PCAET_SICECO\0360_Travail\Diagnostic\Donnees\GES\GES%20r&#233;sidentiel.xlsx" TargetMode="External"/></Relationships>
</file>

<file path=ppt/charts/_rels/chart89.xml.rels><?xml version="1.0" encoding="UTF-8" standalone="yes"?>
<Relationships xmlns="http://schemas.openxmlformats.org/package/2006/relationships"><Relationship Id="rId3" Type="http://schemas.microsoft.com/office/2011/relationships/chartStyle" Target="style99.xml"/><Relationship Id="rId2" Type="http://schemas.microsoft.com/office/2011/relationships/chartColorStyle" Target="colors99.xml"/><Relationship Id="rId1" Type="http://schemas.openxmlformats.org/officeDocument/2006/relationships/oleObject" Target="file:///C:\Users\User\Downloads\donnees_2018_06_07%2009-47-01.xls" TargetMode="External"/></Relationships>
</file>

<file path=ppt/charts/_rels/chart9.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G:\Drive%20d'&#233;quipe\BLE-Pole_TE\Missions\0360-AO_PCAET_SICECO\0360_Travail\Diagnostic\Donnees\Batiments%20et%20habitats\donn&#233;es%20r&#233;sidentiel.xlsx" TargetMode="External"/></Relationships>
</file>

<file path=ppt/charts/_rels/chart90.xml.rels><?xml version="1.0" encoding="UTF-8" standalone="yes"?>
<Relationships xmlns="http://schemas.openxmlformats.org/package/2006/relationships"><Relationship Id="rId3" Type="http://schemas.microsoft.com/office/2011/relationships/chartStyle" Target="style100.xml"/><Relationship Id="rId2" Type="http://schemas.microsoft.com/office/2011/relationships/chartColorStyle" Target="colors100.xml"/><Relationship Id="rId1" Type="http://schemas.openxmlformats.org/officeDocument/2006/relationships/oleObject" Target="file:///G:\Drive%20d'&#233;quipe\BLE-Pole_TE\Missions\0360-AO_PCAET_SICECO\0360_Travail\Diagnostic\Donnees\GES\GES%20agriculture.xlsx" TargetMode="External"/></Relationships>
</file>

<file path=ppt/charts/_rels/chart91.xml.rels><?xml version="1.0" encoding="UTF-8" standalone="yes"?>
<Relationships xmlns="http://schemas.openxmlformats.org/package/2006/relationships"><Relationship Id="rId3" Type="http://schemas.microsoft.com/office/2011/relationships/chartStyle" Target="style101.xml"/><Relationship Id="rId2" Type="http://schemas.microsoft.com/office/2011/relationships/chartColorStyle" Target="colors101.xml"/><Relationship Id="rId1" Type="http://schemas.openxmlformats.org/officeDocument/2006/relationships/oleObject" Target="file:///C:\Users\User\Desktop\GES%20GN2.xlsx" TargetMode="External"/></Relationships>
</file>

<file path=ppt/charts/_rels/chart92.xml.rels><?xml version="1.0" encoding="UTF-8" standalone="yes"?>
<Relationships xmlns="http://schemas.openxmlformats.org/package/2006/relationships"><Relationship Id="rId3" Type="http://schemas.microsoft.com/office/2011/relationships/chartStyle" Target="style102.xml"/><Relationship Id="rId2" Type="http://schemas.microsoft.com/office/2011/relationships/chartColorStyle" Target="colors102.xml"/><Relationship Id="rId1" Type="http://schemas.openxmlformats.org/officeDocument/2006/relationships/oleObject" Target="file:///C:\Users\User\Downloads\donnees_2018_06_07%2010-49-17.xlsx" TargetMode="External"/></Relationships>
</file>

<file path=ppt/charts/_rels/chart93.xml.rels><?xml version="1.0" encoding="UTF-8" standalone="yes"?>
<Relationships xmlns="http://schemas.openxmlformats.org/package/2006/relationships"><Relationship Id="rId3" Type="http://schemas.microsoft.com/office/2011/relationships/chartStyle" Target="style103.xml"/><Relationship Id="rId2" Type="http://schemas.microsoft.com/office/2011/relationships/chartColorStyle" Target="colors103.xml"/><Relationship Id="rId1" Type="http://schemas.openxmlformats.org/officeDocument/2006/relationships/oleObject" Target="file:///C:\Users\User\Desktop\GES%20GN2.xlsx" TargetMode="External"/></Relationships>
</file>

<file path=ppt/charts/_rels/chart94.xml.rels><?xml version="1.0" encoding="UTF-8" standalone="yes"?>
<Relationships xmlns="http://schemas.openxmlformats.org/package/2006/relationships"><Relationship Id="rId3" Type="http://schemas.microsoft.com/office/2011/relationships/chartStyle" Target="style104.xml"/><Relationship Id="rId2" Type="http://schemas.microsoft.com/office/2011/relationships/chartColorStyle" Target="colors104.xml"/><Relationship Id="rId1" Type="http://schemas.openxmlformats.org/officeDocument/2006/relationships/oleObject" Target="file:///C:\Users\User\Downloads\donnees_2018_06_07%2011-55-53.xlsx" TargetMode="External"/></Relationships>
</file>

<file path=ppt/charts/_rels/chart95.xml.rels><?xml version="1.0" encoding="UTF-8" standalone="yes"?>
<Relationships xmlns="http://schemas.openxmlformats.org/package/2006/relationships"><Relationship Id="rId3" Type="http://schemas.microsoft.com/office/2011/relationships/chartStyle" Target="style105.xml"/><Relationship Id="rId2" Type="http://schemas.microsoft.com/office/2011/relationships/chartColorStyle" Target="colors105.xml"/><Relationship Id="rId1" Type="http://schemas.openxmlformats.org/officeDocument/2006/relationships/oleObject" Target="file:///C:\Users\User\Downloads\donnees_2018_06_07%2012-27-53.xlsx" TargetMode="External"/></Relationships>
</file>

<file path=ppt/charts/_rels/chart96.xml.rels><?xml version="1.0" encoding="UTF-8" standalone="yes"?>
<Relationships xmlns="http://schemas.openxmlformats.org/package/2006/relationships"><Relationship Id="rId3" Type="http://schemas.microsoft.com/office/2011/relationships/chartStyle" Target="style106.xml"/><Relationship Id="rId2" Type="http://schemas.microsoft.com/office/2011/relationships/chartColorStyle" Target="colors106.xml"/><Relationship Id="rId1" Type="http://schemas.openxmlformats.org/officeDocument/2006/relationships/oleObject" Target="file:///G:\Drive%20d'&#233;quipe\BLE-Pole_TE\Missions\0360-AO_PCAET_SICECO\0360_Travail\Diagnostic\Donnees\GES\GES%20dechet.xlsx" TargetMode="External"/></Relationships>
</file>

<file path=ppt/charts/_rels/chart97.xml.rels><?xml version="1.0" encoding="UTF-8" standalone="yes"?>
<Relationships xmlns="http://schemas.openxmlformats.org/package/2006/relationships"><Relationship Id="rId3" Type="http://schemas.microsoft.com/office/2011/relationships/chartStyle" Target="style107.xml"/><Relationship Id="rId2" Type="http://schemas.microsoft.com/office/2011/relationships/chartColorStyle" Target="colors107.xml"/><Relationship Id="rId1" Type="http://schemas.openxmlformats.org/officeDocument/2006/relationships/oleObject" Target="file:///C:\Users\User\Desktop\GES%20GN2.xlsx" TargetMode="External"/></Relationships>
</file>

<file path=ppt/charts/_rels/chart98.xml.rels><?xml version="1.0" encoding="UTF-8" standalone="yes"?>
<Relationships xmlns="http://schemas.openxmlformats.org/package/2006/relationships"><Relationship Id="rId3" Type="http://schemas.microsoft.com/office/2011/relationships/chartStyle" Target="style108.xml"/><Relationship Id="rId2" Type="http://schemas.microsoft.com/office/2011/relationships/chartColorStyle" Target="colors108.xml"/><Relationship Id="rId1" Type="http://schemas.openxmlformats.org/officeDocument/2006/relationships/oleObject" Target="file:///C:\Users\User\Downloads\donnees_2018_06_07%2012-39-53.xlsx" TargetMode="External"/></Relationships>
</file>

<file path=ppt/charts/_rels/chart99.xml.rels><?xml version="1.0" encoding="UTF-8" standalone="yes"?>
<Relationships xmlns="http://schemas.openxmlformats.org/package/2006/relationships"><Relationship Id="rId3" Type="http://schemas.microsoft.com/office/2011/relationships/chartStyle" Target="style109.xml"/><Relationship Id="rId2" Type="http://schemas.microsoft.com/office/2011/relationships/chartColorStyle" Target="colors109.xml"/><Relationship Id="rId1" Type="http://schemas.openxmlformats.org/officeDocument/2006/relationships/oleObject" Target="file:///C:\Users\User\Downloads\donnees_2018_06_07%2012-51-12.xlsx"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G:\Drive%20d'&#233;quipe\BLE-Pole_TE\Missions\0360-AO_PCAET_SICECO\0360_Travail\Diagnostic\Donnees\Energie\Energie%20MAJ.xlsx" TargetMode="External"/></Relationships>
</file>

<file path=ppt/charts/_rels/chartEx10.xml.rels><?xml version="1.0" encoding="UTF-8" standalone="yes"?>
<Relationships xmlns="http://schemas.openxmlformats.org/package/2006/relationships"><Relationship Id="rId3" Type="http://schemas.microsoft.com/office/2011/relationships/chartColorStyle" Target="colors60.xml"/><Relationship Id="rId2" Type="http://schemas.microsoft.com/office/2011/relationships/chartStyle" Target="style60.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11.xml.rels><?xml version="1.0" encoding="UTF-8" standalone="yes"?>
<Relationships xmlns="http://schemas.openxmlformats.org/package/2006/relationships"><Relationship Id="rId3" Type="http://schemas.microsoft.com/office/2011/relationships/chartColorStyle" Target="colors61.xml"/><Relationship Id="rId2" Type="http://schemas.microsoft.com/office/2011/relationships/chartStyle" Target="style61.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12.xml.rels><?xml version="1.0" encoding="UTF-8" standalone="yes"?>
<Relationships xmlns="http://schemas.openxmlformats.org/package/2006/relationships"><Relationship Id="rId3" Type="http://schemas.microsoft.com/office/2011/relationships/chartColorStyle" Target="colors89.xml"/><Relationship Id="rId2" Type="http://schemas.microsoft.com/office/2011/relationships/chartStyle" Target="style89.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13.xml.rels><?xml version="1.0" encoding="UTF-8" standalone="yes"?>
<Relationships xmlns="http://schemas.openxmlformats.org/package/2006/relationships"><Relationship Id="rId3" Type="http://schemas.microsoft.com/office/2011/relationships/chartColorStyle" Target="colors111.xml"/><Relationship Id="rId2" Type="http://schemas.microsoft.com/office/2011/relationships/chartStyle" Target="style111.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G:\Drive%20d'&#233;quipe\BLE-Pole_TE\Missions\0360-AO_PCAET_SICECO\0360_Travail\Diagnostic\Donnees\GES\GES%20tous%20les%20secteur%20PRG.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25.xml"/><Relationship Id="rId2" Type="http://schemas.microsoft.com/office/2011/relationships/chartStyle" Target="style25.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26.xml"/><Relationship Id="rId2" Type="http://schemas.microsoft.com/office/2011/relationships/chartStyle" Target="style26.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27.xml"/><Relationship Id="rId2" Type="http://schemas.microsoft.com/office/2011/relationships/chartStyle" Target="style27.xml"/><Relationship Id="rId1" Type="http://schemas.openxmlformats.org/officeDocument/2006/relationships/oleObject" Target="file:///G:\Drive%20d'&#233;quipe\BLE-Pole_TE\Missions\0360-AO_PCAET_SICECO\0360_Travail\Diagnostic\Donnees\Potentiels\calculrecup.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28.xml"/><Relationship Id="rId2" Type="http://schemas.microsoft.com/office/2011/relationships/chartStyle" Target="style28.xml"/><Relationship Id="rId1" Type="http://schemas.openxmlformats.org/officeDocument/2006/relationships/oleObject" Target="file:///G:\Drive%20d'&#233;quipe\BLE-Pole_TE\Missions\0360-AO_PCAET_SICECO\0360_Travail\Diagnostic\Donnees\Batiments%20et%20habitats\Analyse%20r&#233;sidentiel%20et%20tertiaire.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41.xml"/><Relationship Id="rId2" Type="http://schemas.microsoft.com/office/2011/relationships/chartStyle" Target="style41.xml"/><Relationship Id="rId1" Type="http://schemas.openxmlformats.org/officeDocument/2006/relationships/oleObject" Target="file:///G:\Drive%20d'&#233;quipe\BLE-Pole_TE\Missions\0360-AO_PCAET_SICECO\0360_Travail\Diagnostic\Donnees\Potentiels\calcul.xlsx" TargetMode="External"/></Relationships>
</file>

<file path=ppt/charts/_rels/chartEx8.xml.rels><?xml version="1.0" encoding="UTF-8" standalone="yes"?>
<Relationships xmlns="http://schemas.openxmlformats.org/package/2006/relationships"><Relationship Id="rId3" Type="http://schemas.microsoft.com/office/2011/relationships/chartColorStyle" Target="colors42.xml"/><Relationship Id="rId2" Type="http://schemas.microsoft.com/office/2011/relationships/chartStyle" Target="style42.xml"/><Relationship Id="rId1" Type="http://schemas.openxmlformats.org/officeDocument/2006/relationships/oleObject" Target="file:///G:\Drive%20d'&#233;quipe\BLE-Pole_TE\Missions\0360-AO_PCAET_SICECO\0360_Travail\Diagnostic\Donnees\Potentiels\calcul.xlsx" TargetMode="External"/></Relationships>
</file>

<file path=ppt/charts/_rels/chartEx9.xml.rels><?xml version="1.0" encoding="UTF-8" standalone="yes"?>
<Relationships xmlns="http://schemas.openxmlformats.org/package/2006/relationships"><Relationship Id="rId3" Type="http://schemas.microsoft.com/office/2011/relationships/chartColorStyle" Target="colors57.xml"/><Relationship Id="rId2" Type="http://schemas.microsoft.com/office/2011/relationships/chartStyle" Target="style57.xml"/><Relationship Id="rId1" Type="http://schemas.openxmlformats.org/officeDocument/2006/relationships/oleObject" Target="file:///G:\Drive%20d'&#233;quipe\BLE-Pole_TE\Missions\0360-AO_PCAET_SICECO\0360_Travail\Diagnostic\Donnees\Potentiels\calculrecu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120" normalizeH="0" baseline="0">
                <a:solidFill>
                  <a:schemeClr val="tx1"/>
                </a:solidFill>
                <a:latin typeface="+mn-lt"/>
                <a:ea typeface="+mn-ea"/>
                <a:cs typeface="+mn-cs"/>
              </a:defRPr>
            </a:pPr>
            <a:r>
              <a:rPr lang="fr-FR" cap="none" dirty="0"/>
              <a:t>Evolution des polluants indice base 100</a:t>
            </a:r>
          </a:p>
        </c:rich>
      </c:tx>
      <c:layout/>
      <c:overlay val="0"/>
      <c:spPr>
        <a:noFill/>
        <a:ln>
          <a:noFill/>
        </a:ln>
        <a:effectLst/>
      </c:spPr>
    </c:title>
    <c:autoTitleDeleted val="0"/>
    <c:plotArea>
      <c:layout>
        <c:manualLayout>
          <c:layoutTarget val="inner"/>
          <c:xMode val="edge"/>
          <c:yMode val="edge"/>
          <c:x val="7.9247594050743664E-2"/>
          <c:y val="0.16854221347331583"/>
          <c:w val="0.89019685039370078"/>
          <c:h val="0.61228310002916297"/>
        </c:manualLayout>
      </c:layout>
      <c:lineChart>
        <c:grouping val="standard"/>
        <c:varyColors val="0"/>
        <c:ser>
          <c:idx val="0"/>
          <c:order val="0"/>
          <c:tx>
            <c:strRef>
              <c:f>Feuil2!$A$23</c:f>
              <c:strCache>
                <c:ptCount val="1"/>
                <c:pt idx="0">
                  <c:v>C6H6</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Feuil2!$B$22:$E$22</c:f>
              <c:numCache>
                <c:formatCode>General</c:formatCode>
                <c:ptCount val="4"/>
                <c:pt idx="0">
                  <c:v>2008</c:v>
                </c:pt>
                <c:pt idx="1">
                  <c:v>2010</c:v>
                </c:pt>
                <c:pt idx="2">
                  <c:v>2012</c:v>
                </c:pt>
                <c:pt idx="3">
                  <c:v>2014</c:v>
                </c:pt>
              </c:numCache>
            </c:numRef>
          </c:cat>
          <c:val>
            <c:numRef>
              <c:f>Feuil2!$B$23:$E$23</c:f>
              <c:numCache>
                <c:formatCode>General</c:formatCode>
                <c:ptCount val="4"/>
                <c:pt idx="0">
                  <c:v>100</c:v>
                </c:pt>
                <c:pt idx="1">
                  <c:v>82.307835244053734</c:v>
                </c:pt>
                <c:pt idx="2">
                  <c:v>66.901745294267073</c:v>
                </c:pt>
                <c:pt idx="3">
                  <c:v>58.342633106275017</c:v>
                </c:pt>
              </c:numCache>
            </c:numRef>
          </c:val>
          <c:smooth val="0"/>
          <c:extLst xmlns:c16r2="http://schemas.microsoft.com/office/drawing/2015/06/chart">
            <c:ext xmlns:c16="http://schemas.microsoft.com/office/drawing/2014/chart" uri="{C3380CC4-5D6E-409C-BE32-E72D297353CC}">
              <c16:uniqueId val="{00000000-E479-4EF7-9678-E5D540D1C4A3}"/>
            </c:ext>
          </c:extLst>
        </c:ser>
        <c:ser>
          <c:idx val="1"/>
          <c:order val="1"/>
          <c:tx>
            <c:strRef>
              <c:f>Feuil2!$A$24</c:f>
              <c:strCache>
                <c:ptCount val="1"/>
                <c:pt idx="0">
                  <c:v>COVNM</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Feuil2!$B$22:$E$22</c:f>
              <c:numCache>
                <c:formatCode>General</c:formatCode>
                <c:ptCount val="4"/>
                <c:pt idx="0">
                  <c:v>2008</c:v>
                </c:pt>
                <c:pt idx="1">
                  <c:v>2010</c:v>
                </c:pt>
                <c:pt idx="2">
                  <c:v>2012</c:v>
                </c:pt>
                <c:pt idx="3">
                  <c:v>2014</c:v>
                </c:pt>
              </c:numCache>
            </c:numRef>
          </c:cat>
          <c:val>
            <c:numRef>
              <c:f>Feuil2!$B$24:$E$24</c:f>
              <c:numCache>
                <c:formatCode>General</c:formatCode>
                <c:ptCount val="4"/>
                <c:pt idx="0">
                  <c:v>100</c:v>
                </c:pt>
                <c:pt idx="1">
                  <c:v>86.776424140160287</c:v>
                </c:pt>
                <c:pt idx="2">
                  <c:v>80.976313676681002</c:v>
                </c:pt>
                <c:pt idx="3">
                  <c:v>75.333390054714798</c:v>
                </c:pt>
              </c:numCache>
            </c:numRef>
          </c:val>
          <c:smooth val="0"/>
          <c:extLst xmlns:c16r2="http://schemas.microsoft.com/office/drawing/2015/06/chart">
            <c:ext xmlns:c16="http://schemas.microsoft.com/office/drawing/2014/chart" uri="{C3380CC4-5D6E-409C-BE32-E72D297353CC}">
              <c16:uniqueId val="{00000001-E479-4EF7-9678-E5D540D1C4A3}"/>
            </c:ext>
          </c:extLst>
        </c:ser>
        <c:ser>
          <c:idx val="2"/>
          <c:order val="2"/>
          <c:tx>
            <c:strRef>
              <c:f>Feuil2!$A$25</c:f>
              <c:strCache>
                <c:ptCount val="1"/>
                <c:pt idx="0">
                  <c:v>NH3</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Feuil2!$B$22:$E$22</c:f>
              <c:numCache>
                <c:formatCode>General</c:formatCode>
                <c:ptCount val="4"/>
                <c:pt idx="0">
                  <c:v>2008</c:v>
                </c:pt>
                <c:pt idx="1">
                  <c:v>2010</c:v>
                </c:pt>
                <c:pt idx="2">
                  <c:v>2012</c:v>
                </c:pt>
                <c:pt idx="3">
                  <c:v>2014</c:v>
                </c:pt>
              </c:numCache>
            </c:numRef>
          </c:cat>
          <c:val>
            <c:numRef>
              <c:f>Feuil2!$B$25:$E$25</c:f>
              <c:numCache>
                <c:formatCode>General</c:formatCode>
                <c:ptCount val="4"/>
                <c:pt idx="0">
                  <c:v>100</c:v>
                </c:pt>
                <c:pt idx="1">
                  <c:v>141.87220060106756</c:v>
                </c:pt>
                <c:pt idx="2">
                  <c:v>145.97688013089683</c:v>
                </c:pt>
                <c:pt idx="3">
                  <c:v>144.33662908316111</c:v>
                </c:pt>
              </c:numCache>
            </c:numRef>
          </c:val>
          <c:smooth val="0"/>
          <c:extLst xmlns:c16r2="http://schemas.microsoft.com/office/drawing/2015/06/chart">
            <c:ext xmlns:c16="http://schemas.microsoft.com/office/drawing/2014/chart" uri="{C3380CC4-5D6E-409C-BE32-E72D297353CC}">
              <c16:uniqueId val="{00000002-E479-4EF7-9678-E5D540D1C4A3}"/>
            </c:ext>
          </c:extLst>
        </c:ser>
        <c:ser>
          <c:idx val="3"/>
          <c:order val="3"/>
          <c:tx>
            <c:strRef>
              <c:f>Feuil2!$A$26</c:f>
              <c:strCache>
                <c:ptCount val="1"/>
                <c:pt idx="0">
                  <c:v>NOx</c:v>
                </c:pt>
              </c:strCache>
            </c:strRef>
          </c:tx>
          <c:spPr>
            <a:ln w="22225" cap="rnd">
              <a:solidFill>
                <a:schemeClr val="accent4"/>
              </a:solidFill>
              <a:round/>
            </a:ln>
            <a:effectLst/>
          </c:spPr>
          <c:marker>
            <c:symbol val="x"/>
            <c:size val="6"/>
            <c:spPr>
              <a:noFill/>
              <a:ln w="9525">
                <a:solidFill>
                  <a:schemeClr val="accent4"/>
                </a:solidFill>
                <a:round/>
              </a:ln>
              <a:effectLst/>
            </c:spPr>
          </c:marker>
          <c:cat>
            <c:numRef>
              <c:f>Feuil2!$B$22:$E$22</c:f>
              <c:numCache>
                <c:formatCode>General</c:formatCode>
                <c:ptCount val="4"/>
                <c:pt idx="0">
                  <c:v>2008</c:v>
                </c:pt>
                <c:pt idx="1">
                  <c:v>2010</c:v>
                </c:pt>
                <c:pt idx="2">
                  <c:v>2012</c:v>
                </c:pt>
                <c:pt idx="3">
                  <c:v>2014</c:v>
                </c:pt>
              </c:numCache>
            </c:numRef>
          </c:cat>
          <c:val>
            <c:numRef>
              <c:f>Feuil2!$B$26:$E$26</c:f>
              <c:numCache>
                <c:formatCode>General</c:formatCode>
                <c:ptCount val="4"/>
                <c:pt idx="0">
                  <c:v>100</c:v>
                </c:pt>
                <c:pt idx="1">
                  <c:v>97.047199738828226</c:v>
                </c:pt>
                <c:pt idx="2">
                  <c:v>96.699595584152149</c:v>
                </c:pt>
                <c:pt idx="3">
                  <c:v>87.924462471146441</c:v>
                </c:pt>
              </c:numCache>
            </c:numRef>
          </c:val>
          <c:smooth val="0"/>
          <c:extLst xmlns:c16r2="http://schemas.microsoft.com/office/drawing/2015/06/chart">
            <c:ext xmlns:c16="http://schemas.microsoft.com/office/drawing/2014/chart" uri="{C3380CC4-5D6E-409C-BE32-E72D297353CC}">
              <c16:uniqueId val="{00000003-E479-4EF7-9678-E5D540D1C4A3}"/>
            </c:ext>
          </c:extLst>
        </c:ser>
        <c:ser>
          <c:idx val="4"/>
          <c:order val="4"/>
          <c:tx>
            <c:strRef>
              <c:f>Feuil2!$A$27</c:f>
              <c:strCache>
                <c:ptCount val="1"/>
                <c:pt idx="0">
                  <c:v>PM10</c:v>
                </c:pt>
              </c:strCache>
            </c:strRef>
          </c:tx>
          <c:spPr>
            <a:ln w="22225" cap="rnd">
              <a:solidFill>
                <a:schemeClr val="accent5"/>
              </a:solidFill>
              <a:round/>
            </a:ln>
            <a:effectLst/>
          </c:spPr>
          <c:marker>
            <c:symbol val="star"/>
            <c:size val="6"/>
            <c:spPr>
              <a:noFill/>
              <a:ln w="9525">
                <a:solidFill>
                  <a:schemeClr val="accent5"/>
                </a:solidFill>
                <a:round/>
              </a:ln>
              <a:effectLst/>
            </c:spPr>
          </c:marker>
          <c:cat>
            <c:numRef>
              <c:f>Feuil2!$B$22:$E$22</c:f>
              <c:numCache>
                <c:formatCode>General</c:formatCode>
                <c:ptCount val="4"/>
                <c:pt idx="0">
                  <c:v>2008</c:v>
                </c:pt>
                <c:pt idx="1">
                  <c:v>2010</c:v>
                </c:pt>
                <c:pt idx="2">
                  <c:v>2012</c:v>
                </c:pt>
                <c:pt idx="3">
                  <c:v>2014</c:v>
                </c:pt>
              </c:numCache>
            </c:numRef>
          </c:cat>
          <c:val>
            <c:numRef>
              <c:f>Feuil2!$B$27:$E$27</c:f>
              <c:numCache>
                <c:formatCode>General</c:formatCode>
                <c:ptCount val="4"/>
                <c:pt idx="0">
                  <c:v>100</c:v>
                </c:pt>
                <c:pt idx="1">
                  <c:v>91.175516103132452</c:v>
                </c:pt>
                <c:pt idx="2">
                  <c:v>84.977718698090612</c:v>
                </c:pt>
                <c:pt idx="3">
                  <c:v>99.995109230301964</c:v>
                </c:pt>
              </c:numCache>
            </c:numRef>
          </c:val>
          <c:smooth val="0"/>
          <c:extLst xmlns:c16r2="http://schemas.microsoft.com/office/drawing/2015/06/chart">
            <c:ext xmlns:c16="http://schemas.microsoft.com/office/drawing/2014/chart" uri="{C3380CC4-5D6E-409C-BE32-E72D297353CC}">
              <c16:uniqueId val="{00000004-E479-4EF7-9678-E5D540D1C4A3}"/>
            </c:ext>
          </c:extLst>
        </c:ser>
        <c:ser>
          <c:idx val="5"/>
          <c:order val="5"/>
          <c:tx>
            <c:strRef>
              <c:f>Feuil2!$A$28</c:f>
              <c:strCache>
                <c:ptCount val="1"/>
                <c:pt idx="0">
                  <c:v>PM2.5</c:v>
                </c:pt>
              </c:strCache>
            </c:strRef>
          </c:tx>
          <c:spPr>
            <a:ln w="22225" cap="rnd">
              <a:solidFill>
                <a:schemeClr val="accent6"/>
              </a:solidFill>
              <a:round/>
            </a:ln>
            <a:effectLst/>
          </c:spPr>
          <c:marker>
            <c:symbol val="circle"/>
            <c:size val="6"/>
            <c:spPr>
              <a:solidFill>
                <a:schemeClr val="accent6"/>
              </a:solidFill>
              <a:ln w="9525">
                <a:solidFill>
                  <a:schemeClr val="accent6"/>
                </a:solidFill>
                <a:round/>
              </a:ln>
              <a:effectLst/>
            </c:spPr>
          </c:marker>
          <c:cat>
            <c:numRef>
              <c:f>Feuil2!$B$22:$E$22</c:f>
              <c:numCache>
                <c:formatCode>General</c:formatCode>
                <c:ptCount val="4"/>
                <c:pt idx="0">
                  <c:v>2008</c:v>
                </c:pt>
                <c:pt idx="1">
                  <c:v>2010</c:v>
                </c:pt>
                <c:pt idx="2">
                  <c:v>2012</c:v>
                </c:pt>
                <c:pt idx="3">
                  <c:v>2014</c:v>
                </c:pt>
              </c:numCache>
            </c:numRef>
          </c:cat>
          <c:val>
            <c:numRef>
              <c:f>Feuil2!$B$28:$E$28</c:f>
              <c:numCache>
                <c:formatCode>General</c:formatCode>
                <c:ptCount val="4"/>
                <c:pt idx="0">
                  <c:v>100</c:v>
                </c:pt>
                <c:pt idx="1">
                  <c:v>91.135311992230527</c:v>
                </c:pt>
                <c:pt idx="2">
                  <c:v>84.252724676656555</c:v>
                </c:pt>
                <c:pt idx="3">
                  <c:v>79.713302410221203</c:v>
                </c:pt>
              </c:numCache>
            </c:numRef>
          </c:val>
          <c:smooth val="0"/>
          <c:extLst xmlns:c16r2="http://schemas.microsoft.com/office/drawing/2015/06/chart">
            <c:ext xmlns:c16="http://schemas.microsoft.com/office/drawing/2014/chart" uri="{C3380CC4-5D6E-409C-BE32-E72D297353CC}">
              <c16:uniqueId val="{00000005-E479-4EF7-9678-E5D540D1C4A3}"/>
            </c:ext>
          </c:extLst>
        </c:ser>
        <c:ser>
          <c:idx val="6"/>
          <c:order val="6"/>
          <c:tx>
            <c:strRef>
              <c:f>Feuil2!$A$29</c:f>
              <c:strCache>
                <c:ptCount val="1"/>
                <c:pt idx="0">
                  <c:v>SO2</c:v>
                </c:pt>
              </c:strCache>
            </c:strRef>
          </c:tx>
          <c:spPr>
            <a:ln w="22225" cap="rnd">
              <a:solidFill>
                <a:schemeClr val="accent1">
                  <a:lumMod val="60000"/>
                </a:schemeClr>
              </a:solidFill>
              <a:round/>
            </a:ln>
            <a:effectLst/>
          </c:spPr>
          <c:marker>
            <c:symbol val="plus"/>
            <c:size val="6"/>
            <c:spPr>
              <a:noFill/>
              <a:ln w="9525">
                <a:solidFill>
                  <a:schemeClr val="accent1">
                    <a:lumMod val="60000"/>
                  </a:schemeClr>
                </a:solidFill>
                <a:round/>
              </a:ln>
              <a:effectLst/>
            </c:spPr>
          </c:marker>
          <c:cat>
            <c:numRef>
              <c:f>Feuil2!$B$22:$E$22</c:f>
              <c:numCache>
                <c:formatCode>General</c:formatCode>
                <c:ptCount val="4"/>
                <c:pt idx="0">
                  <c:v>2008</c:v>
                </c:pt>
                <c:pt idx="1">
                  <c:v>2010</c:v>
                </c:pt>
                <c:pt idx="2">
                  <c:v>2012</c:v>
                </c:pt>
                <c:pt idx="3">
                  <c:v>2014</c:v>
                </c:pt>
              </c:numCache>
            </c:numRef>
          </c:cat>
          <c:val>
            <c:numRef>
              <c:f>Feuil2!$B$29:$E$29</c:f>
              <c:numCache>
                <c:formatCode>General</c:formatCode>
                <c:ptCount val="4"/>
                <c:pt idx="0">
                  <c:v>100</c:v>
                </c:pt>
                <c:pt idx="1">
                  <c:v>93.349574820036224</c:v>
                </c:pt>
                <c:pt idx="2">
                  <c:v>62.00409608838482</c:v>
                </c:pt>
                <c:pt idx="3">
                  <c:v>62.526819667688152</c:v>
                </c:pt>
              </c:numCache>
            </c:numRef>
          </c:val>
          <c:smooth val="0"/>
          <c:extLst xmlns:c16r2="http://schemas.microsoft.com/office/drawing/2015/06/chart">
            <c:ext xmlns:c16="http://schemas.microsoft.com/office/drawing/2014/chart" uri="{C3380CC4-5D6E-409C-BE32-E72D297353CC}">
              <c16:uniqueId val="{00000006-E479-4EF7-9678-E5D540D1C4A3}"/>
            </c:ext>
          </c:extLst>
        </c:ser>
        <c:dLbls>
          <c:showLegendKey val="0"/>
          <c:showVal val="0"/>
          <c:showCatName val="0"/>
          <c:showSerName val="0"/>
          <c:showPercent val="0"/>
          <c:showBubbleSize val="0"/>
        </c:dLbls>
        <c:marker val="1"/>
        <c:smooth val="0"/>
        <c:axId val="38474112"/>
        <c:axId val="38476032"/>
      </c:lineChart>
      <c:catAx>
        <c:axId val="38474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solidFill>
                <a:latin typeface="+mn-lt"/>
                <a:ea typeface="+mn-ea"/>
                <a:cs typeface="+mn-cs"/>
              </a:defRPr>
            </a:pPr>
            <a:endParaRPr lang="fr-FR"/>
          </a:p>
        </c:txPr>
        <c:crossAx val="38476032"/>
        <c:crosses val="autoZero"/>
        <c:auto val="1"/>
        <c:lblAlgn val="ctr"/>
        <c:lblOffset val="100"/>
        <c:noMultiLvlLbl val="0"/>
      </c:catAx>
      <c:valAx>
        <c:axId val="38476032"/>
        <c:scaling>
          <c:orientation val="minMax"/>
          <c:min val="40"/>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8474112"/>
        <c:crosses val="autoZero"/>
        <c:crossBetween val="between"/>
      </c:valAx>
      <c:spPr>
        <a:noFill/>
        <a:ln>
          <a:noFill/>
        </a:ln>
        <a:effectLst/>
      </c:spPr>
    </c:plotArea>
    <c:legend>
      <c:legendPos val="t"/>
      <c:layout>
        <c:manualLayout>
          <c:xMode val="edge"/>
          <c:yMode val="edge"/>
          <c:x val="5.2777777777777778E-2"/>
          <c:y val="0.87745370370370368"/>
          <c:w val="0.75842066085904691"/>
          <c:h val="0.1225463510964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Analyse!$I$236</c:f>
              <c:strCache>
                <c:ptCount val="1"/>
                <c:pt idx="0">
                  <c:v>Avant 1990</c:v>
                </c:pt>
              </c:strCache>
            </c:strRef>
          </c:tx>
          <c:dPt>
            <c:idx val="0"/>
            <c:bubble3D val="0"/>
            <c:spPr>
              <a:solidFill>
                <a:schemeClr val="accent1">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B29-40D1-8696-B98A730A011D}"/>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EB29-40D1-8696-B98A730A011D}"/>
              </c:ext>
            </c:extLst>
          </c:dPt>
          <c:dPt>
            <c:idx val="2"/>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5-EB29-40D1-8696-B98A730A011D}"/>
              </c:ext>
            </c:extLst>
          </c:dPt>
          <c:dPt>
            <c:idx val="3"/>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EB29-40D1-8696-B98A730A011D}"/>
              </c:ext>
            </c:extLst>
          </c:dPt>
          <c:dPt>
            <c:idx val="4"/>
            <c:bubble3D val="0"/>
            <c:spPr>
              <a:solidFill>
                <a:schemeClr val="accent1">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EB29-40D1-8696-B98A730A011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Analyse!$J$235:$N$235</c:f>
              <c:strCache>
                <c:ptCount val="5"/>
                <c:pt idx="0">
                  <c:v>Gaz</c:v>
                </c:pt>
                <c:pt idx="1">
                  <c:v>Fioul</c:v>
                </c:pt>
                <c:pt idx="2">
                  <c:v>Electricité</c:v>
                </c:pt>
                <c:pt idx="3">
                  <c:v>Bois énergie</c:v>
                </c:pt>
                <c:pt idx="4">
                  <c:v>GPL</c:v>
                </c:pt>
              </c:strCache>
            </c:strRef>
          </c:cat>
          <c:val>
            <c:numRef>
              <c:f>Analyse!$J$236:$N$236</c:f>
              <c:numCache>
                <c:formatCode>General</c:formatCode>
                <c:ptCount val="5"/>
                <c:pt idx="0">
                  <c:v>31.917020741083213</c:v>
                </c:pt>
                <c:pt idx="1">
                  <c:v>18.251103026973109</c:v>
                </c:pt>
                <c:pt idx="2">
                  <c:v>9.0308051975828665</c:v>
                </c:pt>
                <c:pt idx="3">
                  <c:v>39.005092191564223</c:v>
                </c:pt>
                <c:pt idx="4">
                  <c:v>1.7959788427965901</c:v>
                </c:pt>
              </c:numCache>
            </c:numRef>
          </c:val>
          <c:extLst xmlns:c16r2="http://schemas.microsoft.com/office/drawing/2015/06/chart">
            <c:ext xmlns:c16="http://schemas.microsoft.com/office/drawing/2014/chart" uri="{C3380CC4-5D6E-409C-BE32-E72D297353CC}">
              <c16:uniqueId val="{0000000A-EB29-40D1-8696-B98A730A011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a:defRPr sz="1400" b="1" i="0" u="none" strike="noStrike" kern="1200" spc="0" baseline="0">
                <a:solidFill>
                  <a:schemeClr val="tx1"/>
                </a:solidFill>
                <a:latin typeface="+mn-lt"/>
                <a:ea typeface="+mn-ea"/>
                <a:cs typeface="+mn-cs"/>
              </a:defRPr>
            </a:pPr>
            <a:r>
              <a:rPr lang="fr-FR" b="1">
                <a:solidFill>
                  <a:schemeClr val="tx1"/>
                </a:solidFill>
              </a:rPr>
              <a:t>Emissions</a:t>
            </a:r>
            <a:r>
              <a:rPr lang="fr-FR" b="1" baseline="0">
                <a:solidFill>
                  <a:schemeClr val="tx1"/>
                </a:solidFill>
              </a:rPr>
              <a:t> des gaz à effet de serre pour les transports non routiers</a:t>
            </a:r>
            <a:endParaRPr lang="fr-FR" b="1">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F056-482B-966F-7D3783F5EAC9}"/>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F056-482B-966F-7D3783F5EAC9}"/>
              </c:ext>
            </c:extLst>
          </c:dPt>
          <c:dPt>
            <c:idx val="2"/>
            <c:bubble3D val="0"/>
            <c:spPr>
              <a:solidFill>
                <a:schemeClr val="accent3">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F056-482B-966F-7D3783F5EAC9}"/>
              </c:ext>
            </c:extLst>
          </c:dPt>
          <c:dLbls>
            <c:dLbl>
              <c:idx val="1"/>
              <c:layout>
                <c:manualLayout>
                  <c:x val="0.10527154418197725"/>
                  <c:y val="2.6716972878390202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056-482B-966F-7D3783F5EAC9}"/>
                </c:ext>
              </c:extLst>
            </c:dLbl>
            <c:dLbl>
              <c:idx val="2"/>
              <c:layout>
                <c:manualLayout>
                  <c:x val="0.16046642607174103"/>
                  <c:y val="6.4501312335958003E-3"/>
                </c:manualLayout>
              </c:layout>
              <c:tx>
                <c:rich>
                  <a:bodyPr/>
                  <a:lstStyle/>
                  <a:p>
                    <a:fld id="{6A990465-B454-411C-9B7A-A88C25D99D1D}"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F056-482B-966F-7D3783F5EA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Feuil2!$I$17:$I$19</c:f>
              <c:strCache>
                <c:ptCount val="3"/>
                <c:pt idx="0">
                  <c:v>CO2 hors biomasse</c:v>
                </c:pt>
                <c:pt idx="1">
                  <c:v>N2O</c:v>
                </c:pt>
                <c:pt idx="2">
                  <c:v>CH4</c:v>
                </c:pt>
              </c:strCache>
            </c:strRef>
          </c:cat>
          <c:val>
            <c:numRef>
              <c:f>Feuil2!$J$17:$J$19</c:f>
              <c:numCache>
                <c:formatCode>General</c:formatCode>
                <c:ptCount val="3"/>
                <c:pt idx="0">
                  <c:v>98.806882344832331</c:v>
                </c:pt>
                <c:pt idx="1">
                  <c:v>1.0400969024552753</c:v>
                </c:pt>
                <c:pt idx="2">
                  <c:v>0.15302075271240018</c:v>
                </c:pt>
              </c:numCache>
            </c:numRef>
          </c:val>
          <c:extLst xmlns:c16r2="http://schemas.microsoft.com/office/drawing/2015/06/chart">
            <c:ext xmlns:c16="http://schemas.microsoft.com/office/drawing/2014/chart" uri="{C3380CC4-5D6E-409C-BE32-E72D297353CC}">
              <c16:uniqueId val="{00000006-F056-482B-966F-7D3783F5EAC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Potentiel</a:t>
            </a:r>
            <a:r>
              <a:rPr lang="fr-FR" sz="1200" b="1" baseline="0" dirty="0"/>
              <a:t> de réduction des émissions de GES</a:t>
            </a:r>
            <a:endParaRPr lang="fr-FR" sz="1200" b="1" dirty="0"/>
          </a:p>
        </c:rich>
      </c:tx>
      <c:layout/>
      <c:overlay val="0"/>
      <c:spPr>
        <a:noFill/>
        <a:ln>
          <a:noFill/>
        </a:ln>
        <a:effectLst/>
      </c:spPr>
    </c:title>
    <c:autoTitleDeleted val="0"/>
    <c:plotArea>
      <c:layout/>
      <c:barChart>
        <c:barDir val="col"/>
        <c:grouping val="clustered"/>
        <c:varyColors val="0"/>
        <c:ser>
          <c:idx val="0"/>
          <c:order val="0"/>
          <c:tx>
            <c:strRef>
              <c:f>Feuil2!$B$10</c:f>
              <c:strCache>
                <c:ptCount val="1"/>
                <c:pt idx="0">
                  <c:v>Emissions 2014</c:v>
                </c:pt>
              </c:strCache>
            </c:strRef>
          </c:tx>
          <c:spPr>
            <a:solidFill>
              <a:schemeClr val="accent3">
                <a:shade val="76000"/>
              </a:schemeClr>
            </a:solidFill>
            <a:ln>
              <a:noFill/>
            </a:ln>
            <a:effectLst/>
          </c:spPr>
          <c:invertIfNegative val="0"/>
          <c:cat>
            <c:strRef>
              <c:f>Feuil2!$A$12:$A$16</c:f>
              <c:strCache>
                <c:ptCount val="5"/>
                <c:pt idx="0">
                  <c:v>Transports</c:v>
                </c:pt>
                <c:pt idx="1">
                  <c:v>Résidentiel</c:v>
                </c:pt>
                <c:pt idx="2">
                  <c:v>Agriculture</c:v>
                </c:pt>
                <c:pt idx="3">
                  <c:v>Industrie</c:v>
                </c:pt>
                <c:pt idx="4">
                  <c:v>Tertiaire</c:v>
                </c:pt>
              </c:strCache>
            </c:strRef>
          </c:cat>
          <c:val>
            <c:numRef>
              <c:f>Feuil2!$B$12:$B$16</c:f>
              <c:numCache>
                <c:formatCode>General</c:formatCode>
                <c:ptCount val="5"/>
                <c:pt idx="0">
                  <c:v>130603.81754800002</c:v>
                </c:pt>
                <c:pt idx="1">
                  <c:v>34822.774131899998</c:v>
                </c:pt>
                <c:pt idx="2">
                  <c:v>29293.381870599998</c:v>
                </c:pt>
                <c:pt idx="3">
                  <c:v>18004.569216200005</c:v>
                </c:pt>
                <c:pt idx="4">
                  <c:v>10537.921441500002</c:v>
                </c:pt>
              </c:numCache>
            </c:numRef>
          </c:val>
          <c:extLst xmlns:c16r2="http://schemas.microsoft.com/office/drawing/2015/06/chart">
            <c:ext xmlns:c16="http://schemas.microsoft.com/office/drawing/2014/chart" uri="{C3380CC4-5D6E-409C-BE32-E72D297353CC}">
              <c16:uniqueId val="{00000000-A289-4643-9BF6-29BFC163A266}"/>
            </c:ext>
          </c:extLst>
        </c:ser>
        <c:ser>
          <c:idx val="1"/>
          <c:order val="1"/>
          <c:tx>
            <c:strRef>
              <c:f>Feuil2!$C$10</c:f>
              <c:strCache>
                <c:ptCount val="1"/>
                <c:pt idx="0">
                  <c:v>Potentiels</c:v>
                </c:pt>
              </c:strCache>
            </c:strRef>
          </c:tx>
          <c:spPr>
            <a:solidFill>
              <a:schemeClr val="accent3">
                <a:tint val="77000"/>
              </a:schemeClr>
            </a:solidFill>
            <a:ln>
              <a:noFill/>
            </a:ln>
            <a:effectLst/>
          </c:spPr>
          <c:invertIfNegative val="0"/>
          <c:cat>
            <c:strRef>
              <c:f>Feuil2!$A$12:$A$16</c:f>
              <c:strCache>
                <c:ptCount val="5"/>
                <c:pt idx="0">
                  <c:v>Transports</c:v>
                </c:pt>
                <c:pt idx="1">
                  <c:v>Résidentiel</c:v>
                </c:pt>
                <c:pt idx="2">
                  <c:v>Agriculture</c:v>
                </c:pt>
                <c:pt idx="3">
                  <c:v>Industrie</c:v>
                </c:pt>
                <c:pt idx="4">
                  <c:v>Tertiaire</c:v>
                </c:pt>
              </c:strCache>
            </c:strRef>
          </c:cat>
          <c:val>
            <c:numRef>
              <c:f>Feuil2!$C$12:$C$16</c:f>
              <c:numCache>
                <c:formatCode>General</c:formatCode>
                <c:ptCount val="5"/>
                <c:pt idx="0">
                  <c:v>67580.809097155769</c:v>
                </c:pt>
                <c:pt idx="1">
                  <c:v>3692.1679358944093</c:v>
                </c:pt>
                <c:pt idx="2">
                  <c:v>7399.0704223241373</c:v>
                </c:pt>
                <c:pt idx="3">
                  <c:v>14403.655372960004</c:v>
                </c:pt>
                <c:pt idx="4">
                  <c:v>8535.3179404379189</c:v>
                </c:pt>
              </c:numCache>
            </c:numRef>
          </c:val>
          <c:extLst xmlns:c16r2="http://schemas.microsoft.com/office/drawing/2015/06/chart">
            <c:ext xmlns:c16="http://schemas.microsoft.com/office/drawing/2014/chart" uri="{C3380CC4-5D6E-409C-BE32-E72D297353CC}">
              <c16:uniqueId val="{00000001-A289-4643-9BF6-29BFC163A266}"/>
            </c:ext>
          </c:extLst>
        </c:ser>
        <c:dLbls>
          <c:showLegendKey val="0"/>
          <c:showVal val="0"/>
          <c:showCatName val="0"/>
          <c:showSerName val="0"/>
          <c:showPercent val="0"/>
          <c:showBubbleSize val="0"/>
        </c:dLbls>
        <c:gapWidth val="219"/>
        <c:overlap val="-27"/>
        <c:axId val="136671616"/>
        <c:axId val="136673152"/>
      </c:barChart>
      <c:catAx>
        <c:axId val="13667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673152"/>
        <c:crosses val="autoZero"/>
        <c:auto val="1"/>
        <c:lblAlgn val="ctr"/>
        <c:lblOffset val="100"/>
        <c:noMultiLvlLbl val="0"/>
      </c:catAx>
      <c:valAx>
        <c:axId val="13667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671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Evolution des espaces de séquestration de carbone (base 100)</a:t>
            </a:r>
          </a:p>
        </c:rich>
      </c:tx>
      <c:layout/>
      <c:overlay val="0"/>
      <c:spPr>
        <a:noFill/>
        <a:ln>
          <a:noFill/>
        </a:ln>
        <a:effectLst/>
      </c:spPr>
    </c:title>
    <c:autoTitleDeleted val="0"/>
    <c:plotArea>
      <c:layout/>
      <c:lineChart>
        <c:grouping val="standard"/>
        <c:varyColors val="0"/>
        <c:ser>
          <c:idx val="0"/>
          <c:order val="0"/>
          <c:tx>
            <c:strRef>
              <c:f>Feuil3!$A$8</c:f>
              <c:strCache>
                <c:ptCount val="1"/>
                <c:pt idx="0">
                  <c:v>Forêts et milieux semi naturels</c:v>
                </c:pt>
              </c:strCache>
            </c:strRef>
          </c:tx>
          <c:spPr>
            <a:ln w="28575" cap="rnd">
              <a:solidFill>
                <a:srgbClr val="00B050"/>
              </a:solidFill>
              <a:round/>
            </a:ln>
            <a:effectLst/>
          </c:spPr>
          <c:marker>
            <c:symbol val="none"/>
          </c:marker>
          <c:cat>
            <c:numRef>
              <c:f>Feuil3!$B$7:$D$7</c:f>
              <c:numCache>
                <c:formatCode>General</c:formatCode>
                <c:ptCount val="3"/>
                <c:pt idx="0">
                  <c:v>2000</c:v>
                </c:pt>
                <c:pt idx="1">
                  <c:v>2006</c:v>
                </c:pt>
                <c:pt idx="2">
                  <c:v>2012</c:v>
                </c:pt>
              </c:numCache>
            </c:numRef>
          </c:cat>
          <c:val>
            <c:numRef>
              <c:f>Feuil3!$B$8:$D$8</c:f>
              <c:numCache>
                <c:formatCode>General</c:formatCode>
                <c:ptCount val="3"/>
                <c:pt idx="0">
                  <c:v>100</c:v>
                </c:pt>
                <c:pt idx="1">
                  <c:v>100.54565993945916</c:v>
                </c:pt>
                <c:pt idx="2">
                  <c:v>100.15737340678139</c:v>
                </c:pt>
              </c:numCache>
            </c:numRef>
          </c:val>
          <c:smooth val="0"/>
          <c:extLst xmlns:c16r2="http://schemas.microsoft.com/office/drawing/2015/06/chart">
            <c:ext xmlns:c16="http://schemas.microsoft.com/office/drawing/2014/chart" uri="{C3380CC4-5D6E-409C-BE32-E72D297353CC}">
              <c16:uniqueId val="{00000000-3073-4DB2-948A-74BD5354B900}"/>
            </c:ext>
          </c:extLst>
        </c:ser>
        <c:ser>
          <c:idx val="1"/>
          <c:order val="1"/>
          <c:tx>
            <c:strRef>
              <c:f>Feuil3!$A$9</c:f>
              <c:strCache>
                <c:ptCount val="1"/>
                <c:pt idx="0">
                  <c:v>Surface agricole</c:v>
                </c:pt>
              </c:strCache>
            </c:strRef>
          </c:tx>
          <c:spPr>
            <a:ln w="28575" cap="rnd">
              <a:solidFill>
                <a:schemeClr val="accent6">
                  <a:lumMod val="50000"/>
                </a:schemeClr>
              </a:solidFill>
              <a:round/>
            </a:ln>
            <a:effectLst/>
          </c:spPr>
          <c:marker>
            <c:symbol val="none"/>
          </c:marker>
          <c:cat>
            <c:numRef>
              <c:f>Feuil3!$B$7:$D$7</c:f>
              <c:numCache>
                <c:formatCode>General</c:formatCode>
                <c:ptCount val="3"/>
                <c:pt idx="0">
                  <c:v>2000</c:v>
                </c:pt>
                <c:pt idx="1">
                  <c:v>2006</c:v>
                </c:pt>
                <c:pt idx="2">
                  <c:v>2012</c:v>
                </c:pt>
              </c:numCache>
            </c:numRef>
          </c:cat>
          <c:val>
            <c:numRef>
              <c:f>Feuil3!$B$9:$D$9</c:f>
              <c:numCache>
                <c:formatCode>General</c:formatCode>
                <c:ptCount val="3"/>
                <c:pt idx="0">
                  <c:v>100</c:v>
                </c:pt>
                <c:pt idx="1">
                  <c:v>99.424753427153902</c:v>
                </c:pt>
                <c:pt idx="2">
                  <c:v>99.215437858317927</c:v>
                </c:pt>
              </c:numCache>
            </c:numRef>
          </c:val>
          <c:smooth val="0"/>
          <c:extLst xmlns:c16r2="http://schemas.microsoft.com/office/drawing/2015/06/chart">
            <c:ext xmlns:c16="http://schemas.microsoft.com/office/drawing/2014/chart" uri="{C3380CC4-5D6E-409C-BE32-E72D297353CC}">
              <c16:uniqueId val="{00000001-3073-4DB2-948A-74BD5354B900}"/>
            </c:ext>
          </c:extLst>
        </c:ser>
        <c:dLbls>
          <c:showLegendKey val="0"/>
          <c:showVal val="0"/>
          <c:showCatName val="0"/>
          <c:showSerName val="0"/>
          <c:showPercent val="0"/>
          <c:showBubbleSize val="0"/>
        </c:dLbls>
        <c:marker val="1"/>
        <c:smooth val="0"/>
        <c:axId val="136482816"/>
        <c:axId val="136484352"/>
      </c:lineChart>
      <c:catAx>
        <c:axId val="13648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484352"/>
        <c:crosses val="autoZero"/>
        <c:auto val="1"/>
        <c:lblAlgn val="ctr"/>
        <c:lblOffset val="100"/>
        <c:noMultiLvlLbl val="0"/>
      </c:catAx>
      <c:valAx>
        <c:axId val="136484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482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Evolution des potentiels de séquestration forestière sur le territoire</a:t>
            </a:r>
          </a:p>
        </c:rich>
      </c:tx>
      <c:layout/>
      <c:overlay val="0"/>
      <c:spPr>
        <a:noFill/>
        <a:ln>
          <a:noFill/>
        </a:ln>
        <a:effectLst/>
      </c:spPr>
    </c:title>
    <c:autoTitleDeleted val="0"/>
    <c:plotArea>
      <c:layout>
        <c:manualLayout>
          <c:layoutTarget val="inner"/>
          <c:xMode val="edge"/>
          <c:yMode val="edge"/>
          <c:x val="0.1476801652739205"/>
          <c:y val="0.16555600013762528"/>
          <c:w val="0.81775581273079279"/>
          <c:h val="0.63315162143999837"/>
        </c:manualLayout>
      </c:layout>
      <c:lineChart>
        <c:grouping val="standard"/>
        <c:varyColors val="0"/>
        <c:ser>
          <c:idx val="0"/>
          <c:order val="0"/>
          <c:tx>
            <c:strRef>
              <c:f>Projection!$C$5</c:f>
              <c:strCache>
                <c:ptCount val="1"/>
                <c:pt idx="0">
                  <c:v>Scénario tendanciel</c:v>
                </c:pt>
              </c:strCache>
            </c:strRef>
          </c:tx>
          <c:spPr>
            <a:ln w="28575" cap="rnd">
              <a:solidFill>
                <a:srgbClr val="00B050"/>
              </a:solidFill>
              <a:round/>
            </a:ln>
            <a:effectLst/>
          </c:spPr>
          <c:marker>
            <c:symbol val="circle"/>
            <c:size val="6"/>
            <c:spPr>
              <a:solidFill>
                <a:srgbClr val="00B050"/>
              </a:solidFill>
              <a:ln w="9525">
                <a:noFill/>
              </a:ln>
              <a:effectLst/>
            </c:spPr>
          </c:marker>
          <c:cat>
            <c:numRef>
              <c:f>Projection!$B$6:$B$15</c:f>
              <c:numCache>
                <c:formatCode>General</c:formatCode>
                <c:ptCount val="10"/>
                <c:pt idx="0">
                  <c:v>2012</c:v>
                </c:pt>
                <c:pt idx="1">
                  <c:v>2014</c:v>
                </c:pt>
                <c:pt idx="2">
                  <c:v>2016</c:v>
                </c:pt>
                <c:pt idx="3">
                  <c:v>2018</c:v>
                </c:pt>
                <c:pt idx="4">
                  <c:v>2020</c:v>
                </c:pt>
                <c:pt idx="5">
                  <c:v>2022</c:v>
                </c:pt>
                <c:pt idx="6">
                  <c:v>2024</c:v>
                </c:pt>
                <c:pt idx="7">
                  <c:v>2026</c:v>
                </c:pt>
                <c:pt idx="8">
                  <c:v>2028</c:v>
                </c:pt>
                <c:pt idx="9">
                  <c:v>2030</c:v>
                </c:pt>
              </c:numCache>
            </c:numRef>
          </c:cat>
          <c:val>
            <c:numRef>
              <c:f>Projection!$C$6:$C$15</c:f>
              <c:numCache>
                <c:formatCode>_-* #,##0\ _€_-;\-* #,##0\ _€_-;_-* "-"??\ _€_-;_-@_-</c:formatCode>
                <c:ptCount val="10"/>
                <c:pt idx="0">
                  <c:v>-105195.2292445718</c:v>
                </c:pt>
                <c:pt idx="1">
                  <c:v>-108064.19004215104</c:v>
                </c:pt>
                <c:pt idx="2">
                  <c:v>-110933.15083973027</c:v>
                </c:pt>
                <c:pt idx="3">
                  <c:v>-113802.1116373095</c:v>
                </c:pt>
                <c:pt idx="4">
                  <c:v>-116671.07243488873</c:v>
                </c:pt>
                <c:pt idx="5">
                  <c:v>-119540.03323246796</c:v>
                </c:pt>
                <c:pt idx="6">
                  <c:v>-122408.99403004719</c:v>
                </c:pt>
                <c:pt idx="7">
                  <c:v>-125277.95482762642</c:v>
                </c:pt>
                <c:pt idx="8">
                  <c:v>-128146.91562520566</c:v>
                </c:pt>
                <c:pt idx="9">
                  <c:v>-131015.87642278489</c:v>
                </c:pt>
              </c:numCache>
            </c:numRef>
          </c:val>
          <c:smooth val="0"/>
          <c:extLst xmlns:c16r2="http://schemas.microsoft.com/office/drawing/2015/06/chart">
            <c:ext xmlns:c16="http://schemas.microsoft.com/office/drawing/2014/chart" uri="{C3380CC4-5D6E-409C-BE32-E72D297353CC}">
              <c16:uniqueId val="{00000000-8AC2-40BF-BE9D-3ECE09502CEF}"/>
            </c:ext>
          </c:extLst>
        </c:ser>
        <c:ser>
          <c:idx val="1"/>
          <c:order val="1"/>
          <c:tx>
            <c:strRef>
              <c:f>Projection!$D$5</c:f>
              <c:strCache>
                <c:ptCount val="1"/>
                <c:pt idx="0">
                  <c:v>Augmentation des prélèvements bois</c:v>
                </c:pt>
              </c:strCache>
            </c:strRef>
          </c:tx>
          <c:spPr>
            <a:ln w="28575" cap="rnd">
              <a:solidFill>
                <a:schemeClr val="accent2">
                  <a:lumMod val="75000"/>
                </a:schemeClr>
              </a:solidFill>
              <a:round/>
            </a:ln>
            <a:effectLst/>
          </c:spPr>
          <c:marker>
            <c:symbol val="circle"/>
            <c:size val="6"/>
            <c:spPr>
              <a:solidFill>
                <a:schemeClr val="accent2">
                  <a:lumMod val="75000"/>
                </a:schemeClr>
              </a:solidFill>
              <a:ln w="9525">
                <a:noFill/>
              </a:ln>
              <a:effectLst/>
            </c:spPr>
          </c:marker>
          <c:cat>
            <c:numRef>
              <c:f>Projection!$B$6:$B$15</c:f>
              <c:numCache>
                <c:formatCode>General</c:formatCode>
                <c:ptCount val="10"/>
                <c:pt idx="0">
                  <c:v>2012</c:v>
                </c:pt>
                <c:pt idx="1">
                  <c:v>2014</c:v>
                </c:pt>
                <c:pt idx="2">
                  <c:v>2016</c:v>
                </c:pt>
                <c:pt idx="3">
                  <c:v>2018</c:v>
                </c:pt>
                <c:pt idx="4">
                  <c:v>2020</c:v>
                </c:pt>
                <c:pt idx="5">
                  <c:v>2022</c:v>
                </c:pt>
                <c:pt idx="6">
                  <c:v>2024</c:v>
                </c:pt>
                <c:pt idx="7">
                  <c:v>2026</c:v>
                </c:pt>
                <c:pt idx="8">
                  <c:v>2028</c:v>
                </c:pt>
                <c:pt idx="9">
                  <c:v>2030</c:v>
                </c:pt>
              </c:numCache>
            </c:numRef>
          </c:cat>
          <c:val>
            <c:numRef>
              <c:f>Projection!$D$6:$D$15</c:f>
              <c:numCache>
                <c:formatCode>_-* #,##0\ _€_-;\-* #,##0\ _€_-;_-* "-"??\ _€_-;_-@_-</c:formatCode>
                <c:ptCount val="10"/>
                <c:pt idx="0">
                  <c:v>-105195.2292445718</c:v>
                </c:pt>
                <c:pt idx="1">
                  <c:v>-102326.26844699257</c:v>
                </c:pt>
                <c:pt idx="2">
                  <c:v>-99457.307649413342</c:v>
                </c:pt>
                <c:pt idx="3">
                  <c:v>-96588.346851834111</c:v>
                </c:pt>
                <c:pt idx="4">
                  <c:v>-93719.386054254879</c:v>
                </c:pt>
                <c:pt idx="5">
                  <c:v>-90850.425256675648</c:v>
                </c:pt>
                <c:pt idx="6">
                  <c:v>-87981.464459096416</c:v>
                </c:pt>
                <c:pt idx="7">
                  <c:v>-85112.503661517185</c:v>
                </c:pt>
                <c:pt idx="8">
                  <c:v>-82243.542863937953</c:v>
                </c:pt>
                <c:pt idx="9">
                  <c:v>-79374.582066358722</c:v>
                </c:pt>
              </c:numCache>
            </c:numRef>
          </c:val>
          <c:smooth val="0"/>
          <c:extLst xmlns:c16r2="http://schemas.microsoft.com/office/drawing/2015/06/chart">
            <c:ext xmlns:c16="http://schemas.microsoft.com/office/drawing/2014/chart" uri="{C3380CC4-5D6E-409C-BE32-E72D297353CC}">
              <c16:uniqueId val="{00000001-8AC2-40BF-BE9D-3ECE09502CEF}"/>
            </c:ext>
          </c:extLst>
        </c:ser>
        <c:dLbls>
          <c:showLegendKey val="0"/>
          <c:showVal val="0"/>
          <c:showCatName val="0"/>
          <c:showSerName val="0"/>
          <c:showPercent val="0"/>
          <c:showBubbleSize val="0"/>
        </c:dLbls>
        <c:marker val="1"/>
        <c:smooth val="0"/>
        <c:axId val="136993408"/>
        <c:axId val="137011968"/>
      </c:lineChart>
      <c:catAx>
        <c:axId val="13699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011968"/>
        <c:crosses val="autoZero"/>
        <c:auto val="1"/>
        <c:lblAlgn val="ctr"/>
        <c:lblOffset val="100"/>
        <c:noMultiLvlLbl val="0"/>
      </c:catAx>
      <c:valAx>
        <c:axId val="137011968"/>
        <c:scaling>
          <c:orientation val="minMax"/>
          <c:max val="0"/>
          <c:min val="-16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993408"/>
        <c:crosses val="autoZero"/>
        <c:crossBetween val="between"/>
      </c:valAx>
      <c:spPr>
        <a:noFill/>
        <a:ln>
          <a:noFill/>
        </a:ln>
        <a:effectLst/>
      </c:spPr>
    </c:plotArea>
    <c:legend>
      <c:legendPos val="b"/>
      <c:layout>
        <c:manualLayout>
          <c:xMode val="edge"/>
          <c:yMode val="edge"/>
          <c:x val="5.0000061854012158E-2"/>
          <c:y val="0.82926428457829282"/>
          <c:w val="0.53864873725034179"/>
          <c:h val="0.152401717621305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6299505978442211"/>
          <c:y val="0.15257621025512511"/>
          <c:w val="0.44796428623431456"/>
          <c:h val="0.73774107325600791"/>
        </c:manualLayout>
      </c:layout>
      <c:pieChart>
        <c:varyColors val="1"/>
        <c:ser>
          <c:idx val="0"/>
          <c:order val="0"/>
          <c:dPt>
            <c:idx val="0"/>
            <c:bubble3D val="0"/>
            <c:spPr>
              <a:solidFill>
                <a:schemeClr val="accent5">
                  <a:shade val="4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0B7-4284-ABB2-19B7ACD696AC}"/>
              </c:ext>
            </c:extLst>
          </c:dPt>
          <c:dPt>
            <c:idx val="1"/>
            <c:bubble3D val="0"/>
            <c:spPr>
              <a:solidFill>
                <a:schemeClr val="accent5">
                  <a:shade val="61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E0B7-4284-ABB2-19B7ACD696AC}"/>
              </c:ext>
            </c:extLst>
          </c:dPt>
          <c:dPt>
            <c:idx val="2"/>
            <c:bubble3D val="0"/>
            <c:spPr>
              <a:solidFill>
                <a:schemeClr val="accent5">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E0B7-4284-ABB2-19B7ACD696AC}"/>
              </c:ext>
            </c:extLst>
          </c:dPt>
          <c:dPt>
            <c:idx val="3"/>
            <c:bubble3D val="0"/>
            <c:spPr>
              <a:solidFill>
                <a:schemeClr val="accent5">
                  <a:shade val="9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E0B7-4284-ABB2-19B7ACD696AC}"/>
              </c:ext>
            </c:extLst>
          </c:dPt>
          <c:dPt>
            <c:idx val="4"/>
            <c:bubble3D val="0"/>
            <c:spPr>
              <a:solidFill>
                <a:schemeClr val="accent5">
                  <a:tint val="9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E0B7-4284-ABB2-19B7ACD696AC}"/>
              </c:ext>
            </c:extLst>
          </c:dPt>
          <c:dPt>
            <c:idx val="5"/>
            <c:bubble3D val="0"/>
            <c:spPr>
              <a:solidFill>
                <a:schemeClr val="accent5">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E0B7-4284-ABB2-19B7ACD696AC}"/>
              </c:ext>
            </c:extLst>
          </c:dPt>
          <c:dPt>
            <c:idx val="6"/>
            <c:bubble3D val="0"/>
            <c:spPr>
              <a:solidFill>
                <a:schemeClr val="accent5">
                  <a:tint val="6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E0B7-4284-ABB2-19B7ACD696AC}"/>
              </c:ext>
            </c:extLst>
          </c:dPt>
          <c:dPt>
            <c:idx val="7"/>
            <c:bubble3D val="0"/>
            <c:spPr>
              <a:solidFill>
                <a:schemeClr val="accent5">
                  <a:tint val="4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E0B7-4284-ABB2-19B7ACD696AC}"/>
              </c:ext>
            </c:extLst>
          </c:dPt>
          <c:dLbls>
            <c:dLbl>
              <c:idx val="5"/>
              <c:layout>
                <c:manualLayout>
                  <c:x val="-7.9411058380021909E-2"/>
                  <c:y val="2.2519084227285532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0B7-4284-ABB2-19B7ACD696AC}"/>
                </c:ext>
              </c:extLst>
            </c:dLbl>
            <c:dLbl>
              <c:idx val="6"/>
              <c:layout>
                <c:manualLayout>
                  <c:x val="-6.1046021180303283E-3"/>
                  <c:y val="6.7913557358157666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E0B7-4284-ABB2-19B7ACD696A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'[Polluants Air GN.xlsx]Graphique'!$B$1:$B$8</c:f>
              <c:strCache>
                <c:ptCount val="8"/>
                <c:pt idx="0">
                  <c:v>Polluants atmosphériques</c:v>
                </c:pt>
                <c:pt idx="1">
                  <c:v>NOx</c:v>
                </c:pt>
                <c:pt idx="2">
                  <c:v>COVNM</c:v>
                </c:pt>
                <c:pt idx="3">
                  <c:v>NH3 </c:v>
                </c:pt>
                <c:pt idx="4">
                  <c:v>PM10</c:v>
                </c:pt>
                <c:pt idx="5">
                  <c:v>PM2.5</c:v>
                </c:pt>
                <c:pt idx="6">
                  <c:v>SO2</c:v>
                </c:pt>
                <c:pt idx="7">
                  <c:v>C6H6 </c:v>
                </c:pt>
              </c:strCache>
            </c:strRef>
          </c:cat>
          <c:val>
            <c:numRef>
              <c:f>'[Polluants Air GN.xlsx]Graphique'!$C$1:$C$8</c:f>
              <c:numCache>
                <c:formatCode>General</c:formatCode>
                <c:ptCount val="8"/>
                <c:pt idx="1">
                  <c:v>41.864443453902965</c:v>
                </c:pt>
                <c:pt idx="2">
                  <c:v>26.110645204242157</c:v>
                </c:pt>
                <c:pt idx="3">
                  <c:v>13.382452222038509</c:v>
                </c:pt>
                <c:pt idx="4">
                  <c:v>12.873120573491819</c:v>
                </c:pt>
                <c:pt idx="5">
                  <c:v>4.0406756411949925</c:v>
                </c:pt>
                <c:pt idx="6">
                  <c:v>1.0623681247702625</c:v>
                </c:pt>
                <c:pt idx="7">
                  <c:v>0.6662947803593009</c:v>
                </c:pt>
              </c:numCache>
            </c:numRef>
          </c:val>
          <c:extLst xmlns:c16r2="http://schemas.microsoft.com/office/drawing/2015/06/chart">
            <c:ext xmlns:c16="http://schemas.microsoft.com/office/drawing/2014/chart" uri="{C3380CC4-5D6E-409C-BE32-E72D297353CC}">
              <c16:uniqueId val="{00000010-E0B7-4284-ABB2-19B7ACD696A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dirty="0"/>
              <a:t>Emissions de </a:t>
            </a:r>
            <a:r>
              <a:rPr lang="en-US" sz="1100" b="1" dirty="0" err="1"/>
              <a:t>polluants</a:t>
            </a:r>
            <a:r>
              <a:rPr lang="en-US" sz="1100" b="1" dirty="0"/>
              <a:t> (</a:t>
            </a:r>
            <a:r>
              <a:rPr lang="en-US" sz="1100" b="1" dirty="0" err="1"/>
              <a:t>en</a:t>
            </a:r>
            <a:r>
              <a:rPr lang="en-US" sz="1100" b="1" dirty="0"/>
              <a:t> </a:t>
            </a:r>
            <a:r>
              <a:rPr lang="en-US" sz="1100" b="1" dirty="0" err="1"/>
              <a:t>tonnes</a:t>
            </a:r>
            <a:r>
              <a:rPr lang="en-US" sz="1100" b="1" dirty="0"/>
              <a:t>)</a:t>
            </a:r>
          </a:p>
        </c:rich>
      </c:tx>
      <c:layout>
        <c:manualLayout>
          <c:xMode val="edge"/>
          <c:yMode val="edge"/>
          <c:x val="0.13759669947321942"/>
          <c:y val="5.0506925149002055E-2"/>
        </c:manualLayout>
      </c:layout>
      <c:overlay val="0"/>
      <c:spPr>
        <a:noFill/>
        <a:ln>
          <a:noFill/>
        </a:ln>
        <a:effectLst/>
      </c:spPr>
    </c:title>
    <c:autoTitleDeleted val="0"/>
    <c:plotArea>
      <c:layout/>
      <c:lineChart>
        <c:grouping val="standard"/>
        <c:varyColors val="0"/>
        <c:ser>
          <c:idx val="0"/>
          <c:order val="0"/>
          <c:tx>
            <c:strRef>
              <c:f>Feuil2!$A$34</c:f>
              <c:strCache>
                <c:ptCount val="1"/>
                <c:pt idx="0">
                  <c:v>Total général</c:v>
                </c:pt>
              </c:strCache>
            </c:strRef>
          </c:tx>
          <c:spPr>
            <a:ln w="28575" cap="rnd">
              <a:solidFill>
                <a:schemeClr val="accent1"/>
              </a:solidFill>
              <a:round/>
            </a:ln>
            <a:effectLst/>
          </c:spPr>
          <c:marker>
            <c:symbol val="none"/>
          </c:marker>
          <c:cat>
            <c:numRef>
              <c:f>Feuil2!$B$33:$E$33</c:f>
              <c:numCache>
                <c:formatCode>General</c:formatCode>
                <c:ptCount val="4"/>
                <c:pt idx="0">
                  <c:v>2008</c:v>
                </c:pt>
                <c:pt idx="1">
                  <c:v>2010</c:v>
                </c:pt>
                <c:pt idx="2">
                  <c:v>2012</c:v>
                </c:pt>
                <c:pt idx="3">
                  <c:v>2014</c:v>
                </c:pt>
              </c:numCache>
            </c:numRef>
          </c:cat>
          <c:val>
            <c:numRef>
              <c:f>Feuil2!$B$34:$E$34</c:f>
              <c:numCache>
                <c:formatCode>General</c:formatCode>
                <c:ptCount val="4"/>
                <c:pt idx="0">
                  <c:v>2225.4043624000001</c:v>
                </c:pt>
                <c:pt idx="1">
                  <c:v>2131.4122802000002</c:v>
                </c:pt>
                <c:pt idx="2">
                  <c:v>2051.6294501000002</c:v>
                </c:pt>
                <c:pt idx="3">
                  <c:v>1959.8559819</c:v>
                </c:pt>
              </c:numCache>
            </c:numRef>
          </c:val>
          <c:smooth val="0"/>
          <c:extLst xmlns:c16r2="http://schemas.microsoft.com/office/drawing/2015/06/chart">
            <c:ext xmlns:c16="http://schemas.microsoft.com/office/drawing/2014/chart" uri="{C3380CC4-5D6E-409C-BE32-E72D297353CC}">
              <c16:uniqueId val="{00000000-F2B7-4EFD-B3D7-18EB091C0503}"/>
            </c:ext>
          </c:extLst>
        </c:ser>
        <c:dLbls>
          <c:showLegendKey val="0"/>
          <c:showVal val="0"/>
          <c:showCatName val="0"/>
          <c:showSerName val="0"/>
          <c:showPercent val="0"/>
          <c:showBubbleSize val="0"/>
        </c:dLbls>
        <c:marker val="1"/>
        <c:smooth val="0"/>
        <c:axId val="136780800"/>
        <c:axId val="136782592"/>
      </c:lineChart>
      <c:catAx>
        <c:axId val="13678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782592"/>
        <c:crosses val="autoZero"/>
        <c:auto val="1"/>
        <c:lblAlgn val="ctr"/>
        <c:lblOffset val="100"/>
        <c:noMultiLvlLbl val="0"/>
      </c:catAx>
      <c:valAx>
        <c:axId val="1367825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7808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Secteur</a:t>
            </a:r>
            <a:r>
              <a:rPr lang="fr-FR" sz="1200" b="1" baseline="0" dirty="0">
                <a:solidFill>
                  <a:schemeClr val="tx1"/>
                </a:solidFill>
              </a:rPr>
              <a:t> d’é</a:t>
            </a:r>
            <a:r>
              <a:rPr lang="fr-FR" sz="1200" b="1" dirty="0">
                <a:solidFill>
                  <a:schemeClr val="tx1"/>
                </a:solidFill>
              </a:rPr>
              <a:t>mission de PM10</a:t>
            </a:r>
          </a:p>
        </c:rich>
      </c:tx>
      <c:layout/>
      <c:overlay val="0"/>
      <c:spPr>
        <a:noFill/>
        <a:ln>
          <a:noFill/>
        </a:ln>
        <a:effectLst/>
      </c:spPr>
    </c:title>
    <c:autoTitleDeleted val="0"/>
    <c:plotArea>
      <c:layout>
        <c:manualLayout>
          <c:layoutTarget val="inner"/>
          <c:xMode val="edge"/>
          <c:yMode val="edge"/>
          <c:x val="0.2888158536713864"/>
          <c:y val="0.4577089305144435"/>
          <c:w val="0.34859073123343293"/>
          <c:h val="0.56005034722222213"/>
        </c:manualLayout>
      </c:layout>
      <c:pieChart>
        <c:varyColors val="1"/>
        <c:ser>
          <c:idx val="0"/>
          <c:order val="0"/>
          <c:dPt>
            <c:idx val="0"/>
            <c:bubble3D val="0"/>
            <c:spPr>
              <a:solidFill>
                <a:schemeClr val="accent1">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FFD7-4705-8366-7A296A077783}"/>
              </c:ext>
            </c:extLst>
          </c:dPt>
          <c:dPt>
            <c:idx val="1"/>
            <c:bubble3D val="0"/>
            <c:spPr>
              <a:solidFill>
                <a:schemeClr val="accent1">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FFD7-4705-8366-7A296A077783}"/>
              </c:ext>
            </c:extLst>
          </c:dPt>
          <c:dPt>
            <c:idx val="2"/>
            <c:bubble3D val="0"/>
            <c:spPr>
              <a:solidFill>
                <a:schemeClr val="accent1">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FFD7-4705-8366-7A296A077783}"/>
              </c:ext>
            </c:extLst>
          </c:dPt>
          <c:dPt>
            <c:idx val="3"/>
            <c:bubble3D val="0"/>
            <c:spPr>
              <a:solidFill>
                <a:schemeClr val="accent1">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FFD7-4705-8366-7A296A077783}"/>
              </c:ext>
            </c:extLst>
          </c:dPt>
          <c:dPt>
            <c:idx val="4"/>
            <c:bubble3D val="0"/>
            <c:spPr>
              <a:solidFill>
                <a:schemeClr val="accent1">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FFD7-4705-8366-7A296A077783}"/>
              </c:ext>
            </c:extLst>
          </c:dPt>
          <c:dPt>
            <c:idx val="5"/>
            <c:bubble3D val="0"/>
            <c:spPr>
              <a:solidFill>
                <a:schemeClr val="accent1">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FFD7-4705-8366-7A296A077783}"/>
              </c:ext>
            </c:extLst>
          </c:dPt>
          <c:dLbls>
            <c:dLbl>
              <c:idx val="1"/>
              <c:layout>
                <c:manualLayout>
                  <c:x val="5.4573059047404976E-2"/>
                  <c:y val="-1.7638888888888888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72310362229025216"/>
                      <c:h val="0.18344444444444444"/>
                    </c:manualLayout>
                  </c15:layout>
                </c:ext>
                <c:ext xmlns:c16="http://schemas.microsoft.com/office/drawing/2014/chart" uri="{C3380CC4-5D6E-409C-BE32-E72D297353CC}">
                  <c16:uniqueId val="{00000003-FFD7-4705-8366-7A296A077783}"/>
                </c:ext>
              </c:extLst>
            </c:dLbl>
            <c:dLbl>
              <c:idx val="3"/>
              <c:layout>
                <c:manualLayout>
                  <c:x val="-1.0879539647811465E-2"/>
                  <c:y val="2.7268402777777777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7156380322088974"/>
                      <c:h val="0.18178329491874437"/>
                    </c:manualLayout>
                  </c15:layout>
                </c:ext>
                <c:ext xmlns:c16="http://schemas.microsoft.com/office/drawing/2014/chart" uri="{C3380CC4-5D6E-409C-BE32-E72D297353CC}">
                  <c16:uniqueId val="{00000007-FFD7-4705-8366-7A296A077783}"/>
                </c:ext>
              </c:extLst>
            </c:dLbl>
            <c:dLbl>
              <c:idx val="5"/>
              <c:layout>
                <c:manualLayout>
                  <c:x val="0.17058813558467903"/>
                  <c:y val="4.9470814662283084E-2"/>
                </c:manualLayout>
              </c:layout>
              <c:tx>
                <c:rich>
                  <a:bodyPr/>
                  <a:lstStyle/>
                  <a:p>
                    <a:fld id="{BBCC7EDF-0D87-4AA1-B06E-0A60457C4937}" type="CATEGORYNAME">
                      <a:rPr lang="en-US" dirty="0"/>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4372358053575821"/>
                      <c:h val="0.18178329491874437"/>
                    </c:manualLayout>
                  </c15:layout>
                  <c15:dlblFieldTable/>
                  <c15:showDataLabelsRange val="0"/>
                </c:ext>
                <c:ext xmlns:c16="http://schemas.microsoft.com/office/drawing/2014/chart" uri="{C3380CC4-5D6E-409C-BE32-E72D297353CC}">
                  <c16:uniqueId val="{0000000B-FFD7-4705-8366-7A296A07778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'[Polluants Air GN.xlsx]Graphique'!$G$24:$G$29</c:f>
              <c:strCache>
                <c:ptCount val="6"/>
                <c:pt idx="0">
                  <c:v>Transport routier</c:v>
                </c:pt>
                <c:pt idx="1">
                  <c:v>Industrie manufacturière</c:v>
                </c:pt>
                <c:pt idx="2">
                  <c:v>Résidentiel</c:v>
                </c:pt>
                <c:pt idx="3">
                  <c:v>Agriculture</c:v>
                </c:pt>
                <c:pt idx="4">
                  <c:v>Transport non routier</c:v>
                </c:pt>
                <c:pt idx="5">
                  <c:v>Tertiaire</c:v>
                </c:pt>
              </c:strCache>
            </c:strRef>
          </c:cat>
          <c:val>
            <c:numRef>
              <c:f>'[Polluants Air GN.xlsx]Graphique'!$H$24:$H$29</c:f>
              <c:numCache>
                <c:formatCode>General</c:formatCode>
                <c:ptCount val="6"/>
                <c:pt idx="0">
                  <c:v>39.148667884773317</c:v>
                </c:pt>
                <c:pt idx="1">
                  <c:v>34.874380736846305</c:v>
                </c:pt>
                <c:pt idx="2">
                  <c:v>13.415392720862501</c:v>
                </c:pt>
                <c:pt idx="3">
                  <c:v>9.3499254146161821</c:v>
                </c:pt>
                <c:pt idx="4">
                  <c:v>3.0358630950454581</c:v>
                </c:pt>
                <c:pt idx="5">
                  <c:v>0.17577014785624459</c:v>
                </c:pt>
              </c:numCache>
            </c:numRef>
          </c:val>
          <c:extLst xmlns:c16r2="http://schemas.microsoft.com/office/drawing/2015/06/chart">
            <c:ext xmlns:c16="http://schemas.microsoft.com/office/drawing/2014/chart" uri="{C3380CC4-5D6E-409C-BE32-E72D297353CC}">
              <c16:uniqueId val="{0000000C-FFD7-4705-8366-7A296A07778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Evolution des PM10 (kg)</a:t>
            </a:r>
          </a:p>
        </c:rich>
      </c:tx>
      <c:layout/>
      <c:overlay val="0"/>
      <c:spPr>
        <a:noFill/>
        <a:ln>
          <a:noFill/>
        </a:ln>
        <a:effectLst/>
      </c:spPr>
    </c:title>
    <c:autoTitleDeleted val="0"/>
    <c:plotArea>
      <c:layout/>
      <c:lineChart>
        <c:grouping val="standard"/>
        <c:varyColors val="0"/>
        <c:ser>
          <c:idx val="0"/>
          <c:order val="0"/>
          <c:tx>
            <c:strRef>
              <c:f>Feuil1!$I$19</c:f>
              <c:strCache>
                <c:ptCount val="1"/>
                <c:pt idx="0">
                  <c:v>PM10</c:v>
                </c:pt>
              </c:strCache>
            </c:strRef>
          </c:tx>
          <c:spPr>
            <a:ln w="28575" cap="rnd">
              <a:solidFill>
                <a:schemeClr val="accent1"/>
              </a:solidFill>
              <a:round/>
            </a:ln>
            <a:effectLst/>
          </c:spPr>
          <c:marker>
            <c:symbol val="none"/>
          </c:marker>
          <c:cat>
            <c:numRef>
              <c:f>Feuil1!$J$18:$M$18</c:f>
              <c:numCache>
                <c:formatCode>General</c:formatCode>
                <c:ptCount val="4"/>
                <c:pt idx="0">
                  <c:v>2008</c:v>
                </c:pt>
                <c:pt idx="1">
                  <c:v>2010</c:v>
                </c:pt>
                <c:pt idx="2">
                  <c:v>2012</c:v>
                </c:pt>
                <c:pt idx="3">
                  <c:v>2014</c:v>
                </c:pt>
              </c:numCache>
            </c:numRef>
          </c:cat>
          <c:val>
            <c:numRef>
              <c:f>Feuil1!$J$19:$M$19</c:f>
              <c:numCache>
                <c:formatCode>General</c:formatCode>
                <c:ptCount val="4"/>
                <c:pt idx="0">
                  <c:v>248977.1703</c:v>
                </c:pt>
                <c:pt idx="1">
                  <c:v>227006.22</c:v>
                </c:pt>
                <c:pt idx="2">
                  <c:v>211575.1194</c:v>
                </c:pt>
                <c:pt idx="3">
                  <c:v>248964.99339999995</c:v>
                </c:pt>
              </c:numCache>
            </c:numRef>
          </c:val>
          <c:smooth val="0"/>
          <c:extLst xmlns:c16r2="http://schemas.microsoft.com/office/drawing/2015/06/chart">
            <c:ext xmlns:c16="http://schemas.microsoft.com/office/drawing/2014/chart" uri="{C3380CC4-5D6E-409C-BE32-E72D297353CC}">
              <c16:uniqueId val="{00000000-4F46-4C66-819A-F611425AA50C}"/>
            </c:ext>
          </c:extLst>
        </c:ser>
        <c:dLbls>
          <c:showLegendKey val="0"/>
          <c:showVal val="0"/>
          <c:showCatName val="0"/>
          <c:showSerName val="0"/>
          <c:showPercent val="0"/>
          <c:showBubbleSize val="0"/>
        </c:dLbls>
        <c:marker val="1"/>
        <c:smooth val="0"/>
        <c:axId val="136269184"/>
        <c:axId val="136291456"/>
      </c:lineChart>
      <c:catAx>
        <c:axId val="13626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291456"/>
        <c:crosses val="autoZero"/>
        <c:auto val="1"/>
        <c:lblAlgn val="ctr"/>
        <c:lblOffset val="100"/>
        <c:noMultiLvlLbl val="0"/>
      </c:catAx>
      <c:valAx>
        <c:axId val="1362914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626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Emission de</a:t>
            </a:r>
            <a:r>
              <a:rPr lang="fr-FR" sz="1200" b="1" baseline="0" dirty="0">
                <a:solidFill>
                  <a:schemeClr val="tx1"/>
                </a:solidFill>
              </a:rPr>
              <a:t> PM2.5</a:t>
            </a:r>
            <a:endParaRPr lang="fr-FR" sz="1200" b="1" dirty="0">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1">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B85-4412-9695-2938853E5D50}"/>
              </c:ext>
            </c:extLst>
          </c:dPt>
          <c:dPt>
            <c:idx val="1"/>
            <c:bubble3D val="0"/>
            <c:spPr>
              <a:solidFill>
                <a:schemeClr val="accent1">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9B85-4412-9695-2938853E5D50}"/>
              </c:ext>
            </c:extLst>
          </c:dPt>
          <c:dPt>
            <c:idx val="2"/>
            <c:bubble3D val="0"/>
            <c:spPr>
              <a:solidFill>
                <a:schemeClr val="accent1">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9B85-4412-9695-2938853E5D50}"/>
              </c:ext>
            </c:extLst>
          </c:dPt>
          <c:dPt>
            <c:idx val="3"/>
            <c:bubble3D val="0"/>
            <c:spPr>
              <a:solidFill>
                <a:schemeClr val="accent1">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B85-4412-9695-2938853E5D50}"/>
              </c:ext>
            </c:extLst>
          </c:dPt>
          <c:dPt>
            <c:idx val="4"/>
            <c:bubble3D val="0"/>
            <c:spPr>
              <a:solidFill>
                <a:schemeClr val="accent1">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9B85-4412-9695-2938853E5D50}"/>
              </c:ext>
            </c:extLst>
          </c:dPt>
          <c:dPt>
            <c:idx val="5"/>
            <c:bubble3D val="0"/>
            <c:spPr>
              <a:solidFill>
                <a:schemeClr val="accent1">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9B85-4412-9695-2938853E5D50}"/>
              </c:ext>
            </c:extLst>
          </c:dPt>
          <c:dLbls>
            <c:dLbl>
              <c:idx val="1"/>
              <c:layout>
                <c:manualLayout>
                  <c:x val="-0.16290905359277227"/>
                  <c:y val="-3.080015443834745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4181810352054892"/>
                      <c:h val="0.17830609212481427"/>
                    </c:manualLayout>
                  </c15:layout>
                </c:ext>
                <c:ext xmlns:c16="http://schemas.microsoft.com/office/drawing/2014/chart" uri="{C3380CC4-5D6E-409C-BE32-E72D297353CC}">
                  <c16:uniqueId val="{00000003-9B85-4412-9695-2938853E5D50}"/>
                </c:ext>
              </c:extLst>
            </c:dLbl>
            <c:dLbl>
              <c:idx val="2"/>
              <c:layout>
                <c:manualLayout>
                  <c:x val="-1.7454541456368457E-2"/>
                  <c:y val="-9.1880052883434149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57018168757470289"/>
                      <c:h val="0.23625557206537892"/>
                    </c:manualLayout>
                  </c15:layout>
                </c:ext>
                <c:ext xmlns:c16="http://schemas.microsoft.com/office/drawing/2014/chart" uri="{C3380CC4-5D6E-409C-BE32-E72D297353CC}">
                  <c16:uniqueId val="{00000005-9B85-4412-9695-2938853E5D50}"/>
                </c:ext>
              </c:extLst>
            </c:dLbl>
            <c:dLbl>
              <c:idx val="4"/>
              <c:layout>
                <c:manualLayout>
                  <c:x val="8.4626456248681189E-2"/>
                  <c:y val="8.3652700916100192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3624518193798119"/>
                      <c:h val="0.24559830901942858"/>
                    </c:manualLayout>
                  </c15:layout>
                </c:ext>
                <c:ext xmlns:c16="http://schemas.microsoft.com/office/drawing/2014/chart" uri="{C3380CC4-5D6E-409C-BE32-E72D297353CC}">
                  <c16:uniqueId val="{00000009-9B85-4412-9695-2938853E5D50}"/>
                </c:ext>
              </c:extLst>
            </c:dLbl>
            <c:dLbl>
              <c:idx val="5"/>
              <c:layout>
                <c:manualLayout>
                  <c:x val="0.24153901410702611"/>
                  <c:y val="6.8889330884159536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4372358053575821"/>
                      <c:h val="0.18178329491874437"/>
                    </c:manualLayout>
                  </c15:layout>
                </c:ext>
                <c:ext xmlns:c16="http://schemas.microsoft.com/office/drawing/2014/chart" uri="{C3380CC4-5D6E-409C-BE32-E72D297353CC}">
                  <c16:uniqueId val="{0000000B-9B85-4412-9695-2938853E5D5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Graphique!$B$11:$B$16</c:f>
              <c:strCache>
                <c:ptCount val="6"/>
                <c:pt idx="0">
                  <c:v>Polluants PM2.5</c:v>
                </c:pt>
                <c:pt idx="1">
                  <c:v>Résidentiel</c:v>
                </c:pt>
                <c:pt idx="2">
                  <c:v>Industrie manufacturière</c:v>
                </c:pt>
                <c:pt idx="3">
                  <c:v>Agriculture</c:v>
                </c:pt>
                <c:pt idx="4">
                  <c:v>Transport non routier</c:v>
                </c:pt>
                <c:pt idx="5">
                  <c:v>Tertiaire</c:v>
                </c:pt>
              </c:strCache>
            </c:strRef>
          </c:cat>
          <c:val>
            <c:numRef>
              <c:f>Graphique!$C$11:$C$16</c:f>
              <c:numCache>
                <c:formatCode>General</c:formatCode>
                <c:ptCount val="6"/>
                <c:pt idx="1">
                  <c:v>51.393650587230887</c:v>
                </c:pt>
                <c:pt idx="2">
                  <c:v>31.053084099521037</c:v>
                </c:pt>
                <c:pt idx="3">
                  <c:v>12.042944262285406</c:v>
                </c:pt>
                <c:pt idx="4">
                  <c:v>4.8197589457845096</c:v>
                </c:pt>
                <c:pt idx="5">
                  <c:v>0.69056210517817485</c:v>
                </c:pt>
              </c:numCache>
            </c:numRef>
          </c:val>
          <c:extLst xmlns:c16r2="http://schemas.microsoft.com/office/drawing/2015/06/chart">
            <c:ext xmlns:c16="http://schemas.microsoft.com/office/drawing/2014/chart" uri="{C3380CC4-5D6E-409C-BE32-E72D297353CC}">
              <c16:uniqueId val="{0000000C-9B85-4412-9695-2938853E5D5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solidFill>
                  <a:schemeClr val="tx1"/>
                </a:solidFill>
              </a:rPr>
              <a:t>Evolution des PM2.5</a:t>
            </a:r>
          </a:p>
        </c:rich>
      </c:tx>
      <c:layout/>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none"/>
          </c:marker>
          <c:cat>
            <c:numRef>
              <c:f>Feuil1!$J$21:$M$21</c:f>
              <c:numCache>
                <c:formatCode>General</c:formatCode>
                <c:ptCount val="4"/>
                <c:pt idx="0">
                  <c:v>2008</c:v>
                </c:pt>
                <c:pt idx="1">
                  <c:v>2010</c:v>
                </c:pt>
                <c:pt idx="2">
                  <c:v>2012</c:v>
                </c:pt>
                <c:pt idx="3">
                  <c:v>2014</c:v>
                </c:pt>
              </c:numCache>
            </c:numRef>
          </c:cat>
          <c:val>
            <c:numRef>
              <c:f>Feuil1!$J$22:$M$22</c:f>
              <c:numCache>
                <c:formatCode>General</c:formatCode>
                <c:ptCount val="4"/>
                <c:pt idx="0">
                  <c:v>160033.74160000004</c:v>
                </c:pt>
                <c:pt idx="1">
                  <c:v>145847.24970000004</c:v>
                </c:pt>
                <c:pt idx="2">
                  <c:v>134832.78770000004</c:v>
                </c:pt>
                <c:pt idx="3">
                  <c:v>127568.1804</c:v>
                </c:pt>
              </c:numCache>
            </c:numRef>
          </c:val>
          <c:smooth val="0"/>
          <c:extLst xmlns:c16r2="http://schemas.microsoft.com/office/drawing/2015/06/chart">
            <c:ext xmlns:c16="http://schemas.microsoft.com/office/drawing/2014/chart" uri="{C3380CC4-5D6E-409C-BE32-E72D297353CC}">
              <c16:uniqueId val="{00000000-E781-4D5C-A9D3-A94528D417F4}"/>
            </c:ext>
          </c:extLst>
        </c:ser>
        <c:dLbls>
          <c:showLegendKey val="0"/>
          <c:showVal val="0"/>
          <c:showCatName val="0"/>
          <c:showSerName val="0"/>
          <c:showPercent val="0"/>
          <c:showBubbleSize val="0"/>
        </c:dLbls>
        <c:marker val="1"/>
        <c:smooth val="0"/>
        <c:axId val="136846720"/>
        <c:axId val="136868992"/>
      </c:lineChart>
      <c:catAx>
        <c:axId val="13684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868992"/>
        <c:crosses val="autoZero"/>
        <c:auto val="1"/>
        <c:lblAlgn val="ctr"/>
        <c:lblOffset val="100"/>
        <c:noMultiLvlLbl val="0"/>
      </c:catAx>
      <c:valAx>
        <c:axId val="13686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846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pieChart>
        <c:varyColors val="1"/>
        <c:ser>
          <c:idx val="0"/>
          <c:order val="0"/>
          <c:tx>
            <c:strRef>
              <c:f>Analyse!$I$237</c:f>
              <c:strCache>
                <c:ptCount val="1"/>
                <c:pt idx="0">
                  <c:v>Après 1990</c:v>
                </c:pt>
              </c:strCache>
            </c:strRef>
          </c:tx>
          <c:dPt>
            <c:idx val="0"/>
            <c:bubble3D val="0"/>
            <c:spPr>
              <a:solidFill>
                <a:schemeClr val="accent1">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424-41B1-AD2A-91AC977B9CEE}"/>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424-41B1-AD2A-91AC977B9CEE}"/>
              </c:ext>
            </c:extLst>
          </c:dPt>
          <c:dPt>
            <c:idx val="2"/>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5-A424-41B1-AD2A-91AC977B9CEE}"/>
              </c:ext>
            </c:extLst>
          </c:dPt>
          <c:dPt>
            <c:idx val="3"/>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A424-41B1-AD2A-91AC977B9CEE}"/>
              </c:ext>
            </c:extLst>
          </c:dPt>
          <c:dPt>
            <c:idx val="4"/>
            <c:bubble3D val="0"/>
            <c:spPr>
              <a:solidFill>
                <a:schemeClr val="accent1">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A424-41B1-AD2A-91AC977B9CEE}"/>
              </c:ext>
            </c:extLst>
          </c:dPt>
          <c:dLbls>
            <c:dLbl>
              <c:idx val="2"/>
              <c:layout>
                <c:manualLayout>
                  <c:x val="-0.12526754978645335"/>
                  <c:y val="-1.905174967206872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9989256277983187"/>
                      <c:h val="0.20304572189119222"/>
                    </c:manualLayout>
                  </c15:layout>
                </c:ext>
                <c:ext xmlns:c16="http://schemas.microsoft.com/office/drawing/2014/chart" uri="{C3380CC4-5D6E-409C-BE32-E72D297353CC}">
                  <c16:uniqueId val="{00000005-A424-41B1-AD2A-91AC977B9C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Analyse!$J$235:$N$235</c:f>
              <c:strCache>
                <c:ptCount val="5"/>
                <c:pt idx="0">
                  <c:v>Gaz</c:v>
                </c:pt>
                <c:pt idx="1">
                  <c:v>Fioul</c:v>
                </c:pt>
                <c:pt idx="2">
                  <c:v>Electricité</c:v>
                </c:pt>
                <c:pt idx="3">
                  <c:v>Bois énergie</c:v>
                </c:pt>
                <c:pt idx="4">
                  <c:v>GPL</c:v>
                </c:pt>
              </c:strCache>
            </c:strRef>
          </c:cat>
          <c:val>
            <c:numRef>
              <c:f>Analyse!$J$237:$N$237</c:f>
              <c:numCache>
                <c:formatCode>General</c:formatCode>
                <c:ptCount val="5"/>
                <c:pt idx="0">
                  <c:v>26.482389297299413</c:v>
                </c:pt>
                <c:pt idx="1">
                  <c:v>9.464489823123639</c:v>
                </c:pt>
                <c:pt idx="2">
                  <c:v>15.973289834759276</c:v>
                </c:pt>
                <c:pt idx="3">
                  <c:v>42.340097443323792</c:v>
                </c:pt>
                <c:pt idx="4">
                  <c:v>5.7397336014938771</c:v>
                </c:pt>
              </c:numCache>
            </c:numRef>
          </c:val>
          <c:extLst xmlns:c16r2="http://schemas.microsoft.com/office/drawing/2015/06/chart">
            <c:ext xmlns:c16="http://schemas.microsoft.com/office/drawing/2014/chart" uri="{C3380CC4-5D6E-409C-BE32-E72D297353CC}">
              <c16:uniqueId val="{0000000A-A424-41B1-AD2A-91AC977B9CE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fr-FR" b="1" dirty="0">
                <a:solidFill>
                  <a:schemeClr val="tx1"/>
                </a:solidFill>
              </a:rPr>
              <a:t>Emissions de NOx</a:t>
            </a:r>
          </a:p>
        </c:rich>
      </c:tx>
      <c:layout/>
      <c:overlay val="0"/>
      <c:spPr>
        <a:noFill/>
        <a:ln>
          <a:noFill/>
        </a:ln>
        <a:effectLst/>
      </c:spPr>
    </c:title>
    <c:autoTitleDeleted val="0"/>
    <c:plotArea>
      <c:layout>
        <c:manualLayout>
          <c:layoutTarget val="inner"/>
          <c:xMode val="edge"/>
          <c:yMode val="edge"/>
          <c:x val="0.29751151381268115"/>
          <c:y val="0.46055668004352357"/>
          <c:w val="0.454444337871242"/>
          <c:h val="0.52498334424968141"/>
        </c:manualLayout>
      </c:layout>
      <c:pieChart>
        <c:varyColors val="1"/>
        <c:ser>
          <c:idx val="0"/>
          <c:order val="0"/>
          <c:dPt>
            <c:idx val="0"/>
            <c:bubble3D val="0"/>
            <c:spPr>
              <a:solidFill>
                <a:schemeClr val="accent1">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6FB3-4908-AA57-F4BC3E240408}"/>
              </c:ext>
            </c:extLst>
          </c:dPt>
          <c:dPt>
            <c:idx val="1"/>
            <c:bubble3D val="0"/>
            <c:spPr>
              <a:solidFill>
                <a:schemeClr val="accent1">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6FB3-4908-AA57-F4BC3E240408}"/>
              </c:ext>
            </c:extLst>
          </c:dPt>
          <c:dPt>
            <c:idx val="2"/>
            <c:bubble3D val="0"/>
            <c:spPr>
              <a:solidFill>
                <a:schemeClr val="accent1">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6FB3-4908-AA57-F4BC3E240408}"/>
              </c:ext>
            </c:extLst>
          </c:dPt>
          <c:dPt>
            <c:idx val="3"/>
            <c:bubble3D val="0"/>
            <c:spPr>
              <a:solidFill>
                <a:schemeClr val="accent1">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6FB3-4908-AA57-F4BC3E240408}"/>
              </c:ext>
            </c:extLst>
          </c:dPt>
          <c:dPt>
            <c:idx val="4"/>
            <c:bubble3D val="0"/>
            <c:spPr>
              <a:solidFill>
                <a:schemeClr val="accent1">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6FB3-4908-AA57-F4BC3E240408}"/>
              </c:ext>
            </c:extLst>
          </c:dPt>
          <c:dPt>
            <c:idx val="5"/>
            <c:bubble3D val="0"/>
            <c:spPr>
              <a:solidFill>
                <a:schemeClr val="accent1">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6FB3-4908-AA57-F4BC3E240408}"/>
              </c:ext>
            </c:extLst>
          </c:dPt>
          <c:dLbls>
            <c:dLbl>
              <c:idx val="0"/>
              <c:layout>
                <c:manualLayout>
                  <c:x val="-0.17956141914126411"/>
                  <c:y val="-7.1222753916533196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705448428243739"/>
                      <c:h val="0.23643387815750372"/>
                    </c:manualLayout>
                  </c15:layout>
                </c:ext>
                <c:ext xmlns:c16="http://schemas.microsoft.com/office/drawing/2014/chart" uri="{C3380CC4-5D6E-409C-BE32-E72D297353CC}">
                  <c16:uniqueId val="{00000001-6FB3-4908-AA57-F4BC3E240408}"/>
                </c:ext>
              </c:extLst>
            </c:dLbl>
            <c:dLbl>
              <c:idx val="1"/>
              <c:layout>
                <c:manualLayout>
                  <c:x val="-6.26246957481012E-2"/>
                  <c:y val="0.22573317265505258"/>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8901834467725818"/>
                      <c:h val="0.18178329491874437"/>
                    </c:manualLayout>
                  </c15:layout>
                </c:ext>
                <c:ext xmlns:c16="http://schemas.microsoft.com/office/drawing/2014/chart" uri="{C3380CC4-5D6E-409C-BE32-E72D297353CC}">
                  <c16:uniqueId val="{00000003-6FB3-4908-AA57-F4BC3E240408}"/>
                </c:ext>
              </c:extLst>
            </c:dLbl>
            <c:dLbl>
              <c:idx val="2"/>
              <c:layout>
                <c:manualLayout>
                  <c:x val="-4.3386684237841436E-2"/>
                  <c:y val="6.2107629253033425E-2"/>
                </c:manualLayout>
              </c:layout>
              <c:tx>
                <c:rich>
                  <a:bodyPr/>
                  <a:lstStyle/>
                  <a:p>
                    <a:r>
                      <a:rPr lang="en-US" baseline="0" dirty="0" err="1"/>
                      <a:t>Industrie</a:t>
                    </a:r>
                    <a:r>
                      <a:rPr lang="en-US" baseline="0" dirty="0"/>
                      <a:t> </a:t>
                    </a:r>
                    <a:r>
                      <a:rPr lang="en-US" baseline="0" dirty="0" err="1"/>
                      <a:t>manufacturière</a:t>
                    </a:r>
                    <a:r>
                      <a:rPr lang="en-US" baseline="0" dirty="0"/>
                      <a:t> </a:t>
                    </a:r>
                  </a:p>
                  <a:p>
                    <a:r>
                      <a:rPr lang="en-US" baseline="0" dirty="0"/>
                      <a:t>4%</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43317819712453609"/>
                      <c:h val="0.21965344970808812"/>
                    </c:manualLayout>
                  </c15:layout>
                </c:ext>
                <c:ext xmlns:c16="http://schemas.microsoft.com/office/drawing/2014/chart" uri="{C3380CC4-5D6E-409C-BE32-E72D297353CC}">
                  <c16:uniqueId val="{00000005-6FB3-4908-AA57-F4BC3E240408}"/>
                </c:ext>
              </c:extLst>
            </c:dLbl>
            <c:dLbl>
              <c:idx val="3"/>
              <c:layout>
                <c:manualLayout>
                  <c:x val="0.12159355840376615"/>
                  <c:y val="-8.5986591943466237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90327206224262"/>
                      <c:h val="0.18178329491874437"/>
                    </c:manualLayout>
                  </c15:layout>
                </c:ext>
                <c:ext xmlns:c16="http://schemas.microsoft.com/office/drawing/2014/chart" uri="{C3380CC4-5D6E-409C-BE32-E72D297353CC}">
                  <c16:uniqueId val="{00000007-6FB3-4908-AA57-F4BC3E240408}"/>
                </c:ext>
              </c:extLst>
            </c:dLbl>
            <c:dLbl>
              <c:idx val="4"/>
              <c:layout>
                <c:manualLayout>
                  <c:x val="0.38981809252556221"/>
                  <c:y val="-8.5632319734178841E-2"/>
                </c:manualLayout>
              </c:layout>
              <c:tx>
                <c:rich>
                  <a:bodyPr/>
                  <a:lstStyle/>
                  <a:p>
                    <a:fld id="{556F909A-3416-4ACB-B0D1-AD4DF5A648FB}"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327266696689089"/>
                      <c:h val="0.19613670133729569"/>
                    </c:manualLayout>
                  </c15:layout>
                  <c15:dlblFieldTable/>
                  <c15:showDataLabelsRange val="0"/>
                </c:ext>
                <c:ext xmlns:c16="http://schemas.microsoft.com/office/drawing/2014/chart" uri="{C3380CC4-5D6E-409C-BE32-E72D297353CC}">
                  <c16:uniqueId val="{00000009-6FB3-4908-AA57-F4BC3E240408}"/>
                </c:ext>
              </c:extLst>
            </c:dLbl>
            <c:dLbl>
              <c:idx val="5"/>
              <c:layout>
                <c:manualLayout>
                  <c:x val="0.32825968142942158"/>
                  <c:y val="0.1559410794304501"/>
                </c:manualLayout>
              </c:layout>
              <c:tx>
                <c:rich>
                  <a:bodyPr/>
                  <a:lstStyle/>
                  <a:p>
                    <a:fld id="{BE0297AC-C534-40B5-9EE8-1A93A69D1EF8}"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1175643538864756"/>
                      <c:h val="0.23643387815750372"/>
                    </c:manualLayout>
                  </c15:layout>
                  <c15:dlblFieldTable/>
                  <c15:showDataLabelsRange val="0"/>
                </c:ext>
                <c:ext xmlns:c16="http://schemas.microsoft.com/office/drawing/2014/chart" uri="{C3380CC4-5D6E-409C-BE32-E72D297353CC}">
                  <c16:uniqueId val="{0000000B-6FB3-4908-AA57-F4BC3E240408}"/>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'[Polluants Air GN.xlsx]Graphique'!$G$35:$G$40</c:f>
              <c:strCache>
                <c:ptCount val="6"/>
                <c:pt idx="0">
                  <c:v>Transport routier</c:v>
                </c:pt>
                <c:pt idx="1">
                  <c:v>Agriculture</c:v>
                </c:pt>
                <c:pt idx="2">
                  <c:v>Industrie manufacturière</c:v>
                </c:pt>
                <c:pt idx="3">
                  <c:v>Résidentiel</c:v>
                </c:pt>
                <c:pt idx="4">
                  <c:v>Tertiaire</c:v>
                </c:pt>
                <c:pt idx="5">
                  <c:v>Transport non routier</c:v>
                </c:pt>
              </c:strCache>
            </c:strRef>
          </c:cat>
          <c:val>
            <c:numRef>
              <c:f>'[Polluants Air GN.xlsx]Graphique'!$H$35:$H$40</c:f>
              <c:numCache>
                <c:formatCode>General</c:formatCode>
                <c:ptCount val="6"/>
                <c:pt idx="0">
                  <c:v>84.385049840339349</c:v>
                </c:pt>
                <c:pt idx="1">
                  <c:v>7.3822705096563181</c:v>
                </c:pt>
                <c:pt idx="2">
                  <c:v>3.7406335482227902</c:v>
                </c:pt>
                <c:pt idx="3">
                  <c:v>2.5862514041933848</c:v>
                </c:pt>
                <c:pt idx="4">
                  <c:v>1.3562132255201189</c:v>
                </c:pt>
                <c:pt idx="5">
                  <c:v>0.54958147206804187</c:v>
                </c:pt>
              </c:numCache>
            </c:numRef>
          </c:val>
          <c:extLst xmlns:c16r2="http://schemas.microsoft.com/office/drawing/2015/06/chart">
            <c:ext xmlns:c16="http://schemas.microsoft.com/office/drawing/2014/chart" uri="{C3380CC4-5D6E-409C-BE32-E72D297353CC}">
              <c16:uniqueId val="{0000000C-6FB3-4908-AA57-F4BC3E24040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fr-FR"/>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Evolution des NOx</a:t>
            </a:r>
          </a:p>
        </c:rich>
      </c:tx>
      <c:layout/>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none"/>
          </c:marker>
          <c:cat>
            <c:numRef>
              <c:f>Feuil1!$J$24:$M$24</c:f>
              <c:numCache>
                <c:formatCode>General</c:formatCode>
                <c:ptCount val="4"/>
                <c:pt idx="0">
                  <c:v>2008</c:v>
                </c:pt>
                <c:pt idx="1">
                  <c:v>2010</c:v>
                </c:pt>
                <c:pt idx="2">
                  <c:v>2012</c:v>
                </c:pt>
                <c:pt idx="3">
                  <c:v>2014</c:v>
                </c:pt>
              </c:numCache>
            </c:numRef>
          </c:cat>
          <c:val>
            <c:numRef>
              <c:f>Feuil1!$J$25:$M$25</c:f>
              <c:numCache>
                <c:formatCode>General</c:formatCode>
                <c:ptCount val="4"/>
                <c:pt idx="0">
                  <c:v>886115.81839999999</c:v>
                </c:pt>
                <c:pt idx="1">
                  <c:v>859950.58820000035</c:v>
                </c:pt>
                <c:pt idx="2">
                  <c:v>856870.41280000005</c:v>
                </c:pt>
                <c:pt idx="3">
                  <c:v>779112.57020000007</c:v>
                </c:pt>
              </c:numCache>
            </c:numRef>
          </c:val>
          <c:smooth val="0"/>
          <c:extLst xmlns:c16r2="http://schemas.microsoft.com/office/drawing/2015/06/chart">
            <c:ext xmlns:c16="http://schemas.microsoft.com/office/drawing/2014/chart" uri="{C3380CC4-5D6E-409C-BE32-E72D297353CC}">
              <c16:uniqueId val="{00000000-9F8D-4400-BBF7-EE2B55218728}"/>
            </c:ext>
          </c:extLst>
        </c:ser>
        <c:dLbls>
          <c:showLegendKey val="0"/>
          <c:showVal val="0"/>
          <c:showCatName val="0"/>
          <c:showSerName val="0"/>
          <c:showPercent val="0"/>
          <c:showBubbleSize val="0"/>
        </c:dLbls>
        <c:marker val="1"/>
        <c:smooth val="0"/>
        <c:axId val="137678848"/>
        <c:axId val="137680384"/>
      </c:lineChart>
      <c:catAx>
        <c:axId val="13767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80384"/>
        <c:crosses val="autoZero"/>
        <c:auto val="1"/>
        <c:lblAlgn val="ctr"/>
        <c:lblOffset val="100"/>
        <c:noMultiLvlLbl val="0"/>
      </c:catAx>
      <c:valAx>
        <c:axId val="1376803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7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Emissions de benzène</a:t>
            </a:r>
          </a:p>
        </c:rich>
      </c:tx>
      <c:layout/>
      <c:overlay val="0"/>
      <c:spPr>
        <a:noFill/>
        <a:ln>
          <a:noFill/>
        </a:ln>
        <a:effectLst/>
      </c:spPr>
    </c:title>
    <c:autoTitleDeleted val="0"/>
    <c:plotArea>
      <c:layout>
        <c:manualLayout>
          <c:layoutTarget val="inner"/>
          <c:xMode val="edge"/>
          <c:yMode val="edge"/>
          <c:x val="0.24611178328148128"/>
          <c:y val="0.37026734213943913"/>
          <c:w val="0.37037420561559192"/>
          <c:h val="0.54271985339633411"/>
        </c:manualLayout>
      </c:layout>
      <c:pieChart>
        <c:varyColors val="1"/>
        <c:ser>
          <c:idx val="0"/>
          <c:order val="0"/>
          <c:dPt>
            <c:idx val="0"/>
            <c:bubble3D val="0"/>
            <c:spPr>
              <a:solidFill>
                <a:schemeClr val="accent1">
                  <a:shade val="4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F33-49AE-9210-454BFF1DF81A}"/>
              </c:ext>
            </c:extLst>
          </c:dPt>
          <c:dPt>
            <c:idx val="1"/>
            <c:bubble3D val="0"/>
            <c:spPr>
              <a:solidFill>
                <a:schemeClr val="accent1">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F33-49AE-9210-454BFF1DF81A}"/>
              </c:ext>
            </c:extLst>
          </c:dPt>
          <c:dPt>
            <c:idx val="2"/>
            <c:bubble3D val="0"/>
            <c:spPr>
              <a:solidFill>
                <a:schemeClr val="accent1">
                  <a:shade val="8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F33-49AE-9210-454BFF1DF81A}"/>
              </c:ext>
            </c:extLst>
          </c:dPt>
          <c:dPt>
            <c:idx val="3"/>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7-7F33-49AE-9210-454BFF1DF81A}"/>
              </c:ext>
            </c:extLst>
          </c:dPt>
          <c:dPt>
            <c:idx val="4"/>
            <c:bubble3D val="0"/>
            <c:spPr>
              <a:solidFill>
                <a:schemeClr val="accent1">
                  <a:tint val="8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F33-49AE-9210-454BFF1DF81A}"/>
              </c:ext>
            </c:extLst>
          </c:dPt>
          <c:dPt>
            <c:idx val="5"/>
            <c:bubble3D val="0"/>
            <c:spPr>
              <a:solidFill>
                <a:schemeClr val="accent1">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F33-49AE-9210-454BFF1DF81A}"/>
              </c:ext>
            </c:extLst>
          </c:dPt>
          <c:dPt>
            <c:idx val="6"/>
            <c:bubble3D val="0"/>
            <c:spPr>
              <a:solidFill>
                <a:schemeClr val="accent1">
                  <a:tint val="4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7F33-49AE-9210-454BFF1DF81A}"/>
              </c:ext>
            </c:extLst>
          </c:dPt>
          <c:dLbls>
            <c:dLbl>
              <c:idx val="0"/>
              <c:layout>
                <c:manualLayout>
                  <c:x val="-7.4304264360672972E-2"/>
                  <c:y val="-0.27759853925224637"/>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F33-49AE-9210-454BFF1DF81A}"/>
                </c:ext>
              </c:extLst>
            </c:dLbl>
            <c:dLbl>
              <c:idx val="1"/>
              <c:layout>
                <c:manualLayout>
                  <c:x val="-0.19781813650550917"/>
                  <c:y val="2.5531466813305096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2727265230690855"/>
                      <c:h val="0.18276374442793461"/>
                    </c:manualLayout>
                  </c15:layout>
                </c:ext>
                <c:ext xmlns:c16="http://schemas.microsoft.com/office/drawing/2014/chart" uri="{C3380CC4-5D6E-409C-BE32-E72D297353CC}">
                  <c16:uniqueId val="{00000003-7F33-49AE-9210-454BFF1DF81A}"/>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F33-49AE-9210-454BFF1DF81A}"/>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F33-49AE-9210-454BFF1DF81A}"/>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7F33-49AE-9210-454BFF1DF81A}"/>
                </c:ext>
              </c:extLst>
            </c:dLbl>
            <c:dLbl>
              <c:idx val="5"/>
              <c:layout>
                <c:manualLayout>
                  <c:x val="0.19189229677484965"/>
                  <c:y val="-1.3558750921365142E-2"/>
                </c:manualLayout>
              </c:layout>
              <c:tx>
                <c:rich>
                  <a:bodyPr/>
                  <a:lstStyle/>
                  <a:p>
                    <a:r>
                      <a:rPr lang="en-US" dirty="0" err="1"/>
                      <a:t>Autres</a:t>
                    </a:r>
                    <a:endParaRPr lang="en-US" baseline="0" dirty="0"/>
                  </a:p>
                  <a:p>
                    <a:r>
                      <a:rPr lang="en-US" baseline="0" dirty="0"/>
                      <a:t>&lt;1%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1229106661908279"/>
                      <c:h val="0.18178329491874437"/>
                    </c:manualLayout>
                  </c15:layout>
                </c:ext>
                <c:ext xmlns:c16="http://schemas.microsoft.com/office/drawing/2014/chart" uri="{C3380CC4-5D6E-409C-BE32-E72D297353CC}">
                  <c16:uniqueId val="{0000000B-7F33-49AE-9210-454BFF1DF81A}"/>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7F33-49AE-9210-454BFF1DF81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'[Polluants Air GN.xlsx]Graphique'!$G$44:$G$50</c:f>
              <c:strCache>
                <c:ptCount val="7"/>
                <c:pt idx="0">
                  <c:v>Résidentiel</c:v>
                </c:pt>
                <c:pt idx="1">
                  <c:v>Transport routier</c:v>
                </c:pt>
                <c:pt idx="2">
                  <c:v>Industrie manufacturière</c:v>
                </c:pt>
                <c:pt idx="3">
                  <c:v>Tertiaire</c:v>
                </c:pt>
                <c:pt idx="4">
                  <c:v>Industrie de l'énergie</c:v>
                </c:pt>
                <c:pt idx="5">
                  <c:v>Agriculture</c:v>
                </c:pt>
                <c:pt idx="6">
                  <c:v>Transport non routier</c:v>
                </c:pt>
              </c:strCache>
            </c:strRef>
          </c:cat>
          <c:val>
            <c:numRef>
              <c:f>'[Polluants Air GN.xlsx]Graphique'!$H$44:$H$50</c:f>
              <c:numCache>
                <c:formatCode>General</c:formatCode>
                <c:ptCount val="7"/>
                <c:pt idx="0">
                  <c:v>88.714036728881183</c:v>
                </c:pt>
                <c:pt idx="1">
                  <c:v>10.498349171592407</c:v>
                </c:pt>
                <c:pt idx="2">
                  <c:v>0.32186900978829042</c:v>
                </c:pt>
                <c:pt idx="3">
                  <c:v>0.26820918930671933</c:v>
                </c:pt>
                <c:pt idx="4">
                  <c:v>0.17763089036042601</c:v>
                </c:pt>
                <c:pt idx="5">
                  <c:v>1.7217165330825863E-2</c:v>
                </c:pt>
                <c:pt idx="6">
                  <c:v>2.6878447401575832E-3</c:v>
                </c:pt>
              </c:numCache>
            </c:numRef>
          </c:val>
          <c:extLst xmlns:c16r2="http://schemas.microsoft.com/office/drawing/2015/06/chart">
            <c:ext xmlns:c16="http://schemas.microsoft.com/office/drawing/2014/chart" uri="{C3380CC4-5D6E-409C-BE32-E72D297353CC}">
              <c16:uniqueId val="{0000000E-7F33-49AE-9210-454BFF1DF81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Evolution C6H6</a:t>
            </a:r>
          </a:p>
        </c:rich>
      </c:tx>
      <c:layout/>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none"/>
          </c:marker>
          <c:cat>
            <c:numRef>
              <c:f>Feuil1!$J$27:$M$27</c:f>
              <c:numCache>
                <c:formatCode>General</c:formatCode>
                <c:ptCount val="4"/>
                <c:pt idx="0">
                  <c:v>2008</c:v>
                </c:pt>
                <c:pt idx="1">
                  <c:v>2010</c:v>
                </c:pt>
                <c:pt idx="2">
                  <c:v>2012</c:v>
                </c:pt>
                <c:pt idx="3">
                  <c:v>2014</c:v>
                </c:pt>
              </c:numCache>
            </c:numRef>
          </c:cat>
          <c:val>
            <c:numRef>
              <c:f>Feuil1!$J$28:$M$28</c:f>
              <c:numCache>
                <c:formatCode>General</c:formatCode>
                <c:ptCount val="4"/>
                <c:pt idx="0">
                  <c:v>22167.476700000003</c:v>
                </c:pt>
                <c:pt idx="1">
                  <c:v>18245.570200000002</c:v>
                </c:pt>
                <c:pt idx="2">
                  <c:v>14830.428800000002</c:v>
                </c:pt>
                <c:pt idx="3">
                  <c:v>12933.089600000001</c:v>
                </c:pt>
              </c:numCache>
            </c:numRef>
          </c:val>
          <c:smooth val="0"/>
          <c:extLst xmlns:c16r2="http://schemas.microsoft.com/office/drawing/2015/06/chart">
            <c:ext xmlns:c16="http://schemas.microsoft.com/office/drawing/2014/chart" uri="{C3380CC4-5D6E-409C-BE32-E72D297353CC}">
              <c16:uniqueId val="{00000000-2B1A-4931-9237-6A2BB719B7CF}"/>
            </c:ext>
          </c:extLst>
        </c:ser>
        <c:dLbls>
          <c:showLegendKey val="0"/>
          <c:showVal val="0"/>
          <c:showCatName val="0"/>
          <c:showSerName val="0"/>
          <c:showPercent val="0"/>
          <c:showBubbleSize val="0"/>
        </c:dLbls>
        <c:marker val="1"/>
        <c:smooth val="0"/>
        <c:axId val="137491200"/>
        <c:axId val="137492736"/>
      </c:lineChart>
      <c:catAx>
        <c:axId val="13749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492736"/>
        <c:crosses val="autoZero"/>
        <c:auto val="1"/>
        <c:lblAlgn val="ctr"/>
        <c:lblOffset val="100"/>
        <c:noMultiLvlLbl val="0"/>
      </c:catAx>
      <c:valAx>
        <c:axId val="137492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491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Emissions</a:t>
            </a:r>
            <a:r>
              <a:rPr lang="fr-FR" baseline="0" dirty="0"/>
              <a:t> de SO2</a:t>
            </a:r>
            <a:endParaRPr lang="fr-FR" dirty="0"/>
          </a:p>
        </c:rich>
      </c:tx>
      <c:layout/>
      <c:overlay val="0"/>
      <c:spPr>
        <a:noFill/>
        <a:ln>
          <a:noFill/>
        </a:ln>
        <a:effectLst/>
      </c:spPr>
    </c:title>
    <c:autoTitleDeleted val="0"/>
    <c:plotArea>
      <c:layout>
        <c:manualLayout>
          <c:layoutTarget val="inner"/>
          <c:xMode val="edge"/>
          <c:yMode val="edge"/>
          <c:x val="0.21206122558368493"/>
          <c:y val="0.31034573130067511"/>
          <c:w val="0.55373447531359643"/>
          <c:h val="0.65587959743887492"/>
        </c:manualLayout>
      </c:layout>
      <c:pieChart>
        <c:varyColors val="1"/>
        <c:ser>
          <c:idx val="0"/>
          <c:order val="0"/>
          <c:dPt>
            <c:idx val="0"/>
            <c:bubble3D val="0"/>
            <c:spPr>
              <a:solidFill>
                <a:schemeClr val="accent1">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433-4332-A655-C996C56B2F0C}"/>
              </c:ext>
            </c:extLst>
          </c:dPt>
          <c:dPt>
            <c:idx val="1"/>
            <c:bubble3D val="0"/>
            <c:spPr>
              <a:solidFill>
                <a:schemeClr val="accent1">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E433-4332-A655-C996C56B2F0C}"/>
              </c:ext>
            </c:extLst>
          </c:dPt>
          <c:dPt>
            <c:idx val="2"/>
            <c:bubble3D val="0"/>
            <c:spPr>
              <a:solidFill>
                <a:schemeClr val="accent1">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E433-4332-A655-C996C56B2F0C}"/>
              </c:ext>
            </c:extLst>
          </c:dPt>
          <c:dPt>
            <c:idx val="3"/>
            <c:bubble3D val="0"/>
            <c:spPr>
              <a:solidFill>
                <a:schemeClr val="accent1">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E433-4332-A655-C996C56B2F0C}"/>
              </c:ext>
            </c:extLst>
          </c:dPt>
          <c:dLbls>
            <c:dLbl>
              <c:idx val="0"/>
              <c:layout>
                <c:manualLayout>
                  <c:x val="-3.420311313887172E-2"/>
                  <c:y val="1.3009558797720864E-2"/>
                </c:manualLayout>
              </c:layout>
              <c:tx>
                <c:rich>
                  <a:bodyPr/>
                  <a:lstStyle/>
                  <a:p>
                    <a:r>
                      <a:rPr lang="en-US" baseline="0" dirty="0" err="1"/>
                      <a:t>Industrie</a:t>
                    </a:r>
                    <a:r>
                      <a:rPr lang="en-US" baseline="0" dirty="0"/>
                      <a:t> </a:t>
                    </a:r>
                    <a:r>
                      <a:rPr lang="en-US" baseline="0" dirty="0" err="1"/>
                      <a:t>manufacturière</a:t>
                    </a:r>
                    <a:r>
                      <a:rPr lang="en-US" baseline="0" dirty="0"/>
                      <a:t>
</a:t>
                    </a:r>
                    <a:fld id="{0FA3EB2F-99AC-414E-A71D-1BA0793D0C48}" type="PERCENTAGE">
                      <a:rPr lang="en-US" baseline="0"/>
                      <a:pPr/>
                      <a:t>[POURCENTAGE]</a:t>
                    </a:fld>
                    <a:endParaRPr lang="en-US" baseline="0" dirty="0"/>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48665094078145954"/>
                      <c:h val="0.26951878414900954"/>
                    </c:manualLayout>
                  </c15:layout>
                  <c15:dlblFieldTable/>
                  <c15:showDataLabelsRange val="0"/>
                </c:ext>
                <c:ext xmlns:c16="http://schemas.microsoft.com/office/drawing/2014/chart" uri="{C3380CC4-5D6E-409C-BE32-E72D297353CC}">
                  <c16:uniqueId val="{00000001-E433-4332-A655-C996C56B2F0C}"/>
                </c:ext>
              </c:extLst>
            </c:dLbl>
            <c:dLbl>
              <c:idx val="1"/>
              <c:layout>
                <c:manualLayout>
                  <c:x val="-0.18036359504914071"/>
                  <c:y val="-9.7965859765300506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41309081446738682"/>
                      <c:h val="0.18276374442793461"/>
                    </c:manualLayout>
                  </c15:layout>
                </c:ext>
                <c:ext xmlns:c16="http://schemas.microsoft.com/office/drawing/2014/chart" uri="{C3380CC4-5D6E-409C-BE32-E72D297353CC}">
                  <c16:uniqueId val="{00000003-E433-4332-A655-C996C56B2F0C}"/>
                </c:ext>
              </c:extLst>
            </c:dLbl>
            <c:dLbl>
              <c:idx val="2"/>
              <c:layout>
                <c:manualLayout>
                  <c:x val="-0.19781813650550917"/>
                  <c:y val="0.1267648676159165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40290899861783852"/>
                      <c:h val="0.15453194650817237"/>
                    </c:manualLayout>
                  </c15:layout>
                </c:ext>
                <c:ext xmlns:c16="http://schemas.microsoft.com/office/drawing/2014/chart" uri="{C3380CC4-5D6E-409C-BE32-E72D297353CC}">
                  <c16:uniqueId val="{00000005-E433-4332-A655-C996C56B2F0C}"/>
                </c:ext>
              </c:extLst>
            </c:dLbl>
            <c:dLbl>
              <c:idx val="3"/>
              <c:layout>
                <c:manualLayout>
                  <c:x val="-8.8797812217681654E-2"/>
                  <c:y val="3.2868118615087586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5806864175763733"/>
                      <c:h val="0.2070691472750518"/>
                    </c:manualLayout>
                  </c15:layout>
                </c:ext>
                <c:ext xmlns:c16="http://schemas.microsoft.com/office/drawing/2014/chart" uri="{C3380CC4-5D6E-409C-BE32-E72D297353CC}">
                  <c16:uniqueId val="{00000007-E433-4332-A655-C996C56B2F0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'[Polluants Air GN.xlsx]Graphique'!$B$53:$B$56</c:f>
              <c:strCache>
                <c:ptCount val="4"/>
                <c:pt idx="0">
                  <c:v>Industrie (hors énergie)</c:v>
                </c:pt>
                <c:pt idx="1">
                  <c:v>Résidentiel</c:v>
                </c:pt>
                <c:pt idx="2">
                  <c:v>Tertiaire</c:v>
                </c:pt>
                <c:pt idx="3">
                  <c:v>Agriculture</c:v>
                </c:pt>
              </c:strCache>
            </c:strRef>
          </c:cat>
          <c:val>
            <c:numRef>
              <c:f>'[Polluants Air GN.xlsx]Graphique'!$C$53:$C$56</c:f>
              <c:numCache>
                <c:formatCode>General</c:formatCode>
                <c:ptCount val="4"/>
                <c:pt idx="0">
                  <c:v>52.117351682267532</c:v>
                </c:pt>
                <c:pt idx="1">
                  <c:v>24.287540053629876</c:v>
                </c:pt>
                <c:pt idx="2">
                  <c:v>19.895989462107462</c:v>
                </c:pt>
                <c:pt idx="3">
                  <c:v>3.6991188019951333</c:v>
                </c:pt>
              </c:numCache>
            </c:numRef>
          </c:val>
          <c:extLst xmlns:c16r2="http://schemas.microsoft.com/office/drawing/2015/06/chart">
            <c:ext xmlns:c16="http://schemas.microsoft.com/office/drawing/2014/chart" uri="{C3380CC4-5D6E-409C-BE32-E72D297353CC}">
              <c16:uniqueId val="{00000008-E433-4332-A655-C996C56B2F0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Evolution SO2</a:t>
            </a:r>
          </a:p>
        </c:rich>
      </c:tx>
      <c:layout/>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none"/>
          </c:marker>
          <c:cat>
            <c:numRef>
              <c:f>Feuil1!$J$38:$M$38</c:f>
              <c:numCache>
                <c:formatCode>General</c:formatCode>
                <c:ptCount val="4"/>
                <c:pt idx="0">
                  <c:v>2008</c:v>
                </c:pt>
                <c:pt idx="1">
                  <c:v>2010</c:v>
                </c:pt>
                <c:pt idx="2">
                  <c:v>2012</c:v>
                </c:pt>
                <c:pt idx="3">
                  <c:v>2014</c:v>
                </c:pt>
              </c:numCache>
            </c:numRef>
          </c:cat>
          <c:val>
            <c:numRef>
              <c:f>Feuil1!$J$39:$M$39</c:f>
              <c:numCache>
                <c:formatCode>General</c:formatCode>
                <c:ptCount val="4"/>
                <c:pt idx="0">
                  <c:v>40297.6656</c:v>
                </c:pt>
                <c:pt idx="1">
                  <c:v>37617.699500000002</c:v>
                </c:pt>
                <c:pt idx="2">
                  <c:v>24986.203299999994</c:v>
                </c:pt>
                <c:pt idx="3">
                  <c:v>25196.848699999999</c:v>
                </c:pt>
              </c:numCache>
            </c:numRef>
          </c:val>
          <c:smooth val="0"/>
          <c:extLst xmlns:c16r2="http://schemas.microsoft.com/office/drawing/2015/06/chart">
            <c:ext xmlns:c16="http://schemas.microsoft.com/office/drawing/2014/chart" uri="{C3380CC4-5D6E-409C-BE32-E72D297353CC}">
              <c16:uniqueId val="{00000000-F5C1-4535-B75E-856E68457068}"/>
            </c:ext>
          </c:extLst>
        </c:ser>
        <c:dLbls>
          <c:showLegendKey val="0"/>
          <c:showVal val="0"/>
          <c:showCatName val="0"/>
          <c:showSerName val="0"/>
          <c:showPercent val="0"/>
          <c:showBubbleSize val="0"/>
        </c:dLbls>
        <c:marker val="1"/>
        <c:smooth val="0"/>
        <c:axId val="137210880"/>
        <c:axId val="137229056"/>
      </c:lineChart>
      <c:catAx>
        <c:axId val="13721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229056"/>
        <c:crosses val="autoZero"/>
        <c:auto val="1"/>
        <c:lblAlgn val="ctr"/>
        <c:lblOffset val="100"/>
        <c:noMultiLvlLbl val="0"/>
      </c:catAx>
      <c:valAx>
        <c:axId val="137229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210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Emission</a:t>
            </a:r>
            <a:r>
              <a:rPr lang="fr-FR" b="1" baseline="0" dirty="0">
                <a:solidFill>
                  <a:schemeClr val="tx1"/>
                </a:solidFill>
              </a:rPr>
              <a:t> d’ammoniac</a:t>
            </a:r>
            <a:endParaRPr lang="fr-FR" b="1" dirty="0">
              <a:solidFill>
                <a:schemeClr val="tx1"/>
              </a:solidFill>
            </a:endParaRPr>
          </a:p>
        </c:rich>
      </c:tx>
      <c:layout/>
      <c:overlay val="0"/>
      <c:spPr>
        <a:noFill/>
        <a:ln>
          <a:noFill/>
        </a:ln>
        <a:effectLst/>
      </c:spPr>
    </c:title>
    <c:autoTitleDeleted val="0"/>
    <c:plotArea>
      <c:layout>
        <c:manualLayout>
          <c:layoutTarget val="inner"/>
          <c:xMode val="edge"/>
          <c:yMode val="edge"/>
          <c:x val="0.29317261716876342"/>
          <c:y val="0.43508230861929781"/>
          <c:w val="0.44895004748459894"/>
          <c:h val="0.45862292473470528"/>
        </c:manualLayout>
      </c:layout>
      <c:pieChart>
        <c:varyColors val="1"/>
        <c:ser>
          <c:idx val="0"/>
          <c:order val="0"/>
          <c:dPt>
            <c:idx val="0"/>
            <c:bubble3D val="0"/>
            <c:spPr>
              <a:solidFill>
                <a:schemeClr val="accent1">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B37-400E-8110-F94308F90D6F}"/>
              </c:ext>
            </c:extLst>
          </c:dPt>
          <c:dPt>
            <c:idx val="1"/>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DB37-400E-8110-F94308F90D6F}"/>
              </c:ext>
            </c:extLst>
          </c:dPt>
          <c:dPt>
            <c:idx val="2"/>
            <c:bubble3D val="0"/>
            <c:spPr>
              <a:solidFill>
                <a:schemeClr val="accent1">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B37-400E-8110-F94308F90D6F}"/>
              </c:ext>
            </c:extLst>
          </c:dPt>
          <c:dLbls>
            <c:dLbl>
              <c:idx val="0"/>
              <c:layout>
                <c:manualLayout>
                  <c:x val="-0.15500971757937879"/>
                  <c:y val="-0.21404172175357725"/>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858954055284697"/>
                      <c:h val="0.18178329491874437"/>
                    </c:manualLayout>
                  </c15:layout>
                </c:ext>
                <c:ext xmlns:c16="http://schemas.microsoft.com/office/drawing/2014/chart" uri="{C3380CC4-5D6E-409C-BE32-E72D297353CC}">
                  <c16:uniqueId val="{00000001-DB37-400E-8110-F94308F90D6F}"/>
                </c:ext>
              </c:extLst>
            </c:dLbl>
            <c:dLbl>
              <c:idx val="1"/>
              <c:layout>
                <c:manualLayout>
                  <c:x val="-0.25387870239774329"/>
                  <c:y val="6.862257373846099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5401974612129761"/>
                      <c:h val="0.17830609212481427"/>
                    </c:manualLayout>
                  </c15:layout>
                </c:ext>
                <c:ext xmlns:c16="http://schemas.microsoft.com/office/drawing/2014/chart" uri="{C3380CC4-5D6E-409C-BE32-E72D297353CC}">
                  <c16:uniqueId val="{00000003-DB37-400E-8110-F94308F90D6F}"/>
                </c:ext>
              </c:extLst>
            </c:dLbl>
            <c:dLbl>
              <c:idx val="2"/>
              <c:layout>
                <c:manualLayout>
                  <c:x val="0.37476805526248574"/>
                  <c:y val="0.18055902001848581"/>
                </c:manualLayout>
              </c:layout>
              <c:tx>
                <c:rich>
                  <a:bodyPr/>
                  <a:lstStyle/>
                  <a:p>
                    <a:r>
                      <a:rPr lang="en-US" dirty="0" err="1"/>
                      <a:t>Industrie</a:t>
                    </a:r>
                    <a:r>
                      <a:rPr lang="en-US" dirty="0"/>
                      <a:t> </a:t>
                    </a:r>
                    <a:r>
                      <a:rPr lang="en-US" dirty="0" err="1"/>
                      <a:t>manufacturière</a:t>
                    </a:r>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9673733660584389"/>
                      <c:h val="0.29108492939125552"/>
                    </c:manualLayout>
                  </c15:layout>
                </c:ext>
                <c:ext xmlns:c16="http://schemas.microsoft.com/office/drawing/2014/chart" uri="{C3380CC4-5D6E-409C-BE32-E72D297353CC}">
                  <c16:uniqueId val="{00000005-DB37-400E-8110-F94308F90D6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'[Polluants Air GN.xlsx]Graphique'!$B$60:$B$62</c:f>
              <c:strCache>
                <c:ptCount val="3"/>
                <c:pt idx="0">
                  <c:v>Agriculture</c:v>
                </c:pt>
                <c:pt idx="1">
                  <c:v>Résidentiel</c:v>
                </c:pt>
                <c:pt idx="2">
                  <c:v>Industrie (hors énergie)</c:v>
                </c:pt>
              </c:strCache>
            </c:strRef>
          </c:cat>
          <c:val>
            <c:numRef>
              <c:f>'[Polluants Air GN.xlsx]Graphique'!$C$60:$C$62</c:f>
              <c:numCache>
                <c:formatCode>General</c:formatCode>
                <c:ptCount val="3"/>
                <c:pt idx="0">
                  <c:v>91.099287157889549</c:v>
                </c:pt>
                <c:pt idx="1">
                  <c:v>8.8973787539305373</c:v>
                </c:pt>
                <c:pt idx="2">
                  <c:v>3.334088179901037E-3</c:v>
                </c:pt>
              </c:numCache>
            </c:numRef>
          </c:val>
          <c:extLst xmlns:c16r2="http://schemas.microsoft.com/office/drawing/2015/06/chart">
            <c:ext xmlns:c16="http://schemas.microsoft.com/office/drawing/2014/chart" uri="{C3380CC4-5D6E-409C-BE32-E72D297353CC}">
              <c16:uniqueId val="{00000006-DB37-400E-8110-F94308F90D6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Evolution de NH3</a:t>
            </a:r>
          </a:p>
        </c:rich>
      </c:tx>
      <c:layout/>
      <c:overlay val="0"/>
      <c:spPr>
        <a:noFill/>
        <a:ln>
          <a:noFill/>
        </a:ln>
        <a:effectLst/>
      </c:spPr>
    </c:title>
    <c:autoTitleDeleted val="0"/>
    <c:plotArea>
      <c:layout/>
      <c:lineChart>
        <c:grouping val="standard"/>
        <c:varyColors val="0"/>
        <c:ser>
          <c:idx val="0"/>
          <c:order val="0"/>
          <c:tx>
            <c:strRef>
              <c:f>Feuil1!$I$32</c:f>
              <c:strCache>
                <c:ptCount val="1"/>
                <c:pt idx="0">
                  <c:v>NH3</c:v>
                </c:pt>
              </c:strCache>
            </c:strRef>
          </c:tx>
          <c:spPr>
            <a:ln w="28575" cap="rnd">
              <a:solidFill>
                <a:schemeClr val="accent1"/>
              </a:solidFill>
              <a:round/>
            </a:ln>
            <a:effectLst/>
          </c:spPr>
          <c:marker>
            <c:symbol val="none"/>
          </c:marker>
          <c:cat>
            <c:numRef>
              <c:f>Feuil1!$J$31:$M$31</c:f>
              <c:numCache>
                <c:formatCode>General</c:formatCode>
                <c:ptCount val="4"/>
                <c:pt idx="0">
                  <c:v>2008</c:v>
                </c:pt>
                <c:pt idx="1">
                  <c:v>2010</c:v>
                </c:pt>
                <c:pt idx="2">
                  <c:v>2012</c:v>
                </c:pt>
                <c:pt idx="3">
                  <c:v>2014</c:v>
                </c:pt>
              </c:numCache>
            </c:numRef>
          </c:cat>
          <c:val>
            <c:numRef>
              <c:f>Feuil1!$J$32:$M$32</c:f>
              <c:numCache>
                <c:formatCode>General</c:formatCode>
                <c:ptCount val="4"/>
                <c:pt idx="0">
                  <c:v>162786.17250000007</c:v>
                </c:pt>
                <c:pt idx="1">
                  <c:v>230948.32519999999</c:v>
                </c:pt>
                <c:pt idx="2">
                  <c:v>237630.17590000006</c:v>
                </c:pt>
                <c:pt idx="3">
                  <c:v>234960.07399999994</c:v>
                </c:pt>
              </c:numCache>
            </c:numRef>
          </c:val>
          <c:smooth val="0"/>
          <c:extLst xmlns:c16r2="http://schemas.microsoft.com/office/drawing/2015/06/chart">
            <c:ext xmlns:c16="http://schemas.microsoft.com/office/drawing/2014/chart" uri="{C3380CC4-5D6E-409C-BE32-E72D297353CC}">
              <c16:uniqueId val="{00000000-B43E-4DF5-B9DB-0667C8CFB6E7}"/>
            </c:ext>
          </c:extLst>
        </c:ser>
        <c:dLbls>
          <c:showLegendKey val="0"/>
          <c:showVal val="0"/>
          <c:showCatName val="0"/>
          <c:showSerName val="0"/>
          <c:showPercent val="0"/>
          <c:showBubbleSize val="0"/>
        </c:dLbls>
        <c:marker val="1"/>
        <c:smooth val="0"/>
        <c:axId val="137604480"/>
        <c:axId val="137610368"/>
      </c:lineChart>
      <c:catAx>
        <c:axId val="13760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10368"/>
        <c:crosses val="autoZero"/>
        <c:auto val="1"/>
        <c:lblAlgn val="ctr"/>
        <c:lblOffset val="100"/>
        <c:noMultiLvlLbl val="0"/>
      </c:catAx>
      <c:valAx>
        <c:axId val="137610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760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Emissions de COVNM</a:t>
            </a:r>
          </a:p>
        </c:rich>
      </c:tx>
      <c:layout/>
      <c:overlay val="0"/>
      <c:spPr>
        <a:noFill/>
        <a:ln>
          <a:noFill/>
        </a:ln>
        <a:effectLst/>
      </c:spPr>
    </c:title>
    <c:autoTitleDeleted val="0"/>
    <c:plotArea>
      <c:layout>
        <c:manualLayout>
          <c:layoutTarget val="inner"/>
          <c:xMode val="edge"/>
          <c:yMode val="edge"/>
          <c:x val="0.27844437430050129"/>
          <c:y val="0.45840483906822199"/>
          <c:w val="0.36686212543860036"/>
          <c:h val="0.62450008481496533"/>
        </c:manualLayout>
      </c:layout>
      <c:pieChart>
        <c:varyColors val="1"/>
        <c:ser>
          <c:idx val="0"/>
          <c:order val="0"/>
          <c:dPt>
            <c:idx val="0"/>
            <c:bubble3D val="0"/>
            <c:spPr>
              <a:solidFill>
                <a:schemeClr val="accent1">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8B97-40E4-B524-CBCEB41C2B63}"/>
              </c:ext>
            </c:extLst>
          </c:dPt>
          <c:dPt>
            <c:idx val="1"/>
            <c:bubble3D val="0"/>
            <c:spPr>
              <a:solidFill>
                <a:schemeClr val="accent1">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8B97-40E4-B524-CBCEB41C2B63}"/>
              </c:ext>
            </c:extLst>
          </c:dPt>
          <c:dPt>
            <c:idx val="2"/>
            <c:bubble3D val="0"/>
            <c:spPr>
              <a:solidFill>
                <a:schemeClr val="accent1">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8B97-40E4-B524-CBCEB41C2B63}"/>
              </c:ext>
            </c:extLst>
          </c:dPt>
          <c:dPt>
            <c:idx val="3"/>
            <c:bubble3D val="0"/>
            <c:spPr>
              <a:solidFill>
                <a:schemeClr val="accent1">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8B97-40E4-B524-CBCEB41C2B63}"/>
              </c:ext>
            </c:extLst>
          </c:dPt>
          <c:dPt>
            <c:idx val="4"/>
            <c:bubble3D val="0"/>
            <c:spPr>
              <a:solidFill>
                <a:schemeClr val="accent1">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8B97-40E4-B524-CBCEB41C2B63}"/>
              </c:ext>
            </c:extLst>
          </c:dPt>
          <c:dPt>
            <c:idx val="5"/>
            <c:bubble3D val="0"/>
            <c:spPr>
              <a:solidFill>
                <a:schemeClr val="accent1">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8B97-40E4-B524-CBCEB41C2B63}"/>
              </c:ext>
            </c:extLst>
          </c:dPt>
          <c:dLbls>
            <c:dLbl>
              <c:idx val="0"/>
              <c:layout>
                <c:manualLayout>
                  <c:x val="-0.25016528984991704"/>
                  <c:y val="-0.13970326596789656"/>
                </c:manualLayout>
              </c:layout>
              <c:tx>
                <c:rich>
                  <a:bodyPr/>
                  <a:lstStyle/>
                  <a:p>
                    <a:r>
                      <a:rPr lang="en-US" baseline="0"/>
                      <a:t>Industrie manufacturière</a:t>
                    </a:r>
                    <a:r>
                      <a:rPr lang="en-US" baseline="0" dirty="0"/>
                      <a:t>
</a:t>
                    </a:r>
                    <a:fld id="{55742423-C309-460C-A881-B30E67012C81}" type="PERCENTAGE">
                      <a:rPr lang="en-US" baseline="0"/>
                      <a:pPr/>
                      <a:t>[POURCENTAGE]</a:t>
                    </a:fld>
                    <a:endParaRPr lang="en-US" baseline="0" dirty="0"/>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48808951352063"/>
                      <c:h val="0.30811501698271748"/>
                    </c:manualLayout>
                  </c15:layout>
                  <c15:dlblFieldTable/>
                  <c15:showDataLabelsRange val="0"/>
                </c:ext>
                <c:ext xmlns:c16="http://schemas.microsoft.com/office/drawing/2014/chart" uri="{C3380CC4-5D6E-409C-BE32-E72D297353CC}">
                  <c16:uniqueId val="{00000001-8B97-40E4-B524-CBCEB41C2B63}"/>
                </c:ext>
              </c:extLst>
            </c:dLbl>
            <c:dLbl>
              <c:idx val="1"/>
              <c:layout>
                <c:manualLayout>
                  <c:x val="-5.2363624369105369E-2"/>
                  <c:y val="0.12342104339483567"/>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2436356206418049"/>
                      <c:h val="0.17830609212481427"/>
                    </c:manualLayout>
                  </c15:layout>
                </c:ext>
                <c:ext xmlns:c16="http://schemas.microsoft.com/office/drawing/2014/chart" uri="{C3380CC4-5D6E-409C-BE32-E72D297353CC}">
                  <c16:uniqueId val="{00000003-8B97-40E4-B524-CBCEB41C2B63}"/>
                </c:ext>
              </c:extLst>
            </c:dLbl>
            <c:dLbl>
              <c:idx val="2"/>
              <c:layout>
                <c:manualLayout>
                  <c:x val="-0.22254540356869781"/>
                  <c:y val="6.1652724315849818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40581808886056664"/>
                      <c:h val="0.23625557206537892"/>
                    </c:manualLayout>
                  </c15:layout>
                </c:ext>
                <c:ext xmlns:c16="http://schemas.microsoft.com/office/drawing/2014/chart" uri="{C3380CC4-5D6E-409C-BE32-E72D297353CC}">
                  <c16:uniqueId val="{00000005-8B97-40E4-B524-CBCEB41C2B63}"/>
                </c:ext>
              </c:extLst>
            </c:dLbl>
            <c:dLbl>
              <c:idx val="4"/>
              <c:layout>
                <c:manualLayout>
                  <c:x val="0.32374005469089656"/>
                  <c:y val="6.4258520433831359E-2"/>
                </c:manualLayout>
              </c:layout>
              <c:tx>
                <c:rich>
                  <a:bodyPr/>
                  <a:lstStyle/>
                  <a:p>
                    <a:fld id="{D0A0919D-016D-4D9F-A0B1-EDCB7FC298C3}" type="CATEGORYNAME">
                      <a:rPr lang="en-US"/>
                      <a:pPr/>
                      <a:t>[NOM DE CATÉGORIE]</a:t>
                    </a:fld>
                    <a:r>
                      <a:rPr lang="en-US" baseline="0"/>
                      <a:t>
&lt;1%</a:t>
                    </a:r>
                  </a:p>
                  <a:p>
                    <a:endParaRPr lang="fr-F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7877834702285537"/>
                      <c:h val="0.29108492939125552"/>
                    </c:manualLayout>
                  </c15:layout>
                  <c15:dlblFieldTable/>
                  <c15:showDataLabelsRange val="0"/>
                </c:ext>
                <c:ext xmlns:c16="http://schemas.microsoft.com/office/drawing/2014/chart" uri="{C3380CC4-5D6E-409C-BE32-E72D297353CC}">
                  <c16:uniqueId val="{00000009-8B97-40E4-B524-CBCEB41C2B63}"/>
                </c:ext>
              </c:extLst>
            </c:dLbl>
            <c:dLbl>
              <c:idx val="5"/>
              <c:layout>
                <c:manualLayout>
                  <c:x val="0.30676196266010874"/>
                  <c:y val="0.15919738858794205"/>
                </c:manualLayout>
              </c:layout>
              <c:tx>
                <c:rich>
                  <a:bodyPr/>
                  <a:lstStyle/>
                  <a:p>
                    <a:fld id="{59BF11C0-9308-4502-882A-540F87C1B782}"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2517810733214436"/>
                      <c:h val="0.18178329491874437"/>
                    </c:manualLayout>
                  </c15:layout>
                  <c15:dlblFieldTable/>
                  <c15:showDataLabelsRange val="0"/>
                </c:ext>
                <c:ext xmlns:c16="http://schemas.microsoft.com/office/drawing/2014/chart" uri="{C3380CC4-5D6E-409C-BE32-E72D297353CC}">
                  <c16:uniqueId val="{0000000B-8B97-40E4-B524-CBCEB41C2B6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'[Polluants Air GN.xlsx]Graphique'!$B$68:$B$73</c:f>
              <c:strCache>
                <c:ptCount val="6"/>
                <c:pt idx="0">
                  <c:v>Industrie (hors énergie)</c:v>
                </c:pt>
                <c:pt idx="1">
                  <c:v>Résidentiel</c:v>
                </c:pt>
                <c:pt idx="2">
                  <c:v>Industrie de l'énergie</c:v>
                </c:pt>
                <c:pt idx="3">
                  <c:v>Agriculture</c:v>
                </c:pt>
                <c:pt idx="4">
                  <c:v>Transport non routier</c:v>
                </c:pt>
                <c:pt idx="5">
                  <c:v>Tertiaire</c:v>
                </c:pt>
              </c:strCache>
            </c:strRef>
          </c:cat>
          <c:val>
            <c:numRef>
              <c:f>'[Polluants Air GN.xlsx]Graphique'!$C$68:$C$73</c:f>
              <c:numCache>
                <c:formatCode>0.00</c:formatCode>
                <c:ptCount val="6"/>
                <c:pt idx="0">
                  <c:v>67.621789408561654</c:v>
                </c:pt>
                <c:pt idx="1">
                  <c:v>28.896015393279441</c:v>
                </c:pt>
                <c:pt idx="2">
                  <c:v>1.6774784515429135</c:v>
                </c:pt>
                <c:pt idx="3">
                  <c:v>1.6054868109760065</c:v>
                </c:pt>
                <c:pt idx="4">
                  <c:v>0.10038093657202905</c:v>
                </c:pt>
                <c:pt idx="5">
                  <c:v>9.8848999067969984E-2</c:v>
                </c:pt>
              </c:numCache>
            </c:numRef>
          </c:val>
          <c:extLst xmlns:c16r2="http://schemas.microsoft.com/office/drawing/2015/06/chart">
            <c:ext xmlns:c16="http://schemas.microsoft.com/office/drawing/2014/chart" uri="{C3380CC4-5D6E-409C-BE32-E72D297353CC}">
              <c16:uniqueId val="{0000000C-8B97-40E4-B524-CBCEB41C2B6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COVNM</a:t>
            </a:r>
          </a:p>
        </c:rich>
      </c:tx>
      <c:layout/>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none"/>
          </c:marker>
          <c:cat>
            <c:numRef>
              <c:f>Feuil1!$J$34:$M$34</c:f>
              <c:numCache>
                <c:formatCode>General</c:formatCode>
                <c:ptCount val="4"/>
                <c:pt idx="0">
                  <c:v>2008</c:v>
                </c:pt>
                <c:pt idx="1">
                  <c:v>2010</c:v>
                </c:pt>
                <c:pt idx="2">
                  <c:v>2012</c:v>
                </c:pt>
                <c:pt idx="3">
                  <c:v>2014</c:v>
                </c:pt>
              </c:numCache>
            </c:numRef>
          </c:cat>
          <c:val>
            <c:numRef>
              <c:f>Feuil1!$J$35:$M$35</c:f>
              <c:numCache>
                <c:formatCode>General</c:formatCode>
                <c:ptCount val="4"/>
                <c:pt idx="0">
                  <c:v>705026.31730000011</c:v>
                </c:pt>
                <c:pt idx="1">
                  <c:v>611796.62740000023</c:v>
                </c:pt>
                <c:pt idx="2">
                  <c:v>570904.32220000029</c:v>
                </c:pt>
                <c:pt idx="3">
                  <c:v>531120.22560000012</c:v>
                </c:pt>
              </c:numCache>
            </c:numRef>
          </c:val>
          <c:smooth val="0"/>
          <c:extLst xmlns:c16r2="http://schemas.microsoft.com/office/drawing/2015/06/chart">
            <c:ext xmlns:c16="http://schemas.microsoft.com/office/drawing/2014/chart" uri="{C3380CC4-5D6E-409C-BE32-E72D297353CC}">
              <c16:uniqueId val="{00000000-43B8-4AC6-9964-E8D8DAAEBC01}"/>
            </c:ext>
          </c:extLst>
        </c:ser>
        <c:dLbls>
          <c:showLegendKey val="0"/>
          <c:showVal val="0"/>
          <c:showCatName val="0"/>
          <c:showSerName val="0"/>
          <c:showPercent val="0"/>
          <c:showBubbleSize val="0"/>
        </c:dLbls>
        <c:marker val="1"/>
        <c:smooth val="0"/>
        <c:axId val="138023296"/>
        <c:axId val="138024832"/>
      </c:lineChart>
      <c:catAx>
        <c:axId val="1380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024832"/>
        <c:crosses val="autoZero"/>
        <c:auto val="1"/>
        <c:lblAlgn val="ctr"/>
        <c:lblOffset val="100"/>
        <c:noMultiLvlLbl val="0"/>
      </c:catAx>
      <c:valAx>
        <c:axId val="13802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02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t>Consommation des logements pour le chauffage (kWh/m²)</a:t>
            </a:r>
          </a:p>
        </c:rich>
      </c:tx>
      <c:layout/>
      <c:overlay val="0"/>
      <c:spPr>
        <a:noFill/>
        <a:ln>
          <a:noFill/>
        </a:ln>
        <a:effectLst/>
      </c:spPr>
    </c:title>
    <c:autoTitleDeleted val="0"/>
    <c:plotArea>
      <c:layout/>
      <c:barChart>
        <c:barDir val="col"/>
        <c:grouping val="clustered"/>
        <c:varyColors val="0"/>
        <c:ser>
          <c:idx val="0"/>
          <c:order val="0"/>
          <c:tx>
            <c:strRef>
              <c:f>Analyse!$B$274</c:f>
              <c:strCache>
                <c:ptCount val="1"/>
                <c:pt idx="0">
                  <c:v>Avant 1990</c:v>
                </c:pt>
              </c:strCache>
            </c:strRef>
          </c:tx>
          <c:spPr>
            <a:solidFill>
              <a:schemeClr val="accent1"/>
            </a:solidFill>
            <a:ln>
              <a:noFill/>
            </a:ln>
            <a:effectLst/>
          </c:spPr>
          <c:invertIfNegative val="0"/>
          <c:cat>
            <c:strRef>
              <c:f>Analyse!$C$273:$G$273</c:f>
              <c:strCache>
                <c:ptCount val="5"/>
                <c:pt idx="0">
                  <c:v>électricité</c:v>
                </c:pt>
                <c:pt idx="1">
                  <c:v>Gaz</c:v>
                </c:pt>
                <c:pt idx="2">
                  <c:v>Bois</c:v>
                </c:pt>
                <c:pt idx="3">
                  <c:v>Fioul</c:v>
                </c:pt>
                <c:pt idx="4">
                  <c:v>GPL</c:v>
                </c:pt>
              </c:strCache>
            </c:strRef>
          </c:cat>
          <c:val>
            <c:numRef>
              <c:f>Analyse!$C$274:$G$274</c:f>
              <c:numCache>
                <c:formatCode>General</c:formatCode>
                <c:ptCount val="5"/>
                <c:pt idx="0">
                  <c:v>14.079506719777754</c:v>
                </c:pt>
                <c:pt idx="1">
                  <c:v>49.760336777017898</c:v>
                </c:pt>
                <c:pt idx="2">
                  <c:v>60.811018021257681</c:v>
                </c:pt>
                <c:pt idx="3">
                  <c:v>28.454442554070614</c:v>
                </c:pt>
                <c:pt idx="4">
                  <c:v>2.8000267564736423</c:v>
                </c:pt>
              </c:numCache>
            </c:numRef>
          </c:val>
          <c:extLst xmlns:c16r2="http://schemas.microsoft.com/office/drawing/2015/06/chart">
            <c:ext xmlns:c16="http://schemas.microsoft.com/office/drawing/2014/chart" uri="{C3380CC4-5D6E-409C-BE32-E72D297353CC}">
              <c16:uniqueId val="{00000000-A9E1-42EA-90D0-14EDD40B0400}"/>
            </c:ext>
          </c:extLst>
        </c:ser>
        <c:ser>
          <c:idx val="1"/>
          <c:order val="1"/>
          <c:tx>
            <c:strRef>
              <c:f>Analyse!$B$275</c:f>
              <c:strCache>
                <c:ptCount val="1"/>
                <c:pt idx="0">
                  <c:v>Après 1990</c:v>
                </c:pt>
              </c:strCache>
            </c:strRef>
          </c:tx>
          <c:spPr>
            <a:solidFill>
              <a:schemeClr val="accent2"/>
            </a:solidFill>
            <a:ln>
              <a:noFill/>
            </a:ln>
            <a:effectLst/>
          </c:spPr>
          <c:invertIfNegative val="0"/>
          <c:cat>
            <c:strRef>
              <c:f>Analyse!$C$273:$G$273</c:f>
              <c:strCache>
                <c:ptCount val="5"/>
                <c:pt idx="0">
                  <c:v>électricité</c:v>
                </c:pt>
                <c:pt idx="1">
                  <c:v>Gaz</c:v>
                </c:pt>
                <c:pt idx="2">
                  <c:v>Bois</c:v>
                </c:pt>
                <c:pt idx="3">
                  <c:v>Fioul</c:v>
                </c:pt>
                <c:pt idx="4">
                  <c:v>GPL</c:v>
                </c:pt>
              </c:strCache>
            </c:strRef>
          </c:cat>
          <c:val>
            <c:numRef>
              <c:f>Analyse!$C$275:$G$275</c:f>
              <c:numCache>
                <c:formatCode>General</c:formatCode>
                <c:ptCount val="5"/>
                <c:pt idx="0">
                  <c:v>18.950488109471831</c:v>
                </c:pt>
                <c:pt idx="1">
                  <c:v>31.418337028906713</c:v>
                </c:pt>
                <c:pt idx="2">
                  <c:v>50.231700636118724</c:v>
                </c:pt>
                <c:pt idx="3">
                  <c:v>11.228538623585592</c:v>
                </c:pt>
                <c:pt idx="4">
                  <c:v>6.8095398312970552</c:v>
                </c:pt>
              </c:numCache>
            </c:numRef>
          </c:val>
          <c:extLst xmlns:c16r2="http://schemas.microsoft.com/office/drawing/2015/06/chart">
            <c:ext xmlns:c16="http://schemas.microsoft.com/office/drawing/2014/chart" uri="{C3380CC4-5D6E-409C-BE32-E72D297353CC}">
              <c16:uniqueId val="{00000001-A9E1-42EA-90D0-14EDD40B0400}"/>
            </c:ext>
          </c:extLst>
        </c:ser>
        <c:dLbls>
          <c:showLegendKey val="0"/>
          <c:showVal val="0"/>
          <c:showCatName val="0"/>
          <c:showSerName val="0"/>
          <c:showPercent val="0"/>
          <c:showBubbleSize val="0"/>
        </c:dLbls>
        <c:gapWidth val="150"/>
        <c:axId val="93429120"/>
        <c:axId val="93430912"/>
      </c:barChart>
      <c:catAx>
        <c:axId val="9342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430912"/>
        <c:crosses val="autoZero"/>
        <c:auto val="1"/>
        <c:lblAlgn val="ctr"/>
        <c:lblOffset val="100"/>
        <c:noMultiLvlLbl val="0"/>
      </c:catAx>
      <c:valAx>
        <c:axId val="93430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429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Consommations</a:t>
            </a:r>
            <a:r>
              <a:rPr lang="fr-FR" baseline="0"/>
              <a:t> d'énergie </a:t>
            </a:r>
            <a:r>
              <a:rPr lang="fr-FR"/>
              <a:t>(scénario tendanciel)</a:t>
            </a:r>
          </a:p>
        </c:rich>
      </c:tx>
      <c:layout/>
      <c:overlay val="0"/>
      <c:spPr>
        <a:noFill/>
        <a:ln>
          <a:noFill/>
        </a:ln>
        <a:effectLst/>
      </c:spPr>
    </c:title>
    <c:autoTitleDeleted val="0"/>
    <c:plotArea>
      <c:layout/>
      <c:areaChart>
        <c:grouping val="stacked"/>
        <c:varyColors val="0"/>
        <c:ser>
          <c:idx val="0"/>
          <c:order val="0"/>
          <c:tx>
            <c:strRef>
              <c:f>Graphiques!$B$4</c:f>
              <c:strCache>
                <c:ptCount val="1"/>
                <c:pt idx="0">
                  <c:v>Résidentiel</c:v>
                </c:pt>
              </c:strCache>
            </c:strRef>
          </c:tx>
          <c:spPr>
            <a:solidFill>
              <a:schemeClr val="accent2"/>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Graphiques!$X$10:$AC$10</c:f>
              <c:numCache>
                <c:formatCode>_-* #,##0\ _€_-"GWh";\-* #,##0\ _€_-"GWh";_-* "-"??\ _€_-"GWh";_-@_-</c:formatCode>
                <c:ptCount val="6"/>
                <c:pt idx="0">
                  <c:v>312.79815400000001</c:v>
                </c:pt>
                <c:pt idx="1">
                  <c:v>310.17799965243699</c:v>
                </c:pt>
                <c:pt idx="2">
                  <c:v>307.57979303288084</c:v>
                </c:pt>
                <c:pt idx="3">
                  <c:v>305.00335029614513</c:v>
                </c:pt>
                <c:pt idx="4">
                  <c:v>303.297722760753</c:v>
                </c:pt>
                <c:pt idx="5">
                  <c:v>299.91502877738714</c:v>
                </c:pt>
              </c:numCache>
            </c:numRef>
          </c:val>
          <c:extLst xmlns:c16r2="http://schemas.microsoft.com/office/drawing/2015/06/chart">
            <c:ext xmlns:c16="http://schemas.microsoft.com/office/drawing/2014/chart" uri="{C3380CC4-5D6E-409C-BE32-E72D297353CC}">
              <c16:uniqueId val="{00000000-570D-4660-B3BC-8B6D57E68E6C}"/>
            </c:ext>
          </c:extLst>
        </c:ser>
        <c:ser>
          <c:idx val="1"/>
          <c:order val="1"/>
          <c:tx>
            <c:strRef>
              <c:f>Graphiques!$B$5</c:f>
              <c:strCache>
                <c:ptCount val="1"/>
                <c:pt idx="0">
                  <c:v>Tertiaire</c:v>
                </c:pt>
              </c:strCache>
            </c:strRef>
          </c:tx>
          <c:spPr>
            <a:solidFill>
              <a:schemeClr val="accent3"/>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Graphiques!$X$11:$AC$11</c:f>
              <c:numCache>
                <c:formatCode>_-* #,##0\ _€_-"GWh";\-* #,##0\ _€_-"GWh";_-* "-"??\ _€_-"GWh";_-@_-</c:formatCode>
                <c:ptCount val="6"/>
                <c:pt idx="0">
                  <c:v>83.74646700000001</c:v>
                </c:pt>
                <c:pt idx="1">
                  <c:v>81.136055486456414</c:v>
                </c:pt>
                <c:pt idx="2">
                  <c:v>78.607011563858961</c:v>
                </c:pt>
                <c:pt idx="3">
                  <c:v>76.156798971230401</c:v>
                </c:pt>
                <c:pt idx="4">
                  <c:v>74.565902479921149</c:v>
                </c:pt>
                <c:pt idx="5">
                  <c:v>71.483115549196711</c:v>
                </c:pt>
              </c:numCache>
            </c:numRef>
          </c:val>
          <c:extLst xmlns:c16r2="http://schemas.microsoft.com/office/drawing/2015/06/chart">
            <c:ext xmlns:c16="http://schemas.microsoft.com/office/drawing/2014/chart" uri="{C3380CC4-5D6E-409C-BE32-E72D297353CC}">
              <c16:uniqueId val="{00000001-570D-4660-B3BC-8B6D57E68E6C}"/>
            </c:ext>
          </c:extLst>
        </c:ser>
        <c:ser>
          <c:idx val="2"/>
          <c:order val="2"/>
          <c:tx>
            <c:strRef>
              <c:f>Graphiques!$B$6</c:f>
              <c:strCache>
                <c:ptCount val="1"/>
                <c:pt idx="0">
                  <c:v>Transports</c:v>
                </c:pt>
              </c:strCache>
            </c:strRef>
          </c:tx>
          <c:spPr>
            <a:solidFill>
              <a:schemeClr val="accent4"/>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Graphiques!$X$12:$AC$12</c:f>
              <c:numCache>
                <c:formatCode>_-* #,##0\ _€_-"GWh";\-* #,##0\ _€_-"GWh";_-* "-"??\ _€_-"GWh";_-@_-</c:formatCode>
                <c:ptCount val="6"/>
                <c:pt idx="0">
                  <c:v>836.30087640000011</c:v>
                </c:pt>
                <c:pt idx="1">
                  <c:v>843.34549191684971</c:v>
                </c:pt>
                <c:pt idx="2">
                  <c:v>850.44944804804118</c:v>
                </c:pt>
                <c:pt idx="3">
                  <c:v>857.61324465172891</c:v>
                </c:pt>
                <c:pt idx="4">
                  <c:v>862.42260250961658</c:v>
                </c:pt>
                <c:pt idx="5">
                  <c:v>872.12237979755946</c:v>
                </c:pt>
              </c:numCache>
            </c:numRef>
          </c:val>
          <c:extLst xmlns:c16r2="http://schemas.microsoft.com/office/drawing/2015/06/chart">
            <c:ext xmlns:c16="http://schemas.microsoft.com/office/drawing/2014/chart" uri="{C3380CC4-5D6E-409C-BE32-E72D297353CC}">
              <c16:uniqueId val="{00000002-570D-4660-B3BC-8B6D57E68E6C}"/>
            </c:ext>
          </c:extLst>
        </c:ser>
        <c:ser>
          <c:idx val="3"/>
          <c:order val="3"/>
          <c:tx>
            <c:strRef>
              <c:f>Graphiques!$B$7</c:f>
              <c:strCache>
                <c:ptCount val="1"/>
                <c:pt idx="0">
                  <c:v>Industrie</c:v>
                </c:pt>
              </c:strCache>
            </c:strRef>
          </c:tx>
          <c:spPr>
            <a:solidFill>
              <a:schemeClr val="accent5"/>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Graphiques!$X$13:$AC$13</c:f>
              <c:numCache>
                <c:formatCode>_-* #,##0\ _€_-"GWh";\-* #,##0\ _€_-"GWh";_-* "-"??\ _€_-"GWh";_-@_-</c:formatCode>
                <c:ptCount val="6"/>
                <c:pt idx="0">
                  <c:v>128.18242079999999</c:v>
                </c:pt>
                <c:pt idx="1">
                  <c:v>127.18519520431957</c:v>
                </c:pt>
                <c:pt idx="2">
                  <c:v>126.19572776207761</c:v>
                </c:pt>
                <c:pt idx="3">
                  <c:v>125.21395811687628</c:v>
                </c:pt>
                <c:pt idx="4">
                  <c:v>124.56369198102539</c:v>
                </c:pt>
                <c:pt idx="5">
                  <c:v>123.2732731361359</c:v>
                </c:pt>
              </c:numCache>
            </c:numRef>
          </c:val>
          <c:extLst xmlns:c16r2="http://schemas.microsoft.com/office/drawing/2015/06/chart">
            <c:ext xmlns:c16="http://schemas.microsoft.com/office/drawing/2014/chart" uri="{C3380CC4-5D6E-409C-BE32-E72D297353CC}">
              <c16:uniqueId val="{00000003-570D-4660-B3BC-8B6D57E68E6C}"/>
            </c:ext>
          </c:extLst>
        </c:ser>
        <c:ser>
          <c:idx val="4"/>
          <c:order val="4"/>
          <c:tx>
            <c:strRef>
              <c:f>Graphiques!$B$8</c:f>
              <c:strCache>
                <c:ptCount val="1"/>
                <c:pt idx="0">
                  <c:v>Agriculture</c:v>
                </c:pt>
              </c:strCache>
            </c:strRef>
          </c:tx>
          <c:spPr>
            <a:solidFill>
              <a:schemeClr val="accent1"/>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Graphiques!$X$14:$AC$14</c:f>
              <c:numCache>
                <c:formatCode>_-* #,##0\ _€_-"GWh";\-* #,##0\ _€_-"GWh";_-* "-"??\ _€_-"GWh";_-@_-</c:formatCode>
                <c:ptCount val="6"/>
                <c:pt idx="0">
                  <c:v>29.14</c:v>
                </c:pt>
                <c:pt idx="1">
                  <c:v>27.848271152500001</c:v>
                </c:pt>
                <c:pt idx="2">
                  <c:v>26.6138025457503</c:v>
                </c:pt>
                <c:pt idx="3">
                  <c:v>25.434055926326327</c:v>
                </c:pt>
                <c:pt idx="4">
                  <c:v>24.676756911119959</c:v>
                </c:pt>
                <c:pt idx="5">
                  <c:v>23.229133231325292</c:v>
                </c:pt>
              </c:numCache>
            </c:numRef>
          </c:val>
          <c:extLst xmlns:c16r2="http://schemas.microsoft.com/office/drawing/2015/06/chart">
            <c:ext xmlns:c16="http://schemas.microsoft.com/office/drawing/2014/chart" uri="{C3380CC4-5D6E-409C-BE32-E72D297353CC}">
              <c16:uniqueId val="{00000004-570D-4660-B3BC-8B6D57E68E6C}"/>
            </c:ext>
          </c:extLst>
        </c:ser>
        <c:dLbls>
          <c:showLegendKey val="0"/>
          <c:showVal val="0"/>
          <c:showCatName val="0"/>
          <c:showSerName val="0"/>
          <c:showPercent val="0"/>
          <c:showBubbleSize val="0"/>
        </c:dLbls>
        <c:axId val="138129408"/>
        <c:axId val="138130944"/>
      </c:areaChart>
      <c:dateAx>
        <c:axId val="1381294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30944"/>
        <c:crosses val="autoZero"/>
        <c:auto val="0"/>
        <c:lblOffset val="100"/>
        <c:baseTimeUnit val="days"/>
        <c:majorUnit val="5"/>
        <c:majorTimeUnit val="days"/>
      </c:dateAx>
      <c:valAx>
        <c:axId val="138130944"/>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GWh&quot;;\-* #,##0\ _€_-&quot;GWh&quot;;_-* &quot;-&quot;??\ _€_-&quot;GWh&quot;;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2940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Emissions de gaz à effet de serre (scénario tendanciel)</a:t>
            </a:r>
          </a:p>
        </c:rich>
      </c:tx>
      <c:layout/>
      <c:overlay val="0"/>
      <c:spPr>
        <a:noFill/>
        <a:ln>
          <a:noFill/>
        </a:ln>
        <a:effectLst/>
      </c:spPr>
    </c:title>
    <c:autoTitleDeleted val="0"/>
    <c:plotArea>
      <c:layout/>
      <c:areaChart>
        <c:grouping val="stacked"/>
        <c:varyColors val="0"/>
        <c:ser>
          <c:idx val="0"/>
          <c:order val="0"/>
          <c:tx>
            <c:strRef>
              <c:f>Graphiques!$B$4</c:f>
              <c:strCache>
                <c:ptCount val="1"/>
                <c:pt idx="0">
                  <c:v>Résidentiel</c:v>
                </c:pt>
              </c:strCache>
            </c:strRef>
          </c:tx>
          <c:spPr>
            <a:solidFill>
              <a:schemeClr val="accent2"/>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Graphiques!$E$10:$J$10</c:f>
              <c:numCache>
                <c:formatCode>_-* #,##0\ _€_-"tCO2e";\-* #,##0\ _€_-"tCO2e";_-* "-"??\ _€_-"tCO2e";_-@_-</c:formatCode>
                <c:ptCount val="6"/>
                <c:pt idx="0">
                  <c:v>34822.774131899998</c:v>
                </c:pt>
                <c:pt idx="1">
                  <c:v>33584.137527822881</c:v>
                </c:pt>
                <c:pt idx="2">
                  <c:v>32389.558890843629</c:v>
                </c:pt>
                <c:pt idx="3">
                  <c:v>30492.269980708101</c:v>
                </c:pt>
                <c:pt idx="4">
                  <c:v>29054.776212615048</c:v>
                </c:pt>
                <c:pt idx="5">
                  <c:v>22822.143222210292</c:v>
                </c:pt>
              </c:numCache>
            </c:numRef>
          </c:val>
          <c:extLst xmlns:c16r2="http://schemas.microsoft.com/office/drawing/2015/06/chart">
            <c:ext xmlns:c16="http://schemas.microsoft.com/office/drawing/2014/chart" uri="{C3380CC4-5D6E-409C-BE32-E72D297353CC}">
              <c16:uniqueId val="{00000000-58C3-4647-9BE5-1F46F39931AC}"/>
            </c:ext>
          </c:extLst>
        </c:ser>
        <c:ser>
          <c:idx val="1"/>
          <c:order val="1"/>
          <c:tx>
            <c:strRef>
              <c:f>Graphiques!$B$5</c:f>
              <c:strCache>
                <c:ptCount val="1"/>
                <c:pt idx="0">
                  <c:v>Tertiaire</c:v>
                </c:pt>
              </c:strCache>
            </c:strRef>
          </c:tx>
          <c:spPr>
            <a:solidFill>
              <a:schemeClr val="accent3"/>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Graphiques!$E$11:$J$11</c:f>
              <c:numCache>
                <c:formatCode>_-* #,##0\ _€_-"tCO2e";\-* #,##0\ _€_-"tCO2e";_-* "-"??\ _€_-"tCO2e";_-@_-</c:formatCode>
                <c:ptCount val="6"/>
                <c:pt idx="0">
                  <c:v>10537.921441500002</c:v>
                </c:pt>
                <c:pt idx="1">
                  <c:v>9767.1712810677909</c:v>
                </c:pt>
                <c:pt idx="2">
                  <c:v>9052.7942690884411</c:v>
                </c:pt>
                <c:pt idx="3">
                  <c:v>7976.3780433622551</c:v>
                </c:pt>
                <c:pt idx="4">
                  <c:v>7208.1562488336003</c:v>
                </c:pt>
                <c:pt idx="5">
                  <c:v>4344.2669682663336</c:v>
                </c:pt>
              </c:numCache>
            </c:numRef>
          </c:val>
          <c:extLst xmlns:c16r2="http://schemas.microsoft.com/office/drawing/2015/06/chart">
            <c:ext xmlns:c16="http://schemas.microsoft.com/office/drawing/2014/chart" uri="{C3380CC4-5D6E-409C-BE32-E72D297353CC}">
              <c16:uniqueId val="{00000001-58C3-4647-9BE5-1F46F39931AC}"/>
            </c:ext>
          </c:extLst>
        </c:ser>
        <c:ser>
          <c:idx val="2"/>
          <c:order val="2"/>
          <c:tx>
            <c:strRef>
              <c:f>Graphiques!$B$6</c:f>
              <c:strCache>
                <c:ptCount val="1"/>
                <c:pt idx="0">
                  <c:v>Transports</c:v>
                </c:pt>
              </c:strCache>
            </c:strRef>
          </c:tx>
          <c:spPr>
            <a:solidFill>
              <a:schemeClr val="accent4"/>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Graphiques!$E$12:$J$12</c:f>
              <c:numCache>
                <c:formatCode>_-* #,##0\ _€_-"tCO2e";\-* #,##0\ _€_-"tCO2e";_-* "-"??\ _€_-"tCO2e";_-@_-</c:formatCode>
                <c:ptCount val="6"/>
                <c:pt idx="0">
                  <c:v>130603.81754800002</c:v>
                </c:pt>
                <c:pt idx="1">
                  <c:v>130408.00975821572</c:v>
                </c:pt>
                <c:pt idx="2">
                  <c:v>130212.49553328473</c:v>
                </c:pt>
                <c:pt idx="3">
                  <c:v>129887.28966296547</c:v>
                </c:pt>
                <c:pt idx="4">
                  <c:v>129627.70984963854</c:v>
                </c:pt>
                <c:pt idx="5">
                  <c:v>128337.57163460171</c:v>
                </c:pt>
              </c:numCache>
            </c:numRef>
          </c:val>
          <c:extLst xmlns:c16r2="http://schemas.microsoft.com/office/drawing/2015/06/chart">
            <c:ext xmlns:c16="http://schemas.microsoft.com/office/drawing/2014/chart" uri="{C3380CC4-5D6E-409C-BE32-E72D297353CC}">
              <c16:uniqueId val="{00000002-58C3-4647-9BE5-1F46F39931AC}"/>
            </c:ext>
          </c:extLst>
        </c:ser>
        <c:ser>
          <c:idx val="3"/>
          <c:order val="3"/>
          <c:tx>
            <c:strRef>
              <c:f>Graphiques!$B$7</c:f>
              <c:strCache>
                <c:ptCount val="1"/>
                <c:pt idx="0">
                  <c:v>Industrie</c:v>
                </c:pt>
              </c:strCache>
            </c:strRef>
          </c:tx>
          <c:spPr>
            <a:solidFill>
              <a:schemeClr val="accent5"/>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Graphiques!$E$13:$J$13</c:f>
              <c:numCache>
                <c:formatCode>_-* #,##0\ _€_-"tCO2e";\-* #,##0\ _€_-"tCO2e";_-* "-"??\ _€_-"tCO2e";_-@_-</c:formatCode>
                <c:ptCount val="6"/>
                <c:pt idx="0">
                  <c:v>18004.569216200005</c:v>
                </c:pt>
                <c:pt idx="1">
                  <c:v>16687.703770871376</c:v>
                </c:pt>
                <c:pt idx="2">
                  <c:v>15467.154687254986</c:v>
                </c:pt>
                <c:pt idx="3">
                  <c:v>13628.043383463637</c:v>
                </c:pt>
                <c:pt idx="4">
                  <c:v>12315.497778548241</c:v>
                </c:pt>
                <c:pt idx="5">
                  <c:v>7422.3987868967197</c:v>
                </c:pt>
              </c:numCache>
            </c:numRef>
          </c:val>
          <c:extLst xmlns:c16r2="http://schemas.microsoft.com/office/drawing/2015/06/chart">
            <c:ext xmlns:c16="http://schemas.microsoft.com/office/drawing/2014/chart" uri="{C3380CC4-5D6E-409C-BE32-E72D297353CC}">
              <c16:uniqueId val="{00000003-58C3-4647-9BE5-1F46F39931AC}"/>
            </c:ext>
          </c:extLst>
        </c:ser>
        <c:ser>
          <c:idx val="4"/>
          <c:order val="4"/>
          <c:tx>
            <c:strRef>
              <c:f>Graphiques!$B$8</c:f>
              <c:strCache>
                <c:ptCount val="1"/>
                <c:pt idx="0">
                  <c:v>Agriculture</c:v>
                </c:pt>
              </c:strCache>
            </c:strRef>
          </c:tx>
          <c:spPr>
            <a:solidFill>
              <a:schemeClr val="accent1"/>
            </a:solidFill>
            <a:ln>
              <a:noFill/>
            </a:ln>
            <a:effectLst/>
          </c:spPr>
          <c:cat>
            <c:numRef>
              <c:f>Graphiques!$E$3:$J$3</c:f>
              <c:numCache>
                <c:formatCode>General</c:formatCode>
                <c:ptCount val="6"/>
                <c:pt idx="0">
                  <c:v>2015</c:v>
                </c:pt>
                <c:pt idx="1">
                  <c:v>2018</c:v>
                </c:pt>
                <c:pt idx="2">
                  <c:v>2021</c:v>
                </c:pt>
                <c:pt idx="3">
                  <c:v>2026</c:v>
                </c:pt>
                <c:pt idx="4">
                  <c:v>2030</c:v>
                </c:pt>
                <c:pt idx="5">
                  <c:v>2050</c:v>
                </c:pt>
              </c:numCache>
            </c:numRef>
          </c:cat>
          <c:val>
            <c:numRef>
              <c:f>Graphiques!$E$14:$J$14</c:f>
              <c:numCache>
                <c:formatCode>_-* #,##0\ _€_-"tCO2e";\-* #,##0\ _€_-"tCO2e";_-* "-"??\ _€_-"tCO2e";_-@_-</c:formatCode>
                <c:ptCount val="6"/>
                <c:pt idx="0">
                  <c:v>29293.381870599998</c:v>
                </c:pt>
                <c:pt idx="1">
                  <c:v>29074.230299771483</c:v>
                </c:pt>
                <c:pt idx="2">
                  <c:v>28856.718260056474</c:v>
                </c:pt>
                <c:pt idx="3">
                  <c:v>28497.80832346806</c:v>
                </c:pt>
                <c:pt idx="4">
                  <c:v>28213.89712804569</c:v>
                </c:pt>
                <c:pt idx="5">
                  <c:v>26836.209011688894</c:v>
                </c:pt>
              </c:numCache>
            </c:numRef>
          </c:val>
          <c:extLst xmlns:c16r2="http://schemas.microsoft.com/office/drawing/2015/06/chart">
            <c:ext xmlns:c16="http://schemas.microsoft.com/office/drawing/2014/chart" uri="{C3380CC4-5D6E-409C-BE32-E72D297353CC}">
              <c16:uniqueId val="{00000004-58C3-4647-9BE5-1F46F39931AC}"/>
            </c:ext>
          </c:extLst>
        </c:ser>
        <c:dLbls>
          <c:showLegendKey val="0"/>
          <c:showVal val="0"/>
          <c:showCatName val="0"/>
          <c:showSerName val="0"/>
          <c:showPercent val="0"/>
          <c:showBubbleSize val="0"/>
        </c:dLbls>
        <c:axId val="138157056"/>
        <c:axId val="138175232"/>
      </c:areaChart>
      <c:dateAx>
        <c:axId val="138157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75232"/>
        <c:crosses val="autoZero"/>
        <c:auto val="0"/>
        <c:lblOffset val="100"/>
        <c:baseTimeUnit val="days"/>
        <c:majorUnit val="5"/>
        <c:majorTimeUnit val="days"/>
      </c:dateAx>
      <c:valAx>
        <c:axId val="138175232"/>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tCO2e&quot;;\-* #,##0\ _€_-&quot;tCO2e&quot;;_-* &quot;-&quot;??\ _€_-&quot;tCO2e&quot;;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1570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SNBC</a:t>
            </a:r>
          </a:p>
        </c:rich>
      </c:tx>
      <c:layout/>
      <c:overlay val="0"/>
      <c:spPr>
        <a:noFill/>
        <a:ln>
          <a:noFill/>
        </a:ln>
        <a:effectLst/>
      </c:spPr>
    </c:title>
    <c:autoTitleDeleted val="0"/>
    <c:plotArea>
      <c:layout/>
      <c:areaChart>
        <c:grouping val="stacked"/>
        <c:varyColors val="0"/>
        <c:ser>
          <c:idx val="0"/>
          <c:order val="0"/>
          <c:tx>
            <c:strRef>
              <c:f>'Scénario réglementaire'!$Z$3</c:f>
              <c:strCache>
                <c:ptCount val="1"/>
                <c:pt idx="0">
                  <c:v>Transports</c:v>
                </c:pt>
              </c:strCache>
            </c:strRef>
          </c:tx>
          <c:spPr>
            <a:solidFill>
              <a:schemeClr val="accent1"/>
            </a:solidFill>
            <a:ln>
              <a:noFill/>
            </a:ln>
            <a:effectLst/>
          </c:spPr>
          <c:cat>
            <c:numRef>
              <c:f>'Scénario réglementaire'!$AA$2:$AC$2</c:f>
              <c:numCache>
                <c:formatCode>General</c:formatCode>
                <c:ptCount val="3"/>
                <c:pt idx="0">
                  <c:v>2014</c:v>
                </c:pt>
                <c:pt idx="1">
                  <c:v>2028</c:v>
                </c:pt>
                <c:pt idx="2">
                  <c:v>2050</c:v>
                </c:pt>
              </c:numCache>
            </c:numRef>
          </c:cat>
          <c:val>
            <c:numRef>
              <c:f>'Scénario réglementaire'!$AA$3:$AC$3</c:f>
              <c:numCache>
                <c:formatCode>General</c:formatCode>
                <c:ptCount val="3"/>
                <c:pt idx="0">
                  <c:v>130603.81754799999</c:v>
                </c:pt>
                <c:pt idx="1">
                  <c:v>93565.846516256861</c:v>
                </c:pt>
                <c:pt idx="2">
                  <c:v>39534.864725178952</c:v>
                </c:pt>
              </c:numCache>
            </c:numRef>
          </c:val>
          <c:extLst xmlns:c16r2="http://schemas.microsoft.com/office/drawing/2015/06/chart">
            <c:ext xmlns:c16="http://schemas.microsoft.com/office/drawing/2014/chart" uri="{C3380CC4-5D6E-409C-BE32-E72D297353CC}">
              <c16:uniqueId val="{00000000-404E-46FD-8A78-913355D803B4}"/>
            </c:ext>
          </c:extLst>
        </c:ser>
        <c:ser>
          <c:idx val="1"/>
          <c:order val="1"/>
          <c:tx>
            <c:strRef>
              <c:f>'Scénario réglementaire'!$Z$4</c:f>
              <c:strCache>
                <c:ptCount val="1"/>
                <c:pt idx="0">
                  <c:v>Bâtiment</c:v>
                </c:pt>
              </c:strCache>
            </c:strRef>
          </c:tx>
          <c:spPr>
            <a:solidFill>
              <a:schemeClr val="accent2"/>
            </a:solidFill>
            <a:ln>
              <a:noFill/>
            </a:ln>
            <a:effectLst/>
          </c:spPr>
          <c:cat>
            <c:numRef>
              <c:f>'Scénario réglementaire'!$AA$2:$AC$2</c:f>
              <c:numCache>
                <c:formatCode>General</c:formatCode>
                <c:ptCount val="3"/>
                <c:pt idx="0">
                  <c:v>2014</c:v>
                </c:pt>
                <c:pt idx="1">
                  <c:v>2028</c:v>
                </c:pt>
                <c:pt idx="2">
                  <c:v>2050</c:v>
                </c:pt>
              </c:numCache>
            </c:numRef>
          </c:cat>
          <c:val>
            <c:numRef>
              <c:f>'Scénario réglementaire'!$AA$4:$AC$4</c:f>
              <c:numCache>
                <c:formatCode>General</c:formatCode>
                <c:ptCount val="3"/>
                <c:pt idx="0">
                  <c:v>45360.6955734</c:v>
                </c:pt>
                <c:pt idx="1">
                  <c:v>23381.238654444576</c:v>
                </c:pt>
                <c:pt idx="2">
                  <c:v>6607.741358864776</c:v>
                </c:pt>
              </c:numCache>
            </c:numRef>
          </c:val>
          <c:extLst xmlns:c16r2="http://schemas.microsoft.com/office/drawing/2015/06/chart">
            <c:ext xmlns:c16="http://schemas.microsoft.com/office/drawing/2014/chart" uri="{C3380CC4-5D6E-409C-BE32-E72D297353CC}">
              <c16:uniqueId val="{00000001-404E-46FD-8A78-913355D803B4}"/>
            </c:ext>
          </c:extLst>
        </c:ser>
        <c:ser>
          <c:idx val="2"/>
          <c:order val="2"/>
          <c:tx>
            <c:strRef>
              <c:f>'Scénario réglementaire'!$Z$5</c:f>
              <c:strCache>
                <c:ptCount val="1"/>
                <c:pt idx="0">
                  <c:v>Agriculture</c:v>
                </c:pt>
              </c:strCache>
            </c:strRef>
          </c:tx>
          <c:spPr>
            <a:solidFill>
              <a:schemeClr val="accent3"/>
            </a:solidFill>
            <a:ln>
              <a:noFill/>
            </a:ln>
            <a:effectLst/>
          </c:spPr>
          <c:cat>
            <c:numRef>
              <c:f>'Scénario réglementaire'!$AA$2:$AC$2</c:f>
              <c:numCache>
                <c:formatCode>General</c:formatCode>
                <c:ptCount val="3"/>
                <c:pt idx="0">
                  <c:v>2014</c:v>
                </c:pt>
                <c:pt idx="1">
                  <c:v>2028</c:v>
                </c:pt>
                <c:pt idx="2">
                  <c:v>2050</c:v>
                </c:pt>
              </c:numCache>
            </c:numRef>
          </c:cat>
          <c:val>
            <c:numRef>
              <c:f>'Scénario réglementaire'!$AA$5:$AC$5</c:f>
              <c:numCache>
                <c:formatCode>General</c:formatCode>
                <c:ptCount val="3"/>
                <c:pt idx="0">
                  <c:v>29293.381870599998</c:v>
                </c:pt>
                <c:pt idx="1">
                  <c:v>25450.755443829814</c:v>
                </c:pt>
                <c:pt idx="2">
                  <c:v>14552.298359035289</c:v>
                </c:pt>
              </c:numCache>
            </c:numRef>
          </c:val>
          <c:extLst xmlns:c16r2="http://schemas.microsoft.com/office/drawing/2015/06/chart">
            <c:ext xmlns:c16="http://schemas.microsoft.com/office/drawing/2014/chart" uri="{C3380CC4-5D6E-409C-BE32-E72D297353CC}">
              <c16:uniqueId val="{00000002-404E-46FD-8A78-913355D803B4}"/>
            </c:ext>
          </c:extLst>
        </c:ser>
        <c:ser>
          <c:idx val="3"/>
          <c:order val="3"/>
          <c:tx>
            <c:strRef>
              <c:f>'Scénario réglementaire'!$Z$6</c:f>
              <c:strCache>
                <c:ptCount val="1"/>
                <c:pt idx="0">
                  <c:v>Industrie</c:v>
                </c:pt>
              </c:strCache>
            </c:strRef>
          </c:tx>
          <c:spPr>
            <a:solidFill>
              <a:schemeClr val="accent4"/>
            </a:solidFill>
            <a:ln w="25400">
              <a:noFill/>
            </a:ln>
            <a:effectLst/>
          </c:spPr>
          <c:cat>
            <c:numRef>
              <c:f>'Scénario réglementaire'!$AA$2:$AC$2</c:f>
              <c:numCache>
                <c:formatCode>General</c:formatCode>
                <c:ptCount val="3"/>
                <c:pt idx="0">
                  <c:v>2014</c:v>
                </c:pt>
                <c:pt idx="1">
                  <c:v>2028</c:v>
                </c:pt>
                <c:pt idx="2">
                  <c:v>2050</c:v>
                </c:pt>
              </c:numCache>
            </c:numRef>
          </c:cat>
          <c:val>
            <c:numRef>
              <c:f>'Scénario réglementaire'!$AA$6:$AC$6</c:f>
              <c:numCache>
                <c:formatCode>General</c:formatCode>
                <c:ptCount val="3"/>
                <c:pt idx="0">
                  <c:v>18761.106773100004</c:v>
                </c:pt>
                <c:pt idx="1">
                  <c:v>14962.606396602836</c:v>
                </c:pt>
                <c:pt idx="2">
                  <c:v>4921.909998882511</c:v>
                </c:pt>
              </c:numCache>
            </c:numRef>
          </c:val>
          <c:extLst xmlns:c16r2="http://schemas.microsoft.com/office/drawing/2015/06/chart">
            <c:ext xmlns:c16="http://schemas.microsoft.com/office/drawing/2014/chart" uri="{C3380CC4-5D6E-409C-BE32-E72D297353CC}">
              <c16:uniqueId val="{00000003-404E-46FD-8A78-913355D803B4}"/>
            </c:ext>
          </c:extLst>
        </c:ser>
        <c:ser>
          <c:idx val="4"/>
          <c:order val="4"/>
          <c:tx>
            <c:strRef>
              <c:f>'Scénario réglementaire'!$Z$7</c:f>
              <c:strCache>
                <c:ptCount val="1"/>
                <c:pt idx="0">
                  <c:v>Déchets</c:v>
                </c:pt>
              </c:strCache>
            </c:strRef>
          </c:tx>
          <c:spPr>
            <a:solidFill>
              <a:schemeClr val="accent5"/>
            </a:solidFill>
            <a:ln w="25400">
              <a:noFill/>
            </a:ln>
            <a:effectLst/>
          </c:spPr>
          <c:cat>
            <c:numRef>
              <c:f>'Scénario réglementaire'!$AA$2:$AC$2</c:f>
              <c:numCache>
                <c:formatCode>General</c:formatCode>
                <c:ptCount val="3"/>
                <c:pt idx="0">
                  <c:v>2014</c:v>
                </c:pt>
                <c:pt idx="1">
                  <c:v>2028</c:v>
                </c:pt>
                <c:pt idx="2">
                  <c:v>2050</c:v>
                </c:pt>
              </c:numCache>
            </c:numRef>
          </c:cat>
          <c:val>
            <c:numRef>
              <c:f>'Scénario réglementaire'!$AA$7:$AC$7</c:f>
              <c:numCache>
                <c:formatCode>General</c:formatCode>
                <c:ptCount val="3"/>
                <c:pt idx="0">
                  <c:v>1262.7271404000005</c:v>
                </c:pt>
                <c:pt idx="1">
                  <c:v>848.77001071694224</c:v>
                </c:pt>
                <c:pt idx="2">
                  <c:v>253.3641823035648</c:v>
                </c:pt>
              </c:numCache>
            </c:numRef>
          </c:val>
          <c:extLst xmlns:c16r2="http://schemas.microsoft.com/office/drawing/2015/06/chart">
            <c:ext xmlns:c16="http://schemas.microsoft.com/office/drawing/2014/chart" uri="{C3380CC4-5D6E-409C-BE32-E72D297353CC}">
              <c16:uniqueId val="{00000004-404E-46FD-8A78-913355D803B4}"/>
            </c:ext>
          </c:extLst>
        </c:ser>
        <c:dLbls>
          <c:showLegendKey val="0"/>
          <c:showVal val="0"/>
          <c:showCatName val="0"/>
          <c:showSerName val="0"/>
          <c:showPercent val="0"/>
          <c:showBubbleSize val="0"/>
        </c:dLbls>
        <c:axId val="2759680"/>
        <c:axId val="2773760"/>
      </c:areaChart>
      <c:dateAx>
        <c:axId val="27596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73760"/>
        <c:crosses val="autoZero"/>
        <c:auto val="0"/>
        <c:lblOffset val="100"/>
        <c:baseTimeUnit val="days"/>
        <c:majorUnit val="5"/>
        <c:majorTimeUnit val="days"/>
      </c:dateAx>
      <c:valAx>
        <c:axId val="277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5968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200" b="0" i="0" baseline="0">
                <a:effectLst/>
              </a:rPr>
              <a:t>Emissions de GES en tCO2e selon SRCAE</a:t>
            </a:r>
            <a:endParaRPr lang="fr-FR" sz="1200">
              <a:effectLst/>
            </a:endParaRPr>
          </a:p>
        </c:rich>
      </c:tx>
      <c:layout/>
      <c:overlay val="0"/>
      <c:spPr>
        <a:noFill/>
        <a:ln>
          <a:noFill/>
        </a:ln>
        <a:effectLst/>
      </c:spPr>
    </c:title>
    <c:autoTitleDeleted val="0"/>
    <c:plotArea>
      <c:layout>
        <c:manualLayout>
          <c:layoutTarget val="inner"/>
          <c:xMode val="edge"/>
          <c:yMode val="edge"/>
          <c:x val="0.13461788486683715"/>
          <c:y val="0.15650481189851267"/>
          <c:w val="0.50957535526731335"/>
          <c:h val="0.51373760571595217"/>
        </c:manualLayout>
      </c:layout>
      <c:areaChart>
        <c:grouping val="stacked"/>
        <c:varyColors val="0"/>
        <c:ser>
          <c:idx val="0"/>
          <c:order val="0"/>
          <c:tx>
            <c:strRef>
              <c:f>'Scénario réglementaire'!$Q$3</c:f>
              <c:strCache>
                <c:ptCount val="1"/>
                <c:pt idx="0">
                  <c:v>Agriculture</c:v>
                </c:pt>
              </c:strCache>
            </c:strRef>
          </c:tx>
          <c:spPr>
            <a:solidFill>
              <a:schemeClr val="accent1"/>
            </a:solidFill>
            <a:ln>
              <a:noFill/>
            </a:ln>
            <a:effectLst/>
          </c:spPr>
          <c:cat>
            <c:numRef>
              <c:f>'Scénario réglementaire'!$R$2:$T$2</c:f>
              <c:numCache>
                <c:formatCode>General</c:formatCode>
                <c:ptCount val="3"/>
                <c:pt idx="0">
                  <c:v>2014</c:v>
                </c:pt>
                <c:pt idx="1">
                  <c:v>2020</c:v>
                </c:pt>
                <c:pt idx="2">
                  <c:v>2030</c:v>
                </c:pt>
              </c:numCache>
            </c:numRef>
          </c:cat>
          <c:val>
            <c:numRef>
              <c:f>'Scénario réglementaire'!$R$3:$T$3</c:f>
              <c:numCache>
                <c:formatCode>General</c:formatCode>
                <c:ptCount val="3"/>
                <c:pt idx="0">
                  <c:v>29293.381870599998</c:v>
                </c:pt>
                <c:pt idx="1">
                  <c:v>20125.170641197659</c:v>
                </c:pt>
                <c:pt idx="2">
                  <c:v>15888.292611471836</c:v>
                </c:pt>
              </c:numCache>
            </c:numRef>
          </c:val>
          <c:extLst xmlns:c16r2="http://schemas.microsoft.com/office/drawing/2015/06/chart">
            <c:ext xmlns:c16="http://schemas.microsoft.com/office/drawing/2014/chart" uri="{C3380CC4-5D6E-409C-BE32-E72D297353CC}">
              <c16:uniqueId val="{00000000-6783-4391-99A3-A812CBF4301F}"/>
            </c:ext>
          </c:extLst>
        </c:ser>
        <c:ser>
          <c:idx val="1"/>
          <c:order val="1"/>
          <c:tx>
            <c:strRef>
              <c:f>'Scénario réglementaire'!$Q$4</c:f>
              <c:strCache>
                <c:ptCount val="1"/>
                <c:pt idx="0">
                  <c:v>Industrie de l'énergie</c:v>
                </c:pt>
              </c:strCache>
            </c:strRef>
          </c:tx>
          <c:spPr>
            <a:solidFill>
              <a:schemeClr val="accent2"/>
            </a:solidFill>
            <a:ln>
              <a:noFill/>
            </a:ln>
            <a:effectLst/>
          </c:spPr>
          <c:cat>
            <c:numRef>
              <c:f>'Scénario réglementaire'!$R$2:$T$2</c:f>
              <c:numCache>
                <c:formatCode>General</c:formatCode>
                <c:ptCount val="3"/>
                <c:pt idx="0">
                  <c:v>2014</c:v>
                </c:pt>
                <c:pt idx="1">
                  <c:v>2020</c:v>
                </c:pt>
                <c:pt idx="2">
                  <c:v>2030</c:v>
                </c:pt>
              </c:numCache>
            </c:numRef>
          </c:cat>
          <c:val>
            <c:numRef>
              <c:f>'Scénario réglementaire'!$R$4:$T$4</c:f>
              <c:numCache>
                <c:formatCode>General</c:formatCode>
                <c:ptCount val="3"/>
                <c:pt idx="0">
                  <c:v>756.53755690000003</c:v>
                </c:pt>
                <c:pt idx="1">
                  <c:v>337.7731881965978</c:v>
                </c:pt>
                <c:pt idx="2">
                  <c:v>266.66304331310357</c:v>
                </c:pt>
              </c:numCache>
            </c:numRef>
          </c:val>
          <c:extLst xmlns:c16r2="http://schemas.microsoft.com/office/drawing/2015/06/chart">
            <c:ext xmlns:c16="http://schemas.microsoft.com/office/drawing/2014/chart" uri="{C3380CC4-5D6E-409C-BE32-E72D297353CC}">
              <c16:uniqueId val="{00000001-6783-4391-99A3-A812CBF4301F}"/>
            </c:ext>
          </c:extLst>
        </c:ser>
        <c:ser>
          <c:idx val="2"/>
          <c:order val="2"/>
          <c:tx>
            <c:strRef>
              <c:f>'Scénario réglementaire'!$Q$5</c:f>
              <c:strCache>
                <c:ptCount val="1"/>
                <c:pt idx="0">
                  <c:v>Industrie manufacturière</c:v>
                </c:pt>
              </c:strCache>
            </c:strRef>
          </c:tx>
          <c:spPr>
            <a:solidFill>
              <a:schemeClr val="accent3"/>
            </a:solidFill>
            <a:ln>
              <a:noFill/>
            </a:ln>
            <a:effectLst/>
          </c:spPr>
          <c:cat>
            <c:numRef>
              <c:f>'Scénario réglementaire'!$R$2:$T$2</c:f>
              <c:numCache>
                <c:formatCode>General</c:formatCode>
                <c:ptCount val="3"/>
                <c:pt idx="0">
                  <c:v>2014</c:v>
                </c:pt>
                <c:pt idx="1">
                  <c:v>2020</c:v>
                </c:pt>
                <c:pt idx="2">
                  <c:v>2030</c:v>
                </c:pt>
              </c:numCache>
            </c:numRef>
          </c:cat>
          <c:val>
            <c:numRef>
              <c:f>'Scénario réglementaire'!$R$5:$T$5</c:f>
              <c:numCache>
                <c:formatCode>General</c:formatCode>
                <c:ptCount val="3"/>
                <c:pt idx="0">
                  <c:v>18004.569216200005</c:v>
                </c:pt>
                <c:pt idx="1">
                  <c:v>16832.303392842303</c:v>
                </c:pt>
                <c:pt idx="2">
                  <c:v>13288.660573296553</c:v>
                </c:pt>
              </c:numCache>
            </c:numRef>
          </c:val>
          <c:extLst xmlns:c16r2="http://schemas.microsoft.com/office/drawing/2015/06/chart">
            <c:ext xmlns:c16="http://schemas.microsoft.com/office/drawing/2014/chart" uri="{C3380CC4-5D6E-409C-BE32-E72D297353CC}">
              <c16:uniqueId val="{00000002-6783-4391-99A3-A812CBF4301F}"/>
            </c:ext>
          </c:extLst>
        </c:ser>
        <c:ser>
          <c:idx val="3"/>
          <c:order val="3"/>
          <c:tx>
            <c:strRef>
              <c:f>'Scénario réglementaire'!$Q$6</c:f>
              <c:strCache>
                <c:ptCount val="1"/>
                <c:pt idx="0">
                  <c:v>Résidentiel</c:v>
                </c:pt>
              </c:strCache>
            </c:strRef>
          </c:tx>
          <c:spPr>
            <a:solidFill>
              <a:schemeClr val="accent4"/>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réglementaire'!$R$6:$T$6</c:f>
              <c:numCache>
                <c:formatCode>General</c:formatCode>
                <c:ptCount val="3"/>
                <c:pt idx="0">
                  <c:v>34822.774131899998</c:v>
                </c:pt>
                <c:pt idx="1">
                  <c:v>33213.831496253872</c:v>
                </c:pt>
                <c:pt idx="2">
                  <c:v>26221.44591809516</c:v>
                </c:pt>
              </c:numCache>
            </c:numRef>
          </c:val>
          <c:extLst xmlns:c16r2="http://schemas.microsoft.com/office/drawing/2015/06/chart">
            <c:ext xmlns:c16="http://schemas.microsoft.com/office/drawing/2014/chart" uri="{C3380CC4-5D6E-409C-BE32-E72D297353CC}">
              <c16:uniqueId val="{00000003-6783-4391-99A3-A812CBF4301F}"/>
            </c:ext>
          </c:extLst>
        </c:ser>
        <c:ser>
          <c:idx val="4"/>
          <c:order val="4"/>
          <c:tx>
            <c:strRef>
              <c:f>'Scénario réglementaire'!$Q$7</c:f>
              <c:strCache>
                <c:ptCount val="1"/>
                <c:pt idx="0">
                  <c:v>Tertiaire</c:v>
                </c:pt>
              </c:strCache>
            </c:strRef>
          </c:tx>
          <c:spPr>
            <a:solidFill>
              <a:schemeClr val="accent5"/>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réglementaire'!$R$7:$T$7</c:f>
              <c:numCache>
                <c:formatCode>General</c:formatCode>
                <c:ptCount val="3"/>
                <c:pt idx="0">
                  <c:v>10537.921441500002</c:v>
                </c:pt>
                <c:pt idx="1">
                  <c:v>12081.579501338496</c:v>
                </c:pt>
                <c:pt idx="2">
                  <c:v>9538.0890800040761</c:v>
                </c:pt>
              </c:numCache>
            </c:numRef>
          </c:val>
          <c:extLst xmlns:c16r2="http://schemas.microsoft.com/office/drawing/2015/06/chart">
            <c:ext xmlns:c16="http://schemas.microsoft.com/office/drawing/2014/chart" uri="{C3380CC4-5D6E-409C-BE32-E72D297353CC}">
              <c16:uniqueId val="{00000004-6783-4391-99A3-A812CBF4301F}"/>
            </c:ext>
          </c:extLst>
        </c:ser>
        <c:ser>
          <c:idx val="5"/>
          <c:order val="5"/>
          <c:tx>
            <c:strRef>
              <c:f>'Scénario réglementaire'!$Q$8</c:f>
              <c:strCache>
                <c:ptCount val="1"/>
                <c:pt idx="0">
                  <c:v>Traitement des déchets</c:v>
                </c:pt>
              </c:strCache>
            </c:strRef>
          </c:tx>
          <c:spPr>
            <a:solidFill>
              <a:schemeClr val="accent6"/>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réglementaire'!$R$8:$T$8</c:f>
              <c:numCache>
                <c:formatCode>General</c:formatCode>
                <c:ptCount val="3"/>
                <c:pt idx="0">
                  <c:v>1262.7271404000005</c:v>
                </c:pt>
                <c:pt idx="1">
                  <c:v>988.93119860491174</c:v>
                </c:pt>
                <c:pt idx="2">
                  <c:v>780.73515679335139</c:v>
                </c:pt>
              </c:numCache>
            </c:numRef>
          </c:val>
          <c:extLst xmlns:c16r2="http://schemas.microsoft.com/office/drawing/2015/06/chart">
            <c:ext xmlns:c16="http://schemas.microsoft.com/office/drawing/2014/chart" uri="{C3380CC4-5D6E-409C-BE32-E72D297353CC}">
              <c16:uniqueId val="{00000005-6783-4391-99A3-A812CBF4301F}"/>
            </c:ext>
          </c:extLst>
        </c:ser>
        <c:ser>
          <c:idx val="6"/>
          <c:order val="6"/>
          <c:tx>
            <c:strRef>
              <c:f>'Scénario réglementaire'!$Q$9</c:f>
              <c:strCache>
                <c:ptCount val="1"/>
                <c:pt idx="0">
                  <c:v>Transports non routier</c:v>
                </c:pt>
              </c:strCache>
            </c:strRef>
          </c:tx>
          <c:spPr>
            <a:solidFill>
              <a:schemeClr val="accent1">
                <a:lumMod val="60000"/>
              </a:schemeClr>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réglementaire'!$R$9:$T$9</c:f>
              <c:numCache>
                <c:formatCode>General</c:formatCode>
                <c:ptCount val="3"/>
                <c:pt idx="0">
                  <c:v>321.478748</c:v>
                </c:pt>
                <c:pt idx="1">
                  <c:v>245.93186351562889</c:v>
                </c:pt>
                <c:pt idx="2">
                  <c:v>194.15673435444387</c:v>
                </c:pt>
              </c:numCache>
            </c:numRef>
          </c:val>
          <c:extLst xmlns:c16r2="http://schemas.microsoft.com/office/drawing/2015/06/chart">
            <c:ext xmlns:c16="http://schemas.microsoft.com/office/drawing/2014/chart" uri="{C3380CC4-5D6E-409C-BE32-E72D297353CC}">
              <c16:uniqueId val="{00000006-6783-4391-99A3-A812CBF4301F}"/>
            </c:ext>
          </c:extLst>
        </c:ser>
        <c:ser>
          <c:idx val="7"/>
          <c:order val="7"/>
          <c:tx>
            <c:strRef>
              <c:f>'Scénario réglementaire'!$Q$10</c:f>
              <c:strCache>
                <c:ptCount val="1"/>
                <c:pt idx="0">
                  <c:v>Transports routier</c:v>
                </c:pt>
              </c:strCache>
            </c:strRef>
          </c:tx>
          <c:spPr>
            <a:solidFill>
              <a:schemeClr val="accent2">
                <a:lumMod val="60000"/>
              </a:schemeClr>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réglementaire'!$R$10:$T$10</c:f>
              <c:numCache>
                <c:formatCode>General</c:formatCode>
                <c:ptCount val="3"/>
                <c:pt idx="0">
                  <c:v>130282.3388</c:v>
                </c:pt>
                <c:pt idx="1">
                  <c:v>90818.113251148403</c:v>
                </c:pt>
                <c:pt idx="2">
                  <c:v>71698.510461432947</c:v>
                </c:pt>
              </c:numCache>
            </c:numRef>
          </c:val>
          <c:extLst xmlns:c16r2="http://schemas.microsoft.com/office/drawing/2015/06/chart">
            <c:ext xmlns:c16="http://schemas.microsoft.com/office/drawing/2014/chart" uri="{C3380CC4-5D6E-409C-BE32-E72D297353CC}">
              <c16:uniqueId val="{00000007-6783-4391-99A3-A812CBF4301F}"/>
            </c:ext>
          </c:extLst>
        </c:ser>
        <c:ser>
          <c:idx val="8"/>
          <c:order val="8"/>
          <c:tx>
            <c:strRef>
              <c:f>'Scénario réglementaire'!$Q$11</c:f>
              <c:strCache>
                <c:ptCount val="1"/>
                <c:pt idx="0">
                  <c:v>Total général</c:v>
                </c:pt>
              </c:strCache>
            </c:strRef>
          </c:tx>
          <c:spPr>
            <a:solidFill>
              <a:schemeClr val="accent3">
                <a:lumMod val="60000"/>
              </a:schemeClr>
            </a:solidFill>
            <a:ln w="25400">
              <a:noFill/>
            </a:ln>
            <a:effectLst/>
          </c:spPr>
          <c:cat>
            <c:numRef>
              <c:f>'Scénario réglementaire'!$R$2:$T$2</c:f>
              <c:numCache>
                <c:formatCode>General</c:formatCode>
                <c:ptCount val="3"/>
                <c:pt idx="0">
                  <c:v>2014</c:v>
                </c:pt>
                <c:pt idx="1">
                  <c:v>2020</c:v>
                </c:pt>
                <c:pt idx="2">
                  <c:v>2030</c:v>
                </c:pt>
              </c:numCache>
            </c:numRef>
          </c:cat>
          <c:val>
            <c:numRef>
              <c:f>'Scénario réglementaire'!$R$11:$T$11</c:f>
              <c:numCache>
                <c:formatCode>General</c:formatCode>
                <c:ptCount val="3"/>
                <c:pt idx="0">
                  <c:v>225281.72890550003</c:v>
                </c:pt>
                <c:pt idx="1">
                  <c:v>167286.08942179658</c:v>
                </c:pt>
                <c:pt idx="2">
                  <c:v>132067.96533299729</c:v>
                </c:pt>
              </c:numCache>
            </c:numRef>
          </c:val>
          <c:extLst xmlns:c16r2="http://schemas.microsoft.com/office/drawing/2015/06/chart">
            <c:ext xmlns:c16="http://schemas.microsoft.com/office/drawing/2014/chart" uri="{C3380CC4-5D6E-409C-BE32-E72D297353CC}">
              <c16:uniqueId val="{00000008-6783-4391-99A3-A812CBF4301F}"/>
            </c:ext>
          </c:extLst>
        </c:ser>
        <c:dLbls>
          <c:showLegendKey val="0"/>
          <c:showVal val="0"/>
          <c:showCatName val="0"/>
          <c:showSerName val="0"/>
          <c:showPercent val="0"/>
          <c:showBubbleSize val="0"/>
        </c:dLbls>
        <c:axId val="2828928"/>
        <c:axId val="2843008"/>
      </c:areaChart>
      <c:dateAx>
        <c:axId val="28289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3008"/>
        <c:crosses val="autoZero"/>
        <c:auto val="0"/>
        <c:lblOffset val="100"/>
        <c:baseTimeUnit val="days"/>
        <c:majorUnit val="5"/>
        <c:majorTimeUnit val="days"/>
      </c:dateAx>
      <c:valAx>
        <c:axId val="284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28928"/>
        <c:crosses val="autoZero"/>
        <c:crossBetween val="midCat"/>
      </c:valAx>
      <c:spPr>
        <a:noFill/>
        <a:ln>
          <a:noFill/>
        </a:ln>
        <a:effectLst/>
      </c:spPr>
    </c:plotArea>
    <c:legend>
      <c:legendPos val="b"/>
      <c:layout>
        <c:manualLayout>
          <c:xMode val="edge"/>
          <c:yMode val="edge"/>
          <c:x val="9.4368144014912309E-3"/>
          <c:y val="0.75348315835520563"/>
          <c:w val="0.99056318559850876"/>
          <c:h val="0.218739063867016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baseline="0">
                <a:effectLst/>
              </a:rPr>
              <a:t>Consommation d’énergie en Tep</a:t>
            </a:r>
            <a:endParaRPr lang="fr-FR" sz="1400">
              <a:effectLst/>
            </a:endParaRPr>
          </a:p>
        </c:rich>
      </c:tx>
      <c:layout/>
      <c:overlay val="0"/>
      <c:spPr>
        <a:noFill/>
        <a:ln>
          <a:noFill/>
        </a:ln>
        <a:effectLst/>
      </c:spPr>
    </c:title>
    <c:autoTitleDeleted val="0"/>
    <c:plotArea>
      <c:layout>
        <c:manualLayout>
          <c:layoutTarget val="inner"/>
          <c:xMode val="edge"/>
          <c:yMode val="edge"/>
          <c:x val="8.1264216972878389E-2"/>
          <c:y val="0.18842592592592591"/>
          <c:w val="0.53815223097112863"/>
          <c:h val="0.46746026538349372"/>
        </c:manualLayout>
      </c:layout>
      <c:areaChart>
        <c:grouping val="stacked"/>
        <c:varyColors val="0"/>
        <c:ser>
          <c:idx val="0"/>
          <c:order val="0"/>
          <c:tx>
            <c:strRef>
              <c:f>'Scénario réglementaire'!$B$3</c:f>
              <c:strCache>
                <c:ptCount val="1"/>
                <c:pt idx="0">
                  <c:v>Transports routiers</c:v>
                </c:pt>
              </c:strCache>
            </c:strRef>
          </c:tx>
          <c:spPr>
            <a:solidFill>
              <a:schemeClr val="accent1"/>
            </a:solidFill>
            <a:ln>
              <a:noFill/>
            </a:ln>
            <a:effectLst/>
          </c:spPr>
          <c:cat>
            <c:numRef>
              <c:f>'Scénario réglementaire'!$C$2:$E$2</c:f>
              <c:numCache>
                <c:formatCode>General</c:formatCode>
                <c:ptCount val="3"/>
                <c:pt idx="0">
                  <c:v>2014</c:v>
                </c:pt>
                <c:pt idx="1">
                  <c:v>2020</c:v>
                </c:pt>
                <c:pt idx="2">
                  <c:v>2030</c:v>
                </c:pt>
              </c:numCache>
            </c:numRef>
          </c:cat>
          <c:val>
            <c:numRef>
              <c:f>'Scénario réglementaire'!$C$3:$E$3</c:f>
              <c:numCache>
                <c:formatCode>General</c:formatCode>
                <c:ptCount val="3"/>
                <c:pt idx="0">
                  <c:v>70.575000000000017</c:v>
                </c:pt>
                <c:pt idx="1">
                  <c:v>51.585016264183984</c:v>
                </c:pt>
                <c:pt idx="2">
                  <c:v>40.121679316587539</c:v>
                </c:pt>
              </c:numCache>
            </c:numRef>
          </c:val>
          <c:extLst xmlns:c16r2="http://schemas.microsoft.com/office/drawing/2015/06/chart">
            <c:ext xmlns:c16="http://schemas.microsoft.com/office/drawing/2014/chart" uri="{C3380CC4-5D6E-409C-BE32-E72D297353CC}">
              <c16:uniqueId val="{00000000-2A15-4A12-8601-9AFB2B871028}"/>
            </c:ext>
          </c:extLst>
        </c:ser>
        <c:ser>
          <c:idx val="1"/>
          <c:order val="1"/>
          <c:tx>
            <c:strRef>
              <c:f>'Scénario réglementaire'!$B$4</c:f>
              <c:strCache>
                <c:ptCount val="1"/>
                <c:pt idx="0">
                  <c:v>Résidentiel</c:v>
                </c:pt>
              </c:strCache>
            </c:strRef>
          </c:tx>
          <c:spPr>
            <a:solidFill>
              <a:schemeClr val="accent2"/>
            </a:solidFill>
            <a:ln>
              <a:noFill/>
            </a:ln>
            <a:effectLst/>
          </c:spPr>
          <c:cat>
            <c:numRef>
              <c:f>'Scénario réglementaire'!$C$2:$E$2</c:f>
              <c:numCache>
                <c:formatCode>General</c:formatCode>
                <c:ptCount val="3"/>
                <c:pt idx="0">
                  <c:v>2014</c:v>
                </c:pt>
                <c:pt idx="1">
                  <c:v>2020</c:v>
                </c:pt>
                <c:pt idx="2">
                  <c:v>2030</c:v>
                </c:pt>
              </c:numCache>
            </c:numRef>
          </c:cat>
          <c:val>
            <c:numRef>
              <c:f>'Scénario réglementaire'!$C$4:$E$4</c:f>
              <c:numCache>
                <c:formatCode>General</c:formatCode>
                <c:ptCount val="3"/>
                <c:pt idx="0">
                  <c:v>26.895800000000001</c:v>
                </c:pt>
                <c:pt idx="1">
                  <c:v>20.688368686146308</c:v>
                </c:pt>
                <c:pt idx="2">
                  <c:v>16.090953422558236</c:v>
                </c:pt>
              </c:numCache>
            </c:numRef>
          </c:val>
          <c:extLst xmlns:c16r2="http://schemas.microsoft.com/office/drawing/2015/06/chart">
            <c:ext xmlns:c16="http://schemas.microsoft.com/office/drawing/2014/chart" uri="{C3380CC4-5D6E-409C-BE32-E72D297353CC}">
              <c16:uniqueId val="{00000001-2A15-4A12-8601-9AFB2B871028}"/>
            </c:ext>
          </c:extLst>
        </c:ser>
        <c:ser>
          <c:idx val="2"/>
          <c:order val="2"/>
          <c:tx>
            <c:strRef>
              <c:f>'Scénario réglementaire'!$B$5</c:f>
              <c:strCache>
                <c:ptCount val="1"/>
                <c:pt idx="0">
                  <c:v>Industrie manufacturière</c:v>
                </c:pt>
              </c:strCache>
            </c:strRef>
          </c:tx>
          <c:spPr>
            <a:solidFill>
              <a:schemeClr val="accent3"/>
            </a:solidFill>
            <a:ln>
              <a:noFill/>
            </a:ln>
            <a:effectLst/>
          </c:spPr>
          <c:cat>
            <c:numRef>
              <c:f>'Scénario réglementaire'!$C$2:$E$2</c:f>
              <c:numCache>
                <c:formatCode>General</c:formatCode>
                <c:ptCount val="3"/>
                <c:pt idx="0">
                  <c:v>2014</c:v>
                </c:pt>
                <c:pt idx="1">
                  <c:v>2020</c:v>
                </c:pt>
                <c:pt idx="2">
                  <c:v>2030</c:v>
                </c:pt>
              </c:numCache>
            </c:numRef>
          </c:cat>
          <c:val>
            <c:numRef>
              <c:f>'Scénario réglementaire'!$C$5:$E$5</c:f>
              <c:numCache>
                <c:formatCode>General</c:formatCode>
                <c:ptCount val="3"/>
                <c:pt idx="0">
                  <c:v>11.0236</c:v>
                </c:pt>
                <c:pt idx="1">
                  <c:v>8.4655349292822493</c:v>
                </c:pt>
                <c:pt idx="2">
                  <c:v>6.5843049449973048</c:v>
                </c:pt>
              </c:numCache>
            </c:numRef>
          </c:val>
          <c:extLst xmlns:c16r2="http://schemas.microsoft.com/office/drawing/2015/06/chart">
            <c:ext xmlns:c16="http://schemas.microsoft.com/office/drawing/2014/chart" uri="{C3380CC4-5D6E-409C-BE32-E72D297353CC}">
              <c16:uniqueId val="{00000002-2A15-4A12-8601-9AFB2B871028}"/>
            </c:ext>
          </c:extLst>
        </c:ser>
        <c:ser>
          <c:idx val="3"/>
          <c:order val="3"/>
          <c:tx>
            <c:strRef>
              <c:f>'Scénario réglementaire'!$B$6</c:f>
              <c:strCache>
                <c:ptCount val="1"/>
                <c:pt idx="0">
                  <c:v>Tertiaire</c:v>
                </c:pt>
              </c:strCache>
            </c:strRef>
          </c:tx>
          <c:spPr>
            <a:solidFill>
              <a:schemeClr val="accent4"/>
            </a:solidFill>
            <a:ln>
              <a:noFill/>
            </a:ln>
            <a:effectLst/>
          </c:spPr>
          <c:cat>
            <c:numRef>
              <c:f>'Scénario réglementaire'!$C$2:$E$2</c:f>
              <c:numCache>
                <c:formatCode>General</c:formatCode>
                <c:ptCount val="3"/>
                <c:pt idx="0">
                  <c:v>2014</c:v>
                </c:pt>
                <c:pt idx="1">
                  <c:v>2020</c:v>
                </c:pt>
                <c:pt idx="2">
                  <c:v>2030</c:v>
                </c:pt>
              </c:numCache>
            </c:numRef>
          </c:cat>
          <c:val>
            <c:numRef>
              <c:f>'Scénario réglementaire'!$C$6:$E$6</c:f>
              <c:numCache>
                <c:formatCode>General</c:formatCode>
                <c:ptCount val="3"/>
                <c:pt idx="0">
                  <c:v>7.2009000000000007</c:v>
                </c:pt>
                <c:pt idx="1">
                  <c:v>5.9474266306277084</c:v>
                </c:pt>
                <c:pt idx="2">
                  <c:v>4.6257762682659953</c:v>
                </c:pt>
              </c:numCache>
            </c:numRef>
          </c:val>
          <c:extLst xmlns:c16r2="http://schemas.microsoft.com/office/drawing/2015/06/chart">
            <c:ext xmlns:c16="http://schemas.microsoft.com/office/drawing/2014/chart" uri="{C3380CC4-5D6E-409C-BE32-E72D297353CC}">
              <c16:uniqueId val="{00000003-2A15-4A12-8601-9AFB2B871028}"/>
            </c:ext>
          </c:extLst>
        </c:ser>
        <c:ser>
          <c:idx val="4"/>
          <c:order val="4"/>
          <c:tx>
            <c:strRef>
              <c:f>'Scénario réglementaire'!$B$7</c:f>
              <c:strCache>
                <c:ptCount val="1"/>
                <c:pt idx="0">
                  <c:v>Agriculture</c:v>
                </c:pt>
              </c:strCache>
            </c:strRef>
          </c:tx>
          <c:spPr>
            <a:solidFill>
              <a:schemeClr val="accent5"/>
            </a:solidFill>
            <a:ln>
              <a:noFill/>
            </a:ln>
            <a:effectLst/>
          </c:spPr>
          <c:cat>
            <c:numRef>
              <c:f>'Scénario réglementaire'!$C$2:$E$2</c:f>
              <c:numCache>
                <c:formatCode>General</c:formatCode>
                <c:ptCount val="3"/>
                <c:pt idx="0">
                  <c:v>2014</c:v>
                </c:pt>
                <c:pt idx="1">
                  <c:v>2020</c:v>
                </c:pt>
                <c:pt idx="2">
                  <c:v>2030</c:v>
                </c:pt>
              </c:numCache>
            </c:numRef>
          </c:cat>
          <c:val>
            <c:numRef>
              <c:f>'Scénario réglementaire'!$C$7:$E$7</c:f>
              <c:numCache>
                <c:formatCode>General</c:formatCode>
                <c:ptCount val="3"/>
                <c:pt idx="0">
                  <c:v>2.5067000000000008</c:v>
                </c:pt>
                <c:pt idx="1">
                  <c:v>1.9644753988241961</c:v>
                </c:pt>
                <c:pt idx="2">
                  <c:v>1.5279253101965966</c:v>
                </c:pt>
              </c:numCache>
            </c:numRef>
          </c:val>
          <c:extLst xmlns:c16r2="http://schemas.microsoft.com/office/drawing/2015/06/chart">
            <c:ext xmlns:c16="http://schemas.microsoft.com/office/drawing/2014/chart" uri="{C3380CC4-5D6E-409C-BE32-E72D297353CC}">
              <c16:uniqueId val="{00000004-2A15-4A12-8601-9AFB2B871028}"/>
            </c:ext>
          </c:extLst>
        </c:ser>
        <c:ser>
          <c:idx val="5"/>
          <c:order val="5"/>
          <c:tx>
            <c:strRef>
              <c:f>'Scénario réglementaire'!$B$8</c:f>
              <c:strCache>
                <c:ptCount val="1"/>
                <c:pt idx="0">
                  <c:v>Transports non routiers</c:v>
                </c:pt>
              </c:strCache>
            </c:strRef>
          </c:tx>
          <c:spPr>
            <a:solidFill>
              <a:schemeClr val="accent6"/>
            </a:solidFill>
            <a:ln>
              <a:noFill/>
            </a:ln>
            <a:effectLst/>
          </c:spPr>
          <c:cat>
            <c:numRef>
              <c:f>'Scénario réglementaire'!$C$2:$E$2</c:f>
              <c:numCache>
                <c:formatCode>General</c:formatCode>
                <c:ptCount val="3"/>
                <c:pt idx="0">
                  <c:v>2014</c:v>
                </c:pt>
                <c:pt idx="1">
                  <c:v>2020</c:v>
                </c:pt>
                <c:pt idx="2">
                  <c:v>2030</c:v>
                </c:pt>
              </c:numCache>
            </c:numRef>
          </c:cat>
          <c:val>
            <c:numRef>
              <c:f>'Scénario réglementaire'!$C$8:$E$8</c:f>
              <c:numCache>
                <c:formatCode>General</c:formatCode>
                <c:ptCount val="3"/>
                <c:pt idx="0">
                  <c:v>1.3462999999999998</c:v>
                </c:pt>
                <c:pt idx="1">
                  <c:v>1.3585850304736977</c:v>
                </c:pt>
                <c:pt idx="2">
                  <c:v>1.056677245923987</c:v>
                </c:pt>
              </c:numCache>
            </c:numRef>
          </c:val>
          <c:extLst xmlns:c16r2="http://schemas.microsoft.com/office/drawing/2015/06/chart">
            <c:ext xmlns:c16="http://schemas.microsoft.com/office/drawing/2014/chart" uri="{C3380CC4-5D6E-409C-BE32-E72D297353CC}">
              <c16:uniqueId val="{00000005-2A15-4A12-8601-9AFB2B871028}"/>
            </c:ext>
          </c:extLst>
        </c:ser>
        <c:ser>
          <c:idx val="6"/>
          <c:order val="6"/>
          <c:tx>
            <c:strRef>
              <c:f>'Scénario réglementaire'!$B$9</c:f>
              <c:strCache>
                <c:ptCount val="1"/>
                <c:pt idx="0">
                  <c:v>Transports routier sans autoroute</c:v>
                </c:pt>
              </c:strCache>
            </c:strRef>
          </c:tx>
          <c:spPr>
            <a:solidFill>
              <a:schemeClr val="accent1">
                <a:lumMod val="60000"/>
              </a:schemeClr>
            </a:solidFill>
            <a:ln>
              <a:noFill/>
            </a:ln>
            <a:effectLst/>
          </c:spPr>
          <c:cat>
            <c:numRef>
              <c:f>'Scénario réglementaire'!$C$2:$E$2</c:f>
              <c:numCache>
                <c:formatCode>General</c:formatCode>
                <c:ptCount val="3"/>
                <c:pt idx="0">
                  <c:v>2014</c:v>
                </c:pt>
                <c:pt idx="1">
                  <c:v>2020</c:v>
                </c:pt>
                <c:pt idx="2">
                  <c:v>2030</c:v>
                </c:pt>
              </c:numCache>
            </c:numRef>
          </c:cat>
          <c:val>
            <c:numRef>
              <c:f>'Scénario réglementaire'!$C$9:$E$9</c:f>
              <c:numCache>
                <c:formatCode>General</c:formatCode>
                <c:ptCount val="3"/>
                <c:pt idx="0">
                  <c:v>44.275000000000013</c:v>
                </c:pt>
                <c:pt idx="1">
                  <c:v>30.125553745945744</c:v>
                </c:pt>
                <c:pt idx="2">
                  <c:v>23.43098624684669</c:v>
                </c:pt>
              </c:numCache>
            </c:numRef>
          </c:val>
          <c:extLst xmlns:c16r2="http://schemas.microsoft.com/office/drawing/2015/06/chart">
            <c:ext xmlns:c16="http://schemas.microsoft.com/office/drawing/2014/chart" uri="{C3380CC4-5D6E-409C-BE32-E72D297353CC}">
              <c16:uniqueId val="{00000006-2A15-4A12-8601-9AFB2B871028}"/>
            </c:ext>
          </c:extLst>
        </c:ser>
        <c:dLbls>
          <c:showLegendKey val="0"/>
          <c:showVal val="0"/>
          <c:showCatName val="0"/>
          <c:showSerName val="0"/>
          <c:showPercent val="0"/>
          <c:showBubbleSize val="0"/>
        </c:dLbls>
        <c:axId val="138215424"/>
        <c:axId val="138216960"/>
      </c:areaChart>
      <c:dateAx>
        <c:axId val="138215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216960"/>
        <c:crosses val="autoZero"/>
        <c:auto val="0"/>
        <c:lblOffset val="100"/>
        <c:baseTimeUnit val="days"/>
        <c:majorUnit val="5"/>
        <c:majorTimeUnit val="days"/>
      </c:dateAx>
      <c:valAx>
        <c:axId val="13821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8215424"/>
        <c:crosses val="autoZero"/>
        <c:crossBetween val="midCat"/>
      </c:valAx>
      <c:spPr>
        <a:noFill/>
        <a:ln>
          <a:noFill/>
        </a:ln>
        <a:effectLst/>
      </c:spPr>
    </c:plotArea>
    <c:legend>
      <c:legendPos val="b"/>
      <c:legendEntry>
        <c:idx val="0"/>
        <c:delete val="1"/>
      </c:legendEntry>
      <c:layout>
        <c:manualLayout>
          <c:xMode val="edge"/>
          <c:yMode val="edge"/>
          <c:x val="8.0671478565179401E-3"/>
          <c:y val="0.81783063575386405"/>
          <c:w val="0.80608792650918637"/>
          <c:h val="0.154391586468358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solidFill>
                  <a:schemeClr val="tx1">
                    <a:lumMod val="65000"/>
                    <a:lumOff val="35000"/>
                  </a:schemeClr>
                </a:solidFill>
              </a:rPr>
              <a:t>Potentiel maximum</a:t>
            </a:r>
            <a:r>
              <a:rPr lang="fr-FR" baseline="0">
                <a:solidFill>
                  <a:schemeClr val="tx1">
                    <a:lumMod val="65000"/>
                    <a:lumOff val="35000"/>
                  </a:schemeClr>
                </a:solidFill>
              </a:rPr>
              <a:t> de réduction des émissions de gaz à effet de serre</a:t>
            </a:r>
            <a:endParaRPr lang="fr-FR">
              <a:solidFill>
                <a:schemeClr val="tx1">
                  <a:lumMod val="65000"/>
                  <a:lumOff val="35000"/>
                </a:schemeClr>
              </a:solidFill>
            </a:endParaRPr>
          </a:p>
        </c:rich>
      </c:tx>
      <c:layout/>
      <c:overlay val="0"/>
      <c:spPr>
        <a:noFill/>
        <a:ln>
          <a:noFill/>
        </a:ln>
        <a:effectLst/>
      </c:spPr>
    </c:title>
    <c:autoTitleDeleted val="0"/>
    <c:plotArea>
      <c:layout>
        <c:manualLayout>
          <c:layoutTarget val="inner"/>
          <c:xMode val="edge"/>
          <c:yMode val="edge"/>
          <c:x val="0.2187830526017015"/>
          <c:y val="0.24234771776077565"/>
          <c:w val="0.74921383917945583"/>
          <c:h val="0.55245238973236255"/>
        </c:manualLayout>
      </c:layout>
      <c:barChart>
        <c:barDir val="col"/>
        <c:grouping val="stacked"/>
        <c:varyColors val="0"/>
        <c:ser>
          <c:idx val="0"/>
          <c:order val="0"/>
          <c:tx>
            <c:strRef>
              <c:f>Potentiels!$B$13</c:f>
              <c:strCache>
                <c:ptCount val="1"/>
                <c:pt idx="0">
                  <c:v>Résidentiel</c:v>
                </c:pt>
              </c:strCache>
            </c:strRef>
          </c:tx>
          <c:spPr>
            <a:solidFill>
              <a:schemeClr val="accent1"/>
            </a:solidFill>
            <a:ln>
              <a:noFill/>
            </a:ln>
            <a:effectLst/>
          </c:spPr>
          <c:invertIfNegative val="0"/>
          <c:val>
            <c:numRef>
              <c:f>Potentiels!$D$13</c:f>
              <c:numCache>
                <c:formatCode>_-* #,##0\ _€_-"tCO2e";\-* #,##0\ _€_-"tCO2e";_-* "-"??\ _€_-"tCO2e";_-@_-</c:formatCode>
                <c:ptCount val="1"/>
                <c:pt idx="0">
                  <c:v>-31007.896880125616</c:v>
                </c:pt>
              </c:numCache>
            </c:numRef>
          </c:val>
          <c:extLst xmlns:c16r2="http://schemas.microsoft.com/office/drawing/2015/06/chart">
            <c:ext xmlns:c16="http://schemas.microsoft.com/office/drawing/2014/chart" uri="{C3380CC4-5D6E-409C-BE32-E72D297353CC}">
              <c16:uniqueId val="{00000000-AEFC-4C35-B2C1-89D7D328A23F}"/>
            </c:ext>
          </c:extLst>
        </c:ser>
        <c:ser>
          <c:idx val="1"/>
          <c:order val="1"/>
          <c:tx>
            <c:strRef>
              <c:f>Potentiels!$B$14</c:f>
              <c:strCache>
                <c:ptCount val="1"/>
                <c:pt idx="0">
                  <c:v>Tertiaire</c:v>
                </c:pt>
              </c:strCache>
            </c:strRef>
          </c:tx>
          <c:spPr>
            <a:solidFill>
              <a:schemeClr val="accent3"/>
            </a:solidFill>
            <a:ln>
              <a:noFill/>
            </a:ln>
            <a:effectLst/>
          </c:spPr>
          <c:invertIfNegative val="0"/>
          <c:val>
            <c:numRef>
              <c:f>Potentiels!$D$14</c:f>
              <c:numCache>
                <c:formatCode>_-* #,##0\ _€_-"tCO2e";\-* #,##0\ _€_-"tCO2e";_-* "-"??\ _€_-"tCO2e";_-@_-</c:formatCode>
                <c:ptCount val="1"/>
                <c:pt idx="0">
                  <c:v>-6852.0241642647188</c:v>
                </c:pt>
              </c:numCache>
            </c:numRef>
          </c:val>
          <c:extLst xmlns:c16r2="http://schemas.microsoft.com/office/drawing/2015/06/chart">
            <c:ext xmlns:c16="http://schemas.microsoft.com/office/drawing/2014/chart" uri="{C3380CC4-5D6E-409C-BE32-E72D297353CC}">
              <c16:uniqueId val="{00000001-AEFC-4C35-B2C1-89D7D328A23F}"/>
            </c:ext>
          </c:extLst>
        </c:ser>
        <c:ser>
          <c:idx val="2"/>
          <c:order val="2"/>
          <c:tx>
            <c:strRef>
              <c:f>Potentiels!$B$15</c:f>
              <c:strCache>
                <c:ptCount val="1"/>
                <c:pt idx="0">
                  <c:v>Transports</c:v>
                </c:pt>
              </c:strCache>
            </c:strRef>
          </c:tx>
          <c:spPr>
            <a:solidFill>
              <a:schemeClr val="accent5"/>
            </a:solidFill>
            <a:ln>
              <a:noFill/>
            </a:ln>
            <a:effectLst/>
          </c:spPr>
          <c:invertIfNegative val="0"/>
          <c:val>
            <c:numRef>
              <c:f>Potentiels!$D$15</c:f>
              <c:numCache>
                <c:formatCode>_-* #,##0\ _€_-"tCO2e";\-* #,##0\ _€_-"tCO2e";_-* "-"??\ _€_-"tCO2e";_-@_-</c:formatCode>
                <c:ptCount val="1"/>
                <c:pt idx="0">
                  <c:v>-82727.2882804611</c:v>
                </c:pt>
              </c:numCache>
            </c:numRef>
          </c:val>
          <c:extLst xmlns:c16r2="http://schemas.microsoft.com/office/drawing/2015/06/chart">
            <c:ext xmlns:c16="http://schemas.microsoft.com/office/drawing/2014/chart" uri="{C3380CC4-5D6E-409C-BE32-E72D297353CC}">
              <c16:uniqueId val="{00000002-AEFC-4C35-B2C1-89D7D328A23F}"/>
            </c:ext>
          </c:extLst>
        </c:ser>
        <c:ser>
          <c:idx val="3"/>
          <c:order val="3"/>
          <c:tx>
            <c:strRef>
              <c:f>Potentiels!$B$16</c:f>
              <c:strCache>
                <c:ptCount val="1"/>
                <c:pt idx="0">
                  <c:v>Industrie</c:v>
                </c:pt>
              </c:strCache>
            </c:strRef>
          </c:tx>
          <c:spPr>
            <a:solidFill>
              <a:schemeClr val="accent1">
                <a:lumMod val="60000"/>
              </a:schemeClr>
            </a:solidFill>
            <a:ln>
              <a:noFill/>
            </a:ln>
            <a:effectLst/>
          </c:spPr>
          <c:invertIfNegative val="0"/>
          <c:val>
            <c:numRef>
              <c:f>Potentiels!$D$16</c:f>
              <c:numCache>
                <c:formatCode>_-* #,##0\ _€_-"tCO2e";\-* #,##0\ _€_-"tCO2e";_-* "-"??\ _€_-"tCO2e";_-@_-</c:formatCode>
                <c:ptCount val="1"/>
                <c:pt idx="0">
                  <c:v>-7350.702677414989</c:v>
                </c:pt>
              </c:numCache>
            </c:numRef>
          </c:val>
          <c:extLst xmlns:c16r2="http://schemas.microsoft.com/office/drawing/2015/06/chart">
            <c:ext xmlns:c16="http://schemas.microsoft.com/office/drawing/2014/chart" uri="{C3380CC4-5D6E-409C-BE32-E72D297353CC}">
              <c16:uniqueId val="{00000003-AEFC-4C35-B2C1-89D7D328A23F}"/>
            </c:ext>
          </c:extLst>
        </c:ser>
        <c:ser>
          <c:idx val="4"/>
          <c:order val="4"/>
          <c:tx>
            <c:strRef>
              <c:f>Potentiels!$B$17</c:f>
              <c:strCache>
                <c:ptCount val="1"/>
                <c:pt idx="0">
                  <c:v>Agriculture</c:v>
                </c:pt>
              </c:strCache>
            </c:strRef>
          </c:tx>
          <c:spPr>
            <a:solidFill>
              <a:schemeClr val="accent3">
                <a:lumMod val="60000"/>
              </a:schemeClr>
            </a:solidFill>
            <a:ln>
              <a:noFill/>
            </a:ln>
            <a:effectLst/>
          </c:spPr>
          <c:invertIfNegative val="0"/>
          <c:val>
            <c:numRef>
              <c:f>Potentiels!$D$17</c:f>
              <c:numCache>
                <c:formatCode>_-* #,##0\ _€_-"tCO2e";\-* #,##0\ _€_-"tCO2e";_-* "-"??\ _€_-"tCO2e";_-@_-</c:formatCode>
                <c:ptCount val="1"/>
                <c:pt idx="0">
                  <c:v>-22225.504802121282</c:v>
                </c:pt>
              </c:numCache>
            </c:numRef>
          </c:val>
          <c:extLst xmlns:c16r2="http://schemas.microsoft.com/office/drawing/2015/06/chart">
            <c:ext xmlns:c16="http://schemas.microsoft.com/office/drawing/2014/chart" uri="{C3380CC4-5D6E-409C-BE32-E72D297353CC}">
              <c16:uniqueId val="{00000004-AEFC-4C35-B2C1-89D7D328A23F}"/>
            </c:ext>
          </c:extLst>
        </c:ser>
        <c:dLbls>
          <c:showLegendKey val="0"/>
          <c:showVal val="0"/>
          <c:showCatName val="0"/>
          <c:showSerName val="0"/>
          <c:showPercent val="0"/>
          <c:showBubbleSize val="0"/>
        </c:dLbls>
        <c:gapWidth val="219"/>
        <c:overlap val="100"/>
        <c:axId val="138347264"/>
        <c:axId val="138348800"/>
      </c:barChart>
      <c:catAx>
        <c:axId val="138347264"/>
        <c:scaling>
          <c:orientation val="minMax"/>
        </c:scaling>
        <c:delete val="1"/>
        <c:axPos val="b"/>
        <c:numFmt formatCode="General" sourceLinked="1"/>
        <c:majorTickMark val="none"/>
        <c:minorTickMark val="none"/>
        <c:tickLblPos val="nextTo"/>
        <c:crossAx val="138348800"/>
        <c:crosses val="autoZero"/>
        <c:auto val="1"/>
        <c:lblAlgn val="ctr"/>
        <c:lblOffset val="100"/>
        <c:noMultiLvlLbl val="0"/>
      </c:catAx>
      <c:valAx>
        <c:axId val="138348800"/>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tCO2e&quot;;\-* #,##0\ _€_-&quot;tCO2e&quot;;_-* &quot;-&quot;??\ _€_-&quot;tCO2e&quot;;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347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solidFill>
                  <a:schemeClr val="tx1">
                    <a:lumMod val="65000"/>
                    <a:lumOff val="35000"/>
                  </a:schemeClr>
                </a:solidFill>
              </a:rPr>
              <a:t>Potentiel maximum</a:t>
            </a:r>
            <a:r>
              <a:rPr lang="fr-FR" baseline="0">
                <a:solidFill>
                  <a:schemeClr val="tx1">
                    <a:lumMod val="65000"/>
                    <a:lumOff val="35000"/>
                  </a:schemeClr>
                </a:solidFill>
              </a:rPr>
              <a:t> de réduction des consommations d'énergie</a:t>
            </a:r>
            <a:endParaRPr lang="fr-FR">
              <a:solidFill>
                <a:schemeClr val="tx1">
                  <a:lumMod val="65000"/>
                  <a:lumOff val="35000"/>
                </a:schemeClr>
              </a:solidFill>
            </a:endParaRPr>
          </a:p>
        </c:rich>
      </c:tx>
      <c:layout/>
      <c:overlay val="0"/>
      <c:spPr>
        <a:noFill/>
        <a:ln>
          <a:noFill/>
        </a:ln>
        <a:effectLst/>
      </c:spPr>
    </c:title>
    <c:autoTitleDeleted val="0"/>
    <c:plotArea>
      <c:layout>
        <c:manualLayout>
          <c:layoutTarget val="inner"/>
          <c:xMode val="edge"/>
          <c:yMode val="edge"/>
          <c:x val="0.2187830526017015"/>
          <c:y val="0.24234771776077565"/>
          <c:w val="0.74921383917945583"/>
          <c:h val="0.55245238973236255"/>
        </c:manualLayout>
      </c:layout>
      <c:barChart>
        <c:barDir val="col"/>
        <c:grouping val="stacked"/>
        <c:varyColors val="0"/>
        <c:ser>
          <c:idx val="0"/>
          <c:order val="0"/>
          <c:tx>
            <c:strRef>
              <c:f>Potentiels!$B$30</c:f>
              <c:strCache>
                <c:ptCount val="1"/>
                <c:pt idx="0">
                  <c:v>Résidentiel</c:v>
                </c:pt>
              </c:strCache>
            </c:strRef>
          </c:tx>
          <c:spPr>
            <a:solidFill>
              <a:schemeClr val="accent1"/>
            </a:solidFill>
            <a:ln>
              <a:noFill/>
            </a:ln>
            <a:effectLst/>
          </c:spPr>
          <c:invertIfNegative val="0"/>
          <c:val>
            <c:numRef>
              <c:f>Potentiels!$D$30</c:f>
              <c:numCache>
                <c:formatCode>_-* #,##0\ _€_-"GWh";\-* #,##0\ _€_-"GWh";_-* "-"??\ _€_-"GWh";_-@_-</c:formatCode>
                <c:ptCount val="1"/>
                <c:pt idx="0">
                  <c:v>-185.0088978766525</c:v>
                </c:pt>
              </c:numCache>
            </c:numRef>
          </c:val>
          <c:extLst xmlns:c16r2="http://schemas.microsoft.com/office/drawing/2015/06/chart">
            <c:ext xmlns:c16="http://schemas.microsoft.com/office/drawing/2014/chart" uri="{C3380CC4-5D6E-409C-BE32-E72D297353CC}">
              <c16:uniqueId val="{00000000-FD5F-4B86-9DEA-4F6E70EFB66D}"/>
            </c:ext>
          </c:extLst>
        </c:ser>
        <c:ser>
          <c:idx val="1"/>
          <c:order val="1"/>
          <c:tx>
            <c:strRef>
              <c:f>Potentiels!$B$31</c:f>
              <c:strCache>
                <c:ptCount val="1"/>
                <c:pt idx="0">
                  <c:v>Tertiaire</c:v>
                </c:pt>
              </c:strCache>
            </c:strRef>
          </c:tx>
          <c:spPr>
            <a:solidFill>
              <a:schemeClr val="accent3"/>
            </a:solidFill>
            <a:ln>
              <a:noFill/>
            </a:ln>
            <a:effectLst/>
          </c:spPr>
          <c:invertIfNegative val="0"/>
          <c:val>
            <c:numRef>
              <c:f>Potentiels!$D$31</c:f>
              <c:numCache>
                <c:formatCode>_-* #,##0\ _€_-"GWh";\-* #,##0\ _€_-"GWh";_-* "-"??\ _€_-"GWh";_-@_-</c:formatCode>
                <c:ptCount val="1"/>
                <c:pt idx="0">
                  <c:v>-44.914452300000008</c:v>
                </c:pt>
              </c:numCache>
            </c:numRef>
          </c:val>
          <c:extLst xmlns:c16r2="http://schemas.microsoft.com/office/drawing/2015/06/chart">
            <c:ext xmlns:c16="http://schemas.microsoft.com/office/drawing/2014/chart" uri="{C3380CC4-5D6E-409C-BE32-E72D297353CC}">
              <c16:uniqueId val="{00000001-FD5F-4B86-9DEA-4F6E70EFB66D}"/>
            </c:ext>
          </c:extLst>
        </c:ser>
        <c:ser>
          <c:idx val="2"/>
          <c:order val="2"/>
          <c:tx>
            <c:strRef>
              <c:f>Potentiels!$B$32</c:f>
              <c:strCache>
                <c:ptCount val="1"/>
                <c:pt idx="0">
                  <c:v>Transports</c:v>
                </c:pt>
              </c:strCache>
            </c:strRef>
          </c:tx>
          <c:spPr>
            <a:solidFill>
              <a:schemeClr val="accent5"/>
            </a:solidFill>
            <a:ln>
              <a:noFill/>
            </a:ln>
            <a:effectLst/>
          </c:spPr>
          <c:invertIfNegative val="0"/>
          <c:val>
            <c:numRef>
              <c:f>Potentiels!$D$32</c:f>
              <c:numCache>
                <c:formatCode>_-* #,##0\ _€_-"GWh";\-* #,##0\ _€_-"GWh";_-* "-"??\ _€_-"GWh";_-@_-</c:formatCode>
                <c:ptCount val="1"/>
                <c:pt idx="0">
                  <c:v>-292.43179979850868</c:v>
                </c:pt>
              </c:numCache>
            </c:numRef>
          </c:val>
          <c:extLst xmlns:c16r2="http://schemas.microsoft.com/office/drawing/2015/06/chart">
            <c:ext xmlns:c16="http://schemas.microsoft.com/office/drawing/2014/chart" uri="{C3380CC4-5D6E-409C-BE32-E72D297353CC}">
              <c16:uniqueId val="{00000002-FD5F-4B86-9DEA-4F6E70EFB66D}"/>
            </c:ext>
          </c:extLst>
        </c:ser>
        <c:ser>
          <c:idx val="3"/>
          <c:order val="3"/>
          <c:tx>
            <c:strRef>
              <c:f>Potentiels!$B$33</c:f>
              <c:strCache>
                <c:ptCount val="1"/>
                <c:pt idx="0">
                  <c:v>Industrie</c:v>
                </c:pt>
              </c:strCache>
            </c:strRef>
          </c:tx>
          <c:spPr>
            <a:solidFill>
              <a:schemeClr val="accent1">
                <a:lumMod val="60000"/>
              </a:schemeClr>
            </a:solidFill>
            <a:ln>
              <a:noFill/>
            </a:ln>
            <a:effectLst/>
          </c:spPr>
          <c:invertIfNegative val="0"/>
          <c:val>
            <c:numRef>
              <c:f>Potentiels!$D$33</c:f>
              <c:numCache>
                <c:formatCode>_-* #,##0\ _€_-"GWh";\-* #,##0\ _€_-"GWh";_-* "-"??\ _€_-"GWh";_-@_-</c:formatCode>
                <c:ptCount val="1"/>
                <c:pt idx="0">
                  <c:v>-52.332874641860457</c:v>
                </c:pt>
              </c:numCache>
            </c:numRef>
          </c:val>
          <c:extLst xmlns:c16r2="http://schemas.microsoft.com/office/drawing/2015/06/chart">
            <c:ext xmlns:c16="http://schemas.microsoft.com/office/drawing/2014/chart" uri="{C3380CC4-5D6E-409C-BE32-E72D297353CC}">
              <c16:uniqueId val="{00000003-FD5F-4B86-9DEA-4F6E70EFB66D}"/>
            </c:ext>
          </c:extLst>
        </c:ser>
        <c:ser>
          <c:idx val="4"/>
          <c:order val="4"/>
          <c:tx>
            <c:strRef>
              <c:f>Potentiels!$B$34</c:f>
              <c:strCache>
                <c:ptCount val="1"/>
                <c:pt idx="0">
                  <c:v>Agriculture</c:v>
                </c:pt>
              </c:strCache>
            </c:strRef>
          </c:tx>
          <c:spPr>
            <a:solidFill>
              <a:schemeClr val="accent3">
                <a:lumMod val="60000"/>
              </a:schemeClr>
            </a:solidFill>
            <a:ln>
              <a:noFill/>
            </a:ln>
            <a:effectLst/>
          </c:spPr>
          <c:invertIfNegative val="0"/>
          <c:val>
            <c:numRef>
              <c:f>Potentiels!$D$34</c:f>
              <c:numCache>
                <c:formatCode>_-* #,##0\ _€_-"GWh";\-* #,##0\ _€_-"GWh";_-* "-"??\ _€_-"GWh";_-@_-</c:formatCode>
                <c:ptCount val="1"/>
                <c:pt idx="0">
                  <c:v>-17.2861212</c:v>
                </c:pt>
              </c:numCache>
            </c:numRef>
          </c:val>
          <c:extLst xmlns:c16r2="http://schemas.microsoft.com/office/drawing/2015/06/chart">
            <c:ext xmlns:c16="http://schemas.microsoft.com/office/drawing/2014/chart" uri="{C3380CC4-5D6E-409C-BE32-E72D297353CC}">
              <c16:uniqueId val="{00000004-FD5F-4B86-9DEA-4F6E70EFB66D}"/>
            </c:ext>
          </c:extLst>
        </c:ser>
        <c:dLbls>
          <c:showLegendKey val="0"/>
          <c:showVal val="0"/>
          <c:showCatName val="0"/>
          <c:showSerName val="0"/>
          <c:showPercent val="0"/>
          <c:showBubbleSize val="0"/>
        </c:dLbls>
        <c:gapWidth val="219"/>
        <c:overlap val="100"/>
        <c:axId val="138430336"/>
        <c:axId val="138431872"/>
      </c:barChart>
      <c:catAx>
        <c:axId val="138430336"/>
        <c:scaling>
          <c:orientation val="minMax"/>
        </c:scaling>
        <c:delete val="1"/>
        <c:axPos val="b"/>
        <c:numFmt formatCode="General" sourceLinked="1"/>
        <c:majorTickMark val="none"/>
        <c:minorTickMark val="none"/>
        <c:tickLblPos val="nextTo"/>
        <c:crossAx val="138431872"/>
        <c:crosses val="autoZero"/>
        <c:auto val="1"/>
        <c:lblAlgn val="ctr"/>
        <c:lblOffset val="100"/>
        <c:noMultiLvlLbl val="0"/>
      </c:catAx>
      <c:valAx>
        <c:axId val="138431872"/>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GWh&quot;;\-* #,##0\ _€_-&quot;GWh&quot;;_-* &quot;-&quot;??\ _€_-&quot;GWh&quot;;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4303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Etat des lieux et potentiel de production d'énergie renouvelable</a:t>
            </a:r>
          </a:p>
        </c:rich>
      </c:tx>
      <c:layout/>
      <c:overlay val="0"/>
      <c:spPr>
        <a:noFill/>
        <a:ln>
          <a:noFill/>
        </a:ln>
        <a:effectLst/>
      </c:spPr>
    </c:title>
    <c:autoTitleDeleted val="0"/>
    <c:plotArea>
      <c:layout/>
      <c:barChart>
        <c:barDir val="col"/>
        <c:grouping val="clustered"/>
        <c:varyColors val="0"/>
        <c:ser>
          <c:idx val="0"/>
          <c:order val="0"/>
          <c:tx>
            <c:strRef>
              <c:f>Potentiels!$C$290</c:f>
              <c:strCache>
                <c:ptCount val="1"/>
                <c:pt idx="0">
                  <c:v>Etat des lieux en GWh/an</c:v>
                </c:pt>
              </c:strCache>
            </c:strRef>
          </c:tx>
          <c:spPr>
            <a:solidFill>
              <a:schemeClr val="accent1"/>
            </a:solidFill>
            <a:ln>
              <a:noFill/>
            </a:ln>
            <a:effectLst/>
          </c:spPr>
          <c:invertIfNegative val="0"/>
          <c:cat>
            <c:strRef>
              <c:f>Potentiels!$B$347:$B$349</c:f>
              <c:strCache>
                <c:ptCount val="3"/>
                <c:pt idx="0">
                  <c:v>Carburant</c:v>
                </c:pt>
                <c:pt idx="1">
                  <c:v>Electricité</c:v>
                </c:pt>
                <c:pt idx="2">
                  <c:v>Chaleur</c:v>
                </c:pt>
              </c:strCache>
            </c:strRef>
          </c:cat>
          <c:val>
            <c:numRef>
              <c:f>Potentiels!$C$327:$C$329</c:f>
              <c:numCache>
                <c:formatCode>_-* #,##0\ _€_-"GWh";\-* #,##0\ _€_-"GWh";_-* "-"??\ _€_-;_-@_-</c:formatCode>
                <c:ptCount val="3"/>
                <c:pt idx="0">
                  <c:v>0</c:v>
                </c:pt>
                <c:pt idx="1">
                  <c:v>7</c:v>
                </c:pt>
                <c:pt idx="2">
                  <c:v>63</c:v>
                </c:pt>
              </c:numCache>
            </c:numRef>
          </c:val>
          <c:extLst xmlns:c16r2="http://schemas.microsoft.com/office/drawing/2015/06/chart">
            <c:ext xmlns:c16="http://schemas.microsoft.com/office/drawing/2014/chart" uri="{C3380CC4-5D6E-409C-BE32-E72D297353CC}">
              <c16:uniqueId val="{00000000-FB11-4C69-A617-6F5BA217412A}"/>
            </c:ext>
          </c:extLst>
        </c:ser>
        <c:ser>
          <c:idx val="1"/>
          <c:order val="1"/>
          <c:tx>
            <c:strRef>
              <c:f>Potentiels!$D$290</c:f>
              <c:strCache>
                <c:ptCount val="1"/>
                <c:pt idx="0">
                  <c:v>Potentiel en GWh/an</c:v>
                </c:pt>
              </c:strCache>
            </c:strRef>
          </c:tx>
          <c:spPr>
            <a:solidFill>
              <a:schemeClr val="accent2"/>
            </a:solidFill>
            <a:ln>
              <a:noFill/>
            </a:ln>
            <a:effectLst/>
          </c:spPr>
          <c:invertIfNegative val="0"/>
          <c:cat>
            <c:strRef>
              <c:f>Potentiels!$B$347:$B$349</c:f>
              <c:strCache>
                <c:ptCount val="3"/>
                <c:pt idx="0">
                  <c:v>Carburant</c:v>
                </c:pt>
                <c:pt idx="1">
                  <c:v>Electricité</c:v>
                </c:pt>
                <c:pt idx="2">
                  <c:v>Chaleur</c:v>
                </c:pt>
              </c:strCache>
            </c:strRef>
          </c:cat>
          <c:val>
            <c:numRef>
              <c:f>Potentiels!$D$327:$D$329</c:f>
              <c:numCache>
                <c:formatCode>_-* #,##0\ _€_-"GWh";\-* #,##0\ _€_-"GWh";_-* "-"??\ _€_-;_-@_-</c:formatCode>
                <c:ptCount val="3"/>
                <c:pt idx="0">
                  <c:v>0</c:v>
                </c:pt>
                <c:pt idx="1">
                  <c:v>75</c:v>
                </c:pt>
                <c:pt idx="2">
                  <c:v>181</c:v>
                </c:pt>
              </c:numCache>
            </c:numRef>
          </c:val>
          <c:extLst xmlns:c16r2="http://schemas.microsoft.com/office/drawing/2015/06/chart">
            <c:ext xmlns:c16="http://schemas.microsoft.com/office/drawing/2014/chart" uri="{C3380CC4-5D6E-409C-BE32-E72D297353CC}">
              <c16:uniqueId val="{00000001-FB11-4C69-A617-6F5BA217412A}"/>
            </c:ext>
          </c:extLst>
        </c:ser>
        <c:ser>
          <c:idx val="2"/>
          <c:order val="2"/>
          <c:tx>
            <c:v>Besoin actuel</c:v>
          </c:tx>
          <c:spPr>
            <a:solidFill>
              <a:schemeClr val="accent3"/>
            </a:solidFill>
            <a:ln>
              <a:noFill/>
            </a:ln>
            <a:effectLst/>
          </c:spPr>
          <c:invertIfNegative val="0"/>
          <c:cat>
            <c:strRef>
              <c:f>Potentiels!$B$347:$B$349</c:f>
              <c:strCache>
                <c:ptCount val="3"/>
                <c:pt idx="0">
                  <c:v>Carburant</c:v>
                </c:pt>
                <c:pt idx="1">
                  <c:v>Electricité</c:v>
                </c:pt>
                <c:pt idx="2">
                  <c:v>Chaleur</c:v>
                </c:pt>
              </c:strCache>
            </c:strRef>
          </c:cat>
          <c:val>
            <c:numRef>
              <c:f>Potentiels!$C$347:$C$349</c:f>
              <c:numCache>
                <c:formatCode>_-* #,##0\ _€_-"GWh";\-* #,##0\ _€_-"GWh";_-* "-"??\ _€_-;_-@_-</c:formatCode>
                <c:ptCount val="3"/>
                <c:pt idx="0">
                  <c:v>865.58070338000016</c:v>
                </c:pt>
                <c:pt idx="1">
                  <c:v>175.94960261400001</c:v>
                </c:pt>
                <c:pt idx="2">
                  <c:v>348.63761220600003</c:v>
                </c:pt>
              </c:numCache>
            </c:numRef>
          </c:val>
          <c:extLst xmlns:c16r2="http://schemas.microsoft.com/office/drawing/2015/06/chart">
            <c:ext xmlns:c16="http://schemas.microsoft.com/office/drawing/2014/chart" uri="{C3380CC4-5D6E-409C-BE32-E72D297353CC}">
              <c16:uniqueId val="{00000002-FB11-4C69-A617-6F5BA217412A}"/>
            </c:ext>
          </c:extLst>
        </c:ser>
        <c:ser>
          <c:idx val="3"/>
          <c:order val="3"/>
          <c:tx>
            <c:v>Besoins futur sobre et efficace</c:v>
          </c:tx>
          <c:spPr>
            <a:solidFill>
              <a:schemeClr val="accent4"/>
            </a:solidFill>
            <a:ln>
              <a:noFill/>
            </a:ln>
            <a:effectLst/>
          </c:spPr>
          <c:invertIfNegative val="0"/>
          <c:val>
            <c:numRef>
              <c:f>Potentiels!$D$347:$D$349</c:f>
              <c:numCache>
                <c:formatCode>_-* #,##0\ _€_-"GWh";\-* #,##0\ _€_-"GWh";_-* "-"??\ _€_-;_-@_-</c:formatCode>
                <c:ptCount val="3"/>
                <c:pt idx="0">
                  <c:v>234.85200196431754</c:v>
                </c:pt>
                <c:pt idx="1">
                  <c:v>488.22974956421484</c:v>
                </c:pt>
                <c:pt idx="2">
                  <c:v>75.112020854446115</c:v>
                </c:pt>
              </c:numCache>
            </c:numRef>
          </c:val>
          <c:extLst xmlns:c16r2="http://schemas.microsoft.com/office/drawing/2015/06/chart">
            <c:ext xmlns:c16="http://schemas.microsoft.com/office/drawing/2014/chart" uri="{C3380CC4-5D6E-409C-BE32-E72D297353CC}">
              <c16:uniqueId val="{00000003-FB11-4C69-A617-6F5BA217412A}"/>
            </c:ext>
          </c:extLst>
        </c:ser>
        <c:dLbls>
          <c:showLegendKey val="0"/>
          <c:showVal val="0"/>
          <c:showCatName val="0"/>
          <c:showSerName val="0"/>
          <c:showPercent val="0"/>
          <c:showBubbleSize val="0"/>
        </c:dLbls>
        <c:gapWidth val="150"/>
        <c:axId val="138507776"/>
        <c:axId val="138509312"/>
      </c:barChart>
      <c:catAx>
        <c:axId val="13850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509312"/>
        <c:crosses val="autoZero"/>
        <c:auto val="1"/>
        <c:lblAlgn val="ctr"/>
        <c:lblOffset val="100"/>
        <c:noMultiLvlLbl val="0"/>
      </c:catAx>
      <c:valAx>
        <c:axId val="138509312"/>
        <c:scaling>
          <c:orientation val="minMax"/>
        </c:scaling>
        <c:delete val="0"/>
        <c:axPos val="l"/>
        <c:majorGridlines>
          <c:spPr>
            <a:ln w="9525" cap="flat" cmpd="sng" algn="ctr">
              <a:solidFill>
                <a:schemeClr val="tx1">
                  <a:lumMod val="15000"/>
                  <a:lumOff val="85000"/>
                </a:schemeClr>
              </a:solidFill>
              <a:round/>
            </a:ln>
            <a:effectLst/>
          </c:spPr>
        </c:majorGridlines>
        <c:numFmt formatCode="_-* #,##0\ _€_-&quot;GWh&quot;;\-* #,##0\ _€_-&quot;GWh&quot;;_-* &quot;-&quot;??\ _€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507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fr-FR"/>
              <a:t>Evolution des consommations d'énergie par secteur en GWh</a:t>
            </a:r>
          </a:p>
        </c:rich>
      </c:tx>
      <c:layout/>
      <c:overlay val="0"/>
      <c:spPr>
        <a:noFill/>
        <a:ln>
          <a:noFill/>
        </a:ln>
        <a:effectLst/>
      </c:spPr>
    </c:title>
    <c:autoTitleDeleted val="0"/>
    <c:plotArea>
      <c:layout/>
      <c:areaChart>
        <c:grouping val="stacked"/>
        <c:varyColors val="0"/>
        <c:ser>
          <c:idx val="0"/>
          <c:order val="0"/>
          <c:tx>
            <c:strRef>
              <c:f>Feuil1!$G$5</c:f>
              <c:strCache>
                <c:ptCount val="1"/>
                <c:pt idx="0">
                  <c:v>Transport</c:v>
                </c:pt>
              </c:strCache>
            </c:strRef>
          </c:tx>
          <c:spPr>
            <a:solidFill>
              <a:schemeClr val="accent1"/>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Feuil1!$H$5:$N$5</c:f>
              <c:numCache>
                <c:formatCode>_-* #,##0_-;\-* #,##0_-;_-* "-"??_-;_-@_-</c:formatCode>
                <c:ptCount val="7"/>
                <c:pt idx="0">
                  <c:v>836.30087640000011</c:v>
                </c:pt>
                <c:pt idx="1">
                  <c:v>843.34549191684971</c:v>
                </c:pt>
                <c:pt idx="2">
                  <c:v>815.93676342955212</c:v>
                </c:pt>
                <c:pt idx="3">
                  <c:v>779.39179211315525</c:v>
                </c:pt>
                <c:pt idx="4">
                  <c:v>770.25554928405609</c:v>
                </c:pt>
                <c:pt idx="5">
                  <c:v>733.71057796765922</c:v>
                </c:pt>
                <c:pt idx="6">
                  <c:v>624.07566401846873</c:v>
                </c:pt>
              </c:numCache>
            </c:numRef>
          </c:val>
          <c:extLst xmlns:c16r2="http://schemas.microsoft.com/office/drawing/2015/06/chart">
            <c:ext xmlns:c16="http://schemas.microsoft.com/office/drawing/2014/chart" uri="{C3380CC4-5D6E-409C-BE32-E72D297353CC}">
              <c16:uniqueId val="{00000000-28C7-45ED-9F3C-F42F90F1076C}"/>
            </c:ext>
          </c:extLst>
        </c:ser>
        <c:ser>
          <c:idx val="1"/>
          <c:order val="1"/>
          <c:tx>
            <c:strRef>
              <c:f>Feuil1!$G$6</c:f>
              <c:strCache>
                <c:ptCount val="1"/>
                <c:pt idx="0">
                  <c:v>Résidentiel</c:v>
                </c:pt>
              </c:strCache>
            </c:strRef>
          </c:tx>
          <c:spPr>
            <a:solidFill>
              <a:schemeClr val="accent2"/>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Feuil1!$H$6:$N$6</c:f>
              <c:numCache>
                <c:formatCode>_-* #,##0_-;\-* #,##0_-;_-* "-"??_-;_-@_-</c:formatCode>
                <c:ptCount val="7"/>
                <c:pt idx="0">
                  <c:v>312.79815400000001</c:v>
                </c:pt>
                <c:pt idx="1">
                  <c:v>310.17799965243699</c:v>
                </c:pt>
                <c:pt idx="2">
                  <c:v>295.44454466894626</c:v>
                </c:pt>
                <c:pt idx="3">
                  <c:v>275.79993802429192</c:v>
                </c:pt>
                <c:pt idx="4">
                  <c:v>270.8887863631283</c:v>
                </c:pt>
                <c:pt idx="5">
                  <c:v>251.24417971847399</c:v>
                </c:pt>
                <c:pt idx="6">
                  <c:v>130.27475985402353</c:v>
                </c:pt>
              </c:numCache>
            </c:numRef>
          </c:val>
          <c:extLst xmlns:c16r2="http://schemas.microsoft.com/office/drawing/2015/06/chart">
            <c:ext xmlns:c16="http://schemas.microsoft.com/office/drawing/2014/chart" uri="{C3380CC4-5D6E-409C-BE32-E72D297353CC}">
              <c16:uniqueId val="{00000001-28C7-45ED-9F3C-F42F90F1076C}"/>
            </c:ext>
          </c:extLst>
        </c:ser>
        <c:ser>
          <c:idx val="2"/>
          <c:order val="2"/>
          <c:tx>
            <c:strRef>
              <c:f>Feuil1!$G$7</c:f>
              <c:strCache>
                <c:ptCount val="1"/>
                <c:pt idx="0">
                  <c:v>Industrie</c:v>
                </c:pt>
              </c:strCache>
            </c:strRef>
          </c:tx>
          <c:spPr>
            <a:solidFill>
              <a:schemeClr val="accent3"/>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Feuil1!$H$7:$N$7</c:f>
              <c:numCache>
                <c:formatCode>_-* #,##0_-;\-* #,##0_-;_-* "-"??_-;_-@_-</c:formatCode>
                <c:ptCount val="7"/>
                <c:pt idx="0">
                  <c:v>128.18242079999999</c:v>
                </c:pt>
                <c:pt idx="1">
                  <c:v>127.18519520431957</c:v>
                </c:pt>
                <c:pt idx="2">
                  <c:v>124.00556532421157</c:v>
                </c:pt>
                <c:pt idx="3">
                  <c:v>119.76605881740093</c:v>
                </c:pt>
                <c:pt idx="4">
                  <c:v>118.70618219069827</c:v>
                </c:pt>
                <c:pt idx="5">
                  <c:v>114.46667568388762</c:v>
                </c:pt>
                <c:pt idx="6">
                  <c:v>89.029636643023693</c:v>
                </c:pt>
              </c:numCache>
            </c:numRef>
          </c:val>
          <c:extLst xmlns:c16r2="http://schemas.microsoft.com/office/drawing/2015/06/chart">
            <c:ext xmlns:c16="http://schemas.microsoft.com/office/drawing/2014/chart" uri="{C3380CC4-5D6E-409C-BE32-E72D297353CC}">
              <c16:uniqueId val="{00000002-28C7-45ED-9F3C-F42F90F1076C}"/>
            </c:ext>
          </c:extLst>
        </c:ser>
        <c:ser>
          <c:idx val="3"/>
          <c:order val="3"/>
          <c:tx>
            <c:strRef>
              <c:f>Feuil1!$G$8</c:f>
              <c:strCache>
                <c:ptCount val="1"/>
                <c:pt idx="0">
                  <c:v>Tertiaire</c:v>
                </c:pt>
              </c:strCache>
            </c:strRef>
          </c:tx>
          <c:spPr>
            <a:solidFill>
              <a:schemeClr val="accent4"/>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Feuil1!$H$8:$N$8</c:f>
              <c:numCache>
                <c:formatCode>_-* #,##0_-;\-* #,##0_-;_-* "-"??_-;_-@_-</c:formatCode>
                <c:ptCount val="7"/>
                <c:pt idx="0">
                  <c:v>83.74646700000001</c:v>
                </c:pt>
                <c:pt idx="1">
                  <c:v>81.136055486456414</c:v>
                </c:pt>
                <c:pt idx="2">
                  <c:v>77.282092850849736</c:v>
                </c:pt>
                <c:pt idx="3">
                  <c:v>72.143476003374161</c:v>
                </c:pt>
                <c:pt idx="4">
                  <c:v>70.858821791505278</c:v>
                </c:pt>
                <c:pt idx="5">
                  <c:v>65.720204944029703</c:v>
                </c:pt>
                <c:pt idx="6">
                  <c:v>34.07714330431169</c:v>
                </c:pt>
              </c:numCache>
            </c:numRef>
          </c:val>
          <c:extLst xmlns:c16r2="http://schemas.microsoft.com/office/drawing/2015/06/chart">
            <c:ext xmlns:c16="http://schemas.microsoft.com/office/drawing/2014/chart" uri="{C3380CC4-5D6E-409C-BE32-E72D297353CC}">
              <c16:uniqueId val="{00000003-28C7-45ED-9F3C-F42F90F1076C}"/>
            </c:ext>
          </c:extLst>
        </c:ser>
        <c:ser>
          <c:idx val="4"/>
          <c:order val="4"/>
          <c:tx>
            <c:strRef>
              <c:f>Feuil1!$G$9</c:f>
              <c:strCache>
                <c:ptCount val="1"/>
                <c:pt idx="0">
                  <c:v>Agriculture</c:v>
                </c:pt>
              </c:strCache>
            </c:strRef>
          </c:tx>
          <c:spPr>
            <a:solidFill>
              <a:schemeClr val="accent5"/>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Feuil1!$H$9:$N$9</c:f>
              <c:numCache>
                <c:formatCode>_-* #,##0_-;\-* #,##0_-;_-* "-"??_-;_-@_-</c:formatCode>
                <c:ptCount val="7"/>
                <c:pt idx="0">
                  <c:v>29.14</c:v>
                </c:pt>
                <c:pt idx="1">
                  <c:v>27.848271152500001</c:v>
                </c:pt>
                <c:pt idx="2">
                  <c:v>26.80396098428125</c:v>
                </c:pt>
                <c:pt idx="3">
                  <c:v>25.411547426656249</c:v>
                </c:pt>
                <c:pt idx="4">
                  <c:v>25.063444037250001</c:v>
                </c:pt>
                <c:pt idx="5">
                  <c:v>23.671030479624999</c:v>
                </c:pt>
                <c:pt idx="6">
                  <c:v>15.038066422350001</c:v>
                </c:pt>
              </c:numCache>
            </c:numRef>
          </c:val>
          <c:extLst xmlns:c16r2="http://schemas.microsoft.com/office/drawing/2015/06/chart">
            <c:ext xmlns:c16="http://schemas.microsoft.com/office/drawing/2014/chart" uri="{C3380CC4-5D6E-409C-BE32-E72D297353CC}">
              <c16:uniqueId val="{00000004-28C7-45ED-9F3C-F42F90F1076C}"/>
            </c:ext>
          </c:extLst>
        </c:ser>
        <c:ser>
          <c:idx val="5"/>
          <c:order val="5"/>
          <c:tx>
            <c:strRef>
              <c:f>Feuil1!$G$10</c:f>
              <c:strCache>
                <c:ptCount val="1"/>
                <c:pt idx="0">
                  <c:v>Transports non routier</c:v>
                </c:pt>
              </c:strCache>
            </c:strRef>
          </c:tx>
          <c:spPr>
            <a:solidFill>
              <a:schemeClr val="accent6"/>
            </a:solidFill>
            <a:ln>
              <a:noFill/>
            </a:ln>
            <a:effectLst/>
          </c:spPr>
          <c:cat>
            <c:numRef>
              <c:f>Feuil1!$H$4:$N$4</c:f>
              <c:numCache>
                <c:formatCode>General</c:formatCode>
                <c:ptCount val="7"/>
                <c:pt idx="0">
                  <c:v>2014</c:v>
                </c:pt>
                <c:pt idx="1">
                  <c:v>2018</c:v>
                </c:pt>
                <c:pt idx="2">
                  <c:v>2021</c:v>
                </c:pt>
                <c:pt idx="3">
                  <c:v>2025</c:v>
                </c:pt>
                <c:pt idx="4">
                  <c:v>2026</c:v>
                </c:pt>
                <c:pt idx="5">
                  <c:v>2030</c:v>
                </c:pt>
                <c:pt idx="6">
                  <c:v>2050</c:v>
                </c:pt>
              </c:numCache>
            </c:numRef>
          </c:cat>
          <c:val>
            <c:numRef>
              <c:f>Feuil1!$H$10:$N$10</c:f>
              <c:numCache>
                <c:formatCode>_-* #,##0_-;\-* #,##0_-;_-* "-"??_-;_-@_-</c:formatCode>
                <c:ptCount val="7"/>
                <c:pt idx="0">
                  <c:v>13.956000000000001</c:v>
                </c:pt>
                <c:pt idx="1">
                  <c:v>13.956000000000001</c:v>
                </c:pt>
                <c:pt idx="2">
                  <c:v>13.50243</c:v>
                </c:pt>
                <c:pt idx="3">
                  <c:v>12.897670000000002</c:v>
                </c:pt>
                <c:pt idx="4">
                  <c:v>12.746480000000002</c:v>
                </c:pt>
                <c:pt idx="5">
                  <c:v>12.141720000000001</c:v>
                </c:pt>
                <c:pt idx="6">
                  <c:v>10.327440000000001</c:v>
                </c:pt>
              </c:numCache>
            </c:numRef>
          </c:val>
          <c:extLst xmlns:c16r2="http://schemas.microsoft.com/office/drawing/2015/06/chart">
            <c:ext xmlns:c16="http://schemas.microsoft.com/office/drawing/2014/chart" uri="{C3380CC4-5D6E-409C-BE32-E72D297353CC}">
              <c16:uniqueId val="{00000005-28C7-45ED-9F3C-F42F90F1076C}"/>
            </c:ext>
          </c:extLst>
        </c:ser>
        <c:dLbls>
          <c:showLegendKey val="0"/>
          <c:showVal val="0"/>
          <c:showCatName val="0"/>
          <c:showSerName val="0"/>
          <c:showPercent val="0"/>
          <c:showBubbleSize val="0"/>
        </c:dLbls>
        <c:axId val="138575232"/>
        <c:axId val="138581120"/>
      </c:areaChart>
      <c:dateAx>
        <c:axId val="1385752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8581120"/>
        <c:crosses val="autoZero"/>
        <c:auto val="0"/>
        <c:lblOffset val="100"/>
        <c:baseTimeUnit val="days"/>
      </c:dateAx>
      <c:valAx>
        <c:axId val="13858112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85752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fr-FR"/>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Feuil1!$G$18</c:f>
              <c:strCache>
                <c:ptCount val="1"/>
                <c:pt idx="0">
                  <c:v>Transports</c:v>
                </c:pt>
              </c:strCache>
            </c:strRef>
          </c:tx>
          <c:spPr>
            <a:solidFill>
              <a:schemeClr val="accent1"/>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Feuil1!$H$18:$N$18</c:f>
              <c:numCache>
                <c:formatCode>_-* #,##0_-;\-* #,##0_-;_-* "-"??_-;_-@_-</c:formatCode>
                <c:ptCount val="7"/>
                <c:pt idx="0">
                  <c:v>130603.81754800002</c:v>
                </c:pt>
                <c:pt idx="1">
                  <c:v>130408.00975821572</c:v>
                </c:pt>
                <c:pt idx="2">
                  <c:v>123887.60927030494</c:v>
                </c:pt>
                <c:pt idx="3">
                  <c:v>115193.74195309055</c:v>
                </c:pt>
                <c:pt idx="4">
                  <c:v>113020.27512378695</c:v>
                </c:pt>
                <c:pt idx="5">
                  <c:v>104326.40780657258</c:v>
                </c:pt>
                <c:pt idx="6">
                  <c:v>62595.844683943542</c:v>
                </c:pt>
              </c:numCache>
            </c:numRef>
          </c:val>
          <c:extLst xmlns:c16r2="http://schemas.microsoft.com/office/drawing/2015/06/chart">
            <c:ext xmlns:c16="http://schemas.microsoft.com/office/drawing/2014/chart" uri="{C3380CC4-5D6E-409C-BE32-E72D297353CC}">
              <c16:uniqueId val="{00000000-3763-4336-8AFD-D9D9E39C9246}"/>
            </c:ext>
          </c:extLst>
        </c:ser>
        <c:ser>
          <c:idx val="1"/>
          <c:order val="1"/>
          <c:tx>
            <c:strRef>
              <c:f>Feuil1!$G$19</c:f>
              <c:strCache>
                <c:ptCount val="1"/>
                <c:pt idx="0">
                  <c:v>Résidentiel</c:v>
                </c:pt>
              </c:strCache>
            </c:strRef>
          </c:tx>
          <c:spPr>
            <a:solidFill>
              <a:schemeClr val="accent2"/>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Feuil1!$H$19:$N$19</c:f>
              <c:numCache>
                <c:formatCode>_-* #,##0_-;\-* #,##0_-;_-* "-"??_-;_-@_-</c:formatCode>
                <c:ptCount val="7"/>
                <c:pt idx="0">
                  <c:v>34822.774131899998</c:v>
                </c:pt>
                <c:pt idx="1">
                  <c:v>33584.137527822881</c:v>
                </c:pt>
                <c:pt idx="2">
                  <c:v>31317.208244694837</c:v>
                </c:pt>
                <c:pt idx="3">
                  <c:v>28294.635867190776</c:v>
                </c:pt>
                <c:pt idx="4">
                  <c:v>27538.992772814763</c:v>
                </c:pt>
                <c:pt idx="5">
                  <c:v>24516.420395310703</c:v>
                </c:pt>
                <c:pt idx="6">
                  <c:v>6716.8275055645763</c:v>
                </c:pt>
              </c:numCache>
            </c:numRef>
          </c:val>
          <c:extLst xmlns:c16r2="http://schemas.microsoft.com/office/drawing/2015/06/chart">
            <c:ext xmlns:c16="http://schemas.microsoft.com/office/drawing/2014/chart" uri="{C3380CC4-5D6E-409C-BE32-E72D297353CC}">
              <c16:uniqueId val="{00000001-3763-4336-8AFD-D9D9E39C9246}"/>
            </c:ext>
          </c:extLst>
        </c:ser>
        <c:ser>
          <c:idx val="2"/>
          <c:order val="2"/>
          <c:tx>
            <c:strRef>
              <c:f>Feuil1!$G$20</c:f>
              <c:strCache>
                <c:ptCount val="1"/>
                <c:pt idx="0">
                  <c:v>Industrie</c:v>
                </c:pt>
              </c:strCache>
            </c:strRef>
          </c:tx>
          <c:spPr>
            <a:solidFill>
              <a:schemeClr val="accent3"/>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Feuil1!$H$20:$N$20</c:f>
              <c:numCache>
                <c:formatCode>_-* #,##0_-;\-* #,##0_-;_-* "-"??_-;_-@_-</c:formatCode>
                <c:ptCount val="7"/>
                <c:pt idx="0">
                  <c:v>18004.569216200005</c:v>
                </c:pt>
                <c:pt idx="1">
                  <c:v>16687.703770871376</c:v>
                </c:pt>
                <c:pt idx="2">
                  <c:v>16270.511176599592</c:v>
                </c:pt>
                <c:pt idx="3">
                  <c:v>15714.254384237212</c:v>
                </c:pt>
                <c:pt idx="4">
                  <c:v>15575.190186146618</c:v>
                </c:pt>
                <c:pt idx="5">
                  <c:v>15018.933393784238</c:v>
                </c:pt>
                <c:pt idx="6">
                  <c:v>11681.392639609963</c:v>
                </c:pt>
              </c:numCache>
            </c:numRef>
          </c:val>
          <c:extLst xmlns:c16r2="http://schemas.microsoft.com/office/drawing/2015/06/chart">
            <c:ext xmlns:c16="http://schemas.microsoft.com/office/drawing/2014/chart" uri="{C3380CC4-5D6E-409C-BE32-E72D297353CC}">
              <c16:uniqueId val="{00000002-3763-4336-8AFD-D9D9E39C9246}"/>
            </c:ext>
          </c:extLst>
        </c:ser>
        <c:ser>
          <c:idx val="3"/>
          <c:order val="3"/>
          <c:tx>
            <c:strRef>
              <c:f>Feuil1!$G$21</c:f>
              <c:strCache>
                <c:ptCount val="1"/>
                <c:pt idx="0">
                  <c:v>Tertiaire</c:v>
                </c:pt>
              </c:strCache>
            </c:strRef>
          </c:tx>
          <c:spPr>
            <a:solidFill>
              <a:schemeClr val="accent4"/>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Feuil1!$H$21:$N$21</c:f>
              <c:numCache>
                <c:formatCode>_-* #,##0_-;\-* #,##0_-;_-* "-"??_-;_-@_-</c:formatCode>
                <c:ptCount val="7"/>
                <c:pt idx="0">
                  <c:v>10537.921441500002</c:v>
                </c:pt>
                <c:pt idx="1">
                  <c:v>9767.1712810677909</c:v>
                </c:pt>
                <c:pt idx="2">
                  <c:v>9107.8872195957156</c:v>
                </c:pt>
                <c:pt idx="3">
                  <c:v>8228.8418042996127</c:v>
                </c:pt>
                <c:pt idx="4">
                  <c:v>8009.0804504755879</c:v>
                </c:pt>
                <c:pt idx="5">
                  <c:v>7130.0350351794868</c:v>
                </c:pt>
                <c:pt idx="6">
                  <c:v>1953.4342562135582</c:v>
                </c:pt>
              </c:numCache>
            </c:numRef>
          </c:val>
          <c:extLst xmlns:c16r2="http://schemas.microsoft.com/office/drawing/2015/06/chart">
            <c:ext xmlns:c16="http://schemas.microsoft.com/office/drawing/2014/chart" uri="{C3380CC4-5D6E-409C-BE32-E72D297353CC}">
              <c16:uniqueId val="{00000003-3763-4336-8AFD-D9D9E39C9246}"/>
            </c:ext>
          </c:extLst>
        </c:ser>
        <c:ser>
          <c:idx val="4"/>
          <c:order val="4"/>
          <c:tx>
            <c:strRef>
              <c:f>Feuil1!$G$22</c:f>
              <c:strCache>
                <c:ptCount val="1"/>
                <c:pt idx="0">
                  <c:v>Agriculture</c:v>
                </c:pt>
              </c:strCache>
            </c:strRef>
          </c:tx>
          <c:spPr>
            <a:solidFill>
              <a:schemeClr val="accent5"/>
            </a:solidFill>
            <a:ln>
              <a:noFill/>
            </a:ln>
            <a:effectLst/>
          </c:spPr>
          <c:cat>
            <c:numRef>
              <c:f>Feuil1!$H$17:$N$17</c:f>
              <c:numCache>
                <c:formatCode>General</c:formatCode>
                <c:ptCount val="7"/>
                <c:pt idx="0">
                  <c:v>2014</c:v>
                </c:pt>
                <c:pt idx="1">
                  <c:v>2018</c:v>
                </c:pt>
                <c:pt idx="2">
                  <c:v>2021</c:v>
                </c:pt>
                <c:pt idx="3">
                  <c:v>2025</c:v>
                </c:pt>
                <c:pt idx="4">
                  <c:v>2026</c:v>
                </c:pt>
                <c:pt idx="5">
                  <c:v>2030</c:v>
                </c:pt>
                <c:pt idx="6">
                  <c:v>2050</c:v>
                </c:pt>
              </c:numCache>
            </c:numRef>
          </c:cat>
          <c:val>
            <c:numRef>
              <c:f>Feuil1!$H$22:$N$22</c:f>
              <c:numCache>
                <c:formatCode>_-* #,##0_-;\-* #,##0_-;_-* "-"??_-;_-@_-</c:formatCode>
                <c:ptCount val="7"/>
                <c:pt idx="0">
                  <c:v>29293.381870599998</c:v>
                </c:pt>
                <c:pt idx="1">
                  <c:v>29074.230299771483</c:v>
                </c:pt>
                <c:pt idx="2">
                  <c:v>27620.518784782907</c:v>
                </c:pt>
                <c:pt idx="3">
                  <c:v>25682.236764798145</c:v>
                </c:pt>
                <c:pt idx="4">
                  <c:v>25197.666259801954</c:v>
                </c:pt>
                <c:pt idx="5">
                  <c:v>23259.384239817187</c:v>
                </c:pt>
                <c:pt idx="6">
                  <c:v>11338.949816910879</c:v>
                </c:pt>
              </c:numCache>
            </c:numRef>
          </c:val>
          <c:extLst xmlns:c16r2="http://schemas.microsoft.com/office/drawing/2015/06/chart">
            <c:ext xmlns:c16="http://schemas.microsoft.com/office/drawing/2014/chart" uri="{C3380CC4-5D6E-409C-BE32-E72D297353CC}">
              <c16:uniqueId val="{00000004-3763-4336-8AFD-D9D9E39C9246}"/>
            </c:ext>
          </c:extLst>
        </c:ser>
        <c:dLbls>
          <c:showLegendKey val="0"/>
          <c:showVal val="0"/>
          <c:showCatName val="0"/>
          <c:showSerName val="0"/>
          <c:showPercent val="0"/>
          <c:showBubbleSize val="0"/>
        </c:dLbls>
        <c:axId val="139175040"/>
        <c:axId val="139176576"/>
      </c:areaChart>
      <c:dateAx>
        <c:axId val="139175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9176576"/>
        <c:crosses val="autoZero"/>
        <c:auto val="0"/>
        <c:lblOffset val="100"/>
        <c:baseTimeUnit val="days"/>
      </c:dateAx>
      <c:valAx>
        <c:axId val="139176576"/>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3917504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Secteurs d’utilisation d’énergie des logements (kWh/m²)</a:t>
            </a:r>
          </a:p>
        </c:rich>
      </c:tx>
      <c:layout/>
      <c:overlay val="0"/>
      <c:spPr>
        <a:noFill/>
        <a:ln>
          <a:noFill/>
        </a:ln>
        <a:effectLst/>
      </c:spPr>
    </c:title>
    <c:autoTitleDeleted val="0"/>
    <c:plotArea>
      <c:layout/>
      <c:barChart>
        <c:barDir val="col"/>
        <c:grouping val="stacked"/>
        <c:varyColors val="0"/>
        <c:ser>
          <c:idx val="0"/>
          <c:order val="0"/>
          <c:tx>
            <c:strRef>
              <c:f>Analyse!$C$291</c:f>
              <c:strCache>
                <c:ptCount val="1"/>
                <c:pt idx="0">
                  <c:v>Chauffage</c:v>
                </c:pt>
              </c:strCache>
            </c:strRef>
          </c:tx>
          <c:spPr>
            <a:solidFill>
              <a:schemeClr val="accent1"/>
            </a:solidFill>
            <a:ln>
              <a:noFill/>
            </a:ln>
            <a:effectLst/>
          </c:spPr>
          <c:invertIfNegative val="0"/>
          <c:cat>
            <c:strRef>
              <c:f>Analyse!$B$292:$B$293</c:f>
              <c:strCache>
                <c:ptCount val="2"/>
                <c:pt idx="0">
                  <c:v>Avant 1990</c:v>
                </c:pt>
                <c:pt idx="1">
                  <c:v>Après 1990</c:v>
                </c:pt>
              </c:strCache>
            </c:strRef>
          </c:cat>
          <c:val>
            <c:numRef>
              <c:f>Analyse!$C$292:$C$293</c:f>
              <c:numCache>
                <c:formatCode>General</c:formatCode>
                <c:ptCount val="2"/>
                <c:pt idx="0">
                  <c:v>155.90533082859758</c:v>
                </c:pt>
                <c:pt idx="1">
                  <c:v>118.63860422937991</c:v>
                </c:pt>
              </c:numCache>
            </c:numRef>
          </c:val>
          <c:extLst xmlns:c16r2="http://schemas.microsoft.com/office/drawing/2015/06/chart">
            <c:ext xmlns:c16="http://schemas.microsoft.com/office/drawing/2014/chart" uri="{C3380CC4-5D6E-409C-BE32-E72D297353CC}">
              <c16:uniqueId val="{00000000-8168-477E-89D9-F90D5565C730}"/>
            </c:ext>
          </c:extLst>
        </c:ser>
        <c:ser>
          <c:idx val="1"/>
          <c:order val="1"/>
          <c:tx>
            <c:strRef>
              <c:f>Analyse!$D$291</c:f>
              <c:strCache>
                <c:ptCount val="1"/>
                <c:pt idx="0">
                  <c:v>ECS</c:v>
                </c:pt>
              </c:strCache>
            </c:strRef>
          </c:tx>
          <c:spPr>
            <a:solidFill>
              <a:schemeClr val="accent2"/>
            </a:solidFill>
            <a:ln>
              <a:noFill/>
            </a:ln>
            <a:effectLst/>
          </c:spPr>
          <c:invertIfNegative val="0"/>
          <c:cat>
            <c:strRef>
              <c:f>Analyse!$B$292:$B$293</c:f>
              <c:strCache>
                <c:ptCount val="2"/>
                <c:pt idx="0">
                  <c:v>Avant 1990</c:v>
                </c:pt>
                <c:pt idx="1">
                  <c:v>Après 1990</c:v>
                </c:pt>
              </c:strCache>
            </c:strRef>
          </c:cat>
          <c:val>
            <c:numRef>
              <c:f>Analyse!$D$292:$D$293</c:f>
              <c:numCache>
                <c:formatCode>General</c:formatCode>
                <c:ptCount val="2"/>
                <c:pt idx="0">
                  <c:v>13.298863078844439</c:v>
                </c:pt>
                <c:pt idx="1">
                  <c:v>13.449333429066263</c:v>
                </c:pt>
              </c:numCache>
            </c:numRef>
          </c:val>
          <c:extLst xmlns:c16r2="http://schemas.microsoft.com/office/drawing/2015/06/chart">
            <c:ext xmlns:c16="http://schemas.microsoft.com/office/drawing/2014/chart" uri="{C3380CC4-5D6E-409C-BE32-E72D297353CC}">
              <c16:uniqueId val="{00000001-8168-477E-89D9-F90D5565C730}"/>
            </c:ext>
          </c:extLst>
        </c:ser>
        <c:ser>
          <c:idx val="2"/>
          <c:order val="2"/>
          <c:tx>
            <c:strRef>
              <c:f>Analyse!$E$291</c:f>
              <c:strCache>
                <c:ptCount val="1"/>
                <c:pt idx="0">
                  <c:v>Cuisson</c:v>
                </c:pt>
              </c:strCache>
            </c:strRef>
          </c:tx>
          <c:spPr>
            <a:solidFill>
              <a:schemeClr val="accent3"/>
            </a:solidFill>
            <a:ln>
              <a:noFill/>
            </a:ln>
            <a:effectLst/>
          </c:spPr>
          <c:invertIfNegative val="0"/>
          <c:cat>
            <c:strRef>
              <c:f>Analyse!$B$292:$B$293</c:f>
              <c:strCache>
                <c:ptCount val="2"/>
                <c:pt idx="0">
                  <c:v>Avant 1990</c:v>
                </c:pt>
                <c:pt idx="1">
                  <c:v>Après 1990</c:v>
                </c:pt>
              </c:strCache>
            </c:strRef>
          </c:cat>
          <c:val>
            <c:numRef>
              <c:f>Analyse!$E$292:$E$293</c:f>
              <c:numCache>
                <c:formatCode>General</c:formatCode>
                <c:ptCount val="2"/>
                <c:pt idx="0">
                  <c:v>4.5364128990436621</c:v>
                </c:pt>
                <c:pt idx="1">
                  <c:v>4.6222308326482953</c:v>
                </c:pt>
              </c:numCache>
            </c:numRef>
          </c:val>
          <c:extLst xmlns:c16r2="http://schemas.microsoft.com/office/drawing/2015/06/chart">
            <c:ext xmlns:c16="http://schemas.microsoft.com/office/drawing/2014/chart" uri="{C3380CC4-5D6E-409C-BE32-E72D297353CC}">
              <c16:uniqueId val="{00000002-8168-477E-89D9-F90D5565C730}"/>
            </c:ext>
          </c:extLst>
        </c:ser>
        <c:ser>
          <c:idx val="3"/>
          <c:order val="3"/>
          <c:tx>
            <c:strRef>
              <c:f>Analyse!$F$291</c:f>
              <c:strCache>
                <c:ptCount val="1"/>
                <c:pt idx="0">
                  <c:v>Electricité spécifique</c:v>
                </c:pt>
              </c:strCache>
            </c:strRef>
          </c:tx>
          <c:spPr>
            <a:solidFill>
              <a:schemeClr val="accent4"/>
            </a:solidFill>
            <a:ln>
              <a:noFill/>
            </a:ln>
            <a:effectLst/>
          </c:spPr>
          <c:invertIfNegative val="0"/>
          <c:cat>
            <c:strRef>
              <c:f>Analyse!$B$292:$B$293</c:f>
              <c:strCache>
                <c:ptCount val="2"/>
                <c:pt idx="0">
                  <c:v>Avant 1990</c:v>
                </c:pt>
                <c:pt idx="1">
                  <c:v>Après 1990</c:v>
                </c:pt>
              </c:strCache>
            </c:strRef>
          </c:cat>
          <c:val>
            <c:numRef>
              <c:f>Analyse!$F$292:$F$293</c:f>
              <c:numCache>
                <c:formatCode>General</c:formatCode>
                <c:ptCount val="2"/>
                <c:pt idx="0">
                  <c:v>18.186014708981009</c:v>
                </c:pt>
                <c:pt idx="1">
                  <c:v>18.855494835078122</c:v>
                </c:pt>
              </c:numCache>
            </c:numRef>
          </c:val>
          <c:extLst xmlns:c16r2="http://schemas.microsoft.com/office/drawing/2015/06/chart">
            <c:ext xmlns:c16="http://schemas.microsoft.com/office/drawing/2014/chart" uri="{C3380CC4-5D6E-409C-BE32-E72D297353CC}">
              <c16:uniqueId val="{00000003-8168-477E-89D9-F90D5565C730}"/>
            </c:ext>
          </c:extLst>
        </c:ser>
        <c:ser>
          <c:idx val="4"/>
          <c:order val="4"/>
          <c:tx>
            <c:strRef>
              <c:f>Analyse!$G$291</c:f>
              <c:strCache>
                <c:ptCount val="1"/>
                <c:pt idx="0">
                  <c:v>Autre éléctricité</c:v>
                </c:pt>
              </c:strCache>
            </c:strRef>
          </c:tx>
          <c:spPr>
            <a:solidFill>
              <a:schemeClr val="accent5"/>
            </a:solidFill>
            <a:ln>
              <a:noFill/>
            </a:ln>
            <a:effectLst/>
          </c:spPr>
          <c:invertIfNegative val="0"/>
          <c:cat>
            <c:strRef>
              <c:f>Analyse!$B$292:$B$293</c:f>
              <c:strCache>
                <c:ptCount val="2"/>
                <c:pt idx="0">
                  <c:v>Avant 1990</c:v>
                </c:pt>
                <c:pt idx="1">
                  <c:v>Après 1990</c:v>
                </c:pt>
              </c:strCache>
            </c:strRef>
          </c:cat>
          <c:val>
            <c:numRef>
              <c:f>Analyse!$G$292:$G$293</c:f>
              <c:numCache>
                <c:formatCode>General</c:formatCode>
                <c:ptCount val="2"/>
                <c:pt idx="0">
                  <c:v>1.5937309924440699</c:v>
                </c:pt>
                <c:pt idx="1">
                  <c:v>1.5216729547386416</c:v>
                </c:pt>
              </c:numCache>
            </c:numRef>
          </c:val>
          <c:extLst xmlns:c16r2="http://schemas.microsoft.com/office/drawing/2015/06/chart">
            <c:ext xmlns:c16="http://schemas.microsoft.com/office/drawing/2014/chart" uri="{C3380CC4-5D6E-409C-BE32-E72D297353CC}">
              <c16:uniqueId val="{00000004-8168-477E-89D9-F90D5565C730}"/>
            </c:ext>
          </c:extLst>
        </c:ser>
        <c:dLbls>
          <c:showLegendKey val="0"/>
          <c:showVal val="0"/>
          <c:showCatName val="0"/>
          <c:showSerName val="0"/>
          <c:showPercent val="0"/>
          <c:showBubbleSize val="0"/>
        </c:dLbls>
        <c:gapWidth val="150"/>
        <c:overlap val="100"/>
        <c:axId val="93731072"/>
        <c:axId val="93745152"/>
      </c:barChart>
      <c:catAx>
        <c:axId val="9373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745152"/>
        <c:crosses val="autoZero"/>
        <c:auto val="1"/>
        <c:lblAlgn val="ctr"/>
        <c:lblOffset val="100"/>
        <c:noMultiLvlLbl val="0"/>
      </c:catAx>
      <c:valAx>
        <c:axId val="9374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731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SICECO.xlsx]Restitution'!$B$2:$B$12</c:f>
              <c:strCache>
                <c:ptCount val="11"/>
                <c:pt idx="0">
                  <c:v>Rénover le bâti existant</c:v>
                </c:pt>
                <c:pt idx="1">
                  <c:v>Rénover les systèmes de chauffage</c:v>
                </c:pt>
                <c:pt idx="2">
                  <c:v>Développer les nouvelles énergies (individuelles et collectives)</c:v>
                </c:pt>
                <c:pt idx="3">
                  <c:v>Agir sur les nouvelles constructions</c:v>
                </c:pt>
                <c:pt idx="4">
                  <c:v>Remodeler l’urbanisme et l’aménagement</c:v>
                </c:pt>
                <c:pt idx="5">
                  <c:v>Lutter contre la précarité énergétique</c:v>
                </c:pt>
                <c:pt idx="6">
                  <c:v>Favoriser des usages domestiques plus sobres en énergie</c:v>
                </c:pt>
                <c:pt idx="7">
                  <c:v>Améliorer la performance énergétique du secteur tertiaire</c:v>
                </c:pt>
                <c:pt idx="8">
                  <c:v>Rendre exemplaire le bâtiment public</c:v>
                </c:pt>
                <c:pt idx="9">
                  <c:v>Limiter la pollution atmosphérique due aux logements (chauffage au bois)</c:v>
                </c:pt>
                <c:pt idx="10">
                  <c:v>Adapter les bâtiments aux conséquences du changement climatique</c:v>
                </c:pt>
              </c:strCache>
            </c:strRef>
          </c:cat>
          <c:val>
            <c:numRef>
              <c:f>'[Start SICECO.xlsx]Restitution'!$M$2:$M$12</c:f>
              <c:numCache>
                <c:formatCode>0%</c:formatCode>
                <c:ptCount val="11"/>
                <c:pt idx="0">
                  <c:v>1</c:v>
                </c:pt>
                <c:pt idx="1">
                  <c:v>0.75</c:v>
                </c:pt>
                <c:pt idx="2">
                  <c:v>0.85</c:v>
                </c:pt>
                <c:pt idx="3">
                  <c:v>0.8</c:v>
                </c:pt>
                <c:pt idx="4">
                  <c:v>0.65</c:v>
                </c:pt>
                <c:pt idx="5">
                  <c:v>0.7</c:v>
                </c:pt>
                <c:pt idx="6">
                  <c:v>0.7</c:v>
                </c:pt>
                <c:pt idx="7">
                  <c:v>0.55000000000000004</c:v>
                </c:pt>
                <c:pt idx="8">
                  <c:v>0.75</c:v>
                </c:pt>
                <c:pt idx="9">
                  <c:v>0.6</c:v>
                </c:pt>
                <c:pt idx="10">
                  <c:v>0.65</c:v>
                </c:pt>
              </c:numCache>
            </c:numRef>
          </c:val>
          <c:extLst xmlns:c16r2="http://schemas.microsoft.com/office/drawing/2015/06/chart">
            <c:ext xmlns:c16="http://schemas.microsoft.com/office/drawing/2014/chart" uri="{C3380CC4-5D6E-409C-BE32-E72D297353CC}">
              <c16:uniqueId val="{00000000-67F8-4D85-A94D-D375F446E692}"/>
            </c:ext>
          </c:extLst>
        </c:ser>
        <c:dLbls>
          <c:showLegendKey val="0"/>
          <c:showVal val="0"/>
          <c:showCatName val="0"/>
          <c:showSerName val="0"/>
          <c:showPercent val="0"/>
          <c:showBubbleSize val="0"/>
        </c:dLbls>
        <c:gapWidth val="10"/>
        <c:axId val="139229056"/>
        <c:axId val="139230592"/>
      </c:barChart>
      <c:catAx>
        <c:axId val="139229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9230592"/>
        <c:crosses val="autoZero"/>
        <c:auto val="1"/>
        <c:lblAlgn val="ctr"/>
        <c:lblOffset val="100"/>
        <c:noMultiLvlLbl val="0"/>
      </c:catAx>
      <c:valAx>
        <c:axId val="139230592"/>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9229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SICECO.xlsx]Restitution'!$B$13:$B$20</c:f>
              <c:strCache>
                <c:ptCount val="8"/>
                <c:pt idx="0">
                  <c:v>Réduire les obligations de se déplacer</c:v>
                </c:pt>
                <c:pt idx="1">
                  <c:v>Renforcer l’attractivité des transports en commun (desserte, fréquence, tarifs, confort…)</c:v>
                </c:pt>
                <c:pt idx="2">
                  <c:v>Facilité l’intermodalité</c:v>
                </c:pt>
                <c:pt idx="3">
                  <c:v>Lutter contre la « voiture solo » (développer le covoiturage et la mutualisation)</c:v>
                </c:pt>
                <c:pt idx="4">
                  <c:v>Faciliter l’accès à des véhicules moins polluants</c:v>
                </c:pt>
                <c:pt idx="5">
                  <c:v>Encourager l’usage des transports « doux »</c:v>
                </c:pt>
                <c:pt idx="6">
                  <c:v>Diminuer les émissions de GES liées au transport de marchandise</c:v>
                </c:pt>
                <c:pt idx="7">
                  <c:v>Favoriser l’intermodalité du transport de marchandise</c:v>
                </c:pt>
              </c:strCache>
            </c:strRef>
          </c:cat>
          <c:val>
            <c:numRef>
              <c:f>'[Start SICECO.xlsx]Restitution'!$M$13:$M$20</c:f>
              <c:numCache>
                <c:formatCode>0%</c:formatCode>
                <c:ptCount val="8"/>
                <c:pt idx="0">
                  <c:v>0.6</c:v>
                </c:pt>
                <c:pt idx="1">
                  <c:v>0.8</c:v>
                </c:pt>
                <c:pt idx="2">
                  <c:v>0.6</c:v>
                </c:pt>
                <c:pt idx="3">
                  <c:v>0.83</c:v>
                </c:pt>
                <c:pt idx="4">
                  <c:v>0.7</c:v>
                </c:pt>
                <c:pt idx="5">
                  <c:v>0.8</c:v>
                </c:pt>
                <c:pt idx="6">
                  <c:v>0.8</c:v>
                </c:pt>
                <c:pt idx="7">
                  <c:v>0.7</c:v>
                </c:pt>
              </c:numCache>
            </c:numRef>
          </c:val>
          <c:extLst xmlns:c16r2="http://schemas.microsoft.com/office/drawing/2015/06/chart">
            <c:ext xmlns:c16="http://schemas.microsoft.com/office/drawing/2014/chart" uri="{C3380CC4-5D6E-409C-BE32-E72D297353CC}">
              <c16:uniqueId val="{00000000-0C92-44AF-89A9-77AD5D5BC09B}"/>
            </c:ext>
          </c:extLst>
        </c:ser>
        <c:dLbls>
          <c:showLegendKey val="0"/>
          <c:showVal val="0"/>
          <c:showCatName val="0"/>
          <c:showSerName val="0"/>
          <c:showPercent val="0"/>
          <c:showBubbleSize val="0"/>
        </c:dLbls>
        <c:gapWidth val="10"/>
        <c:axId val="138900992"/>
        <c:axId val="138902528"/>
      </c:barChart>
      <c:catAx>
        <c:axId val="138900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902528"/>
        <c:crosses val="autoZero"/>
        <c:auto val="1"/>
        <c:lblAlgn val="ctr"/>
        <c:lblOffset val="100"/>
        <c:noMultiLvlLbl val="0"/>
      </c:catAx>
      <c:valAx>
        <c:axId val="13890252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8900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SICECO.xlsx]Restitution'!$B$21:$B$28</c:f>
              <c:strCache>
                <c:ptCount val="8"/>
                <c:pt idx="0">
                  <c:v>Favoriser les techniques agricoles les moins polluantes</c:v>
                </c:pt>
                <c:pt idx="1">
                  <c:v>Faciliter l’adaptation au changement climatique</c:v>
                </c:pt>
                <c:pt idx="2">
                  <c:v>Agir pour une sobriété énergétique des exploitations (bâtiments, machines…)</c:v>
                </c:pt>
                <c:pt idx="3">
                  <c:v>Renforcer les circuits courts, soutenir les producteurs locaux</c:v>
                </c:pt>
                <c:pt idx="4">
                  <c:v>Préserver et augmenter la qualité des sols</c:v>
                </c:pt>
                <c:pt idx="5">
                  <c:v>Agir en faveur d’une consommation responsable</c:v>
                </c:pt>
                <c:pt idx="6">
                  <c:v>Réduire et optimiser la gestion des déchets, dans une perspective zéro carbone</c:v>
                </c:pt>
                <c:pt idx="7">
                  <c:v>Développer la production d’énergies renouvelables</c:v>
                </c:pt>
              </c:strCache>
            </c:strRef>
          </c:cat>
          <c:val>
            <c:numRef>
              <c:f>'[Start SICECO.xlsx]Restitution'!$M$21:$M$28</c:f>
              <c:numCache>
                <c:formatCode>0%</c:formatCode>
                <c:ptCount val="8"/>
                <c:pt idx="0">
                  <c:v>0.83</c:v>
                </c:pt>
                <c:pt idx="1">
                  <c:v>0.77</c:v>
                </c:pt>
                <c:pt idx="2">
                  <c:v>0.6</c:v>
                </c:pt>
                <c:pt idx="3">
                  <c:v>0.95</c:v>
                </c:pt>
                <c:pt idx="4">
                  <c:v>0.6</c:v>
                </c:pt>
                <c:pt idx="5">
                  <c:v>0.6</c:v>
                </c:pt>
                <c:pt idx="6">
                  <c:v>0.5</c:v>
                </c:pt>
                <c:pt idx="7">
                  <c:v>0.65</c:v>
                </c:pt>
              </c:numCache>
            </c:numRef>
          </c:val>
          <c:extLst xmlns:c16r2="http://schemas.microsoft.com/office/drawing/2015/06/chart">
            <c:ext xmlns:c16="http://schemas.microsoft.com/office/drawing/2014/chart" uri="{C3380CC4-5D6E-409C-BE32-E72D297353CC}">
              <c16:uniqueId val="{00000000-06D1-4430-9545-477E0EEBA880}"/>
            </c:ext>
          </c:extLst>
        </c:ser>
        <c:dLbls>
          <c:showLegendKey val="0"/>
          <c:showVal val="0"/>
          <c:showCatName val="0"/>
          <c:showSerName val="0"/>
          <c:showPercent val="0"/>
          <c:showBubbleSize val="0"/>
        </c:dLbls>
        <c:gapWidth val="10"/>
        <c:axId val="138974336"/>
        <c:axId val="138975872"/>
      </c:barChart>
      <c:catAx>
        <c:axId val="1389743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8975872"/>
        <c:crosses val="autoZero"/>
        <c:auto val="1"/>
        <c:lblAlgn val="ctr"/>
        <c:lblOffset val="100"/>
        <c:noMultiLvlLbl val="0"/>
      </c:catAx>
      <c:valAx>
        <c:axId val="138975872"/>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38974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Axes</a:t>
            </a:r>
            <a:r>
              <a:rPr lang="fr-FR" baseline="0"/>
              <a:t> d'actions prioritaires et efforts associés</a:t>
            </a:r>
            <a:endParaRPr lang="fr-FR"/>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SICECO.xlsx]Restitution'!$B$29:$B$40</c:f>
              <c:strCache>
                <c:ptCount val="12"/>
                <c:pt idx="0">
                  <c:v>Sensibiliser le monde économique et soutenir les efforts de RSE</c:v>
                </c:pt>
                <c:pt idx="1">
                  <c:v>Renforcer les formations – qualification « durables » des agents économiques locaux</c:v>
                </c:pt>
                <c:pt idx="2">
                  <c:v>Soutenir les formations professionnelles « durables » des jeunes du territoire</c:v>
                </c:pt>
                <c:pt idx="3">
                  <c:v>Encourager des mutualisations de moyens et les échanges interterritoriaux</c:v>
                </c:pt>
                <c:pt idx="4">
                  <c:v>Réduire le bilan carbone des Zones d’Activité</c:v>
                </c:pt>
                <c:pt idx="5">
                  <c:v>Développer l’économie circulaire</c:v>
                </c:pt>
                <c:pt idx="6">
                  <c:v>Soutenir les entreprises de l’innovation durable et de la transition énergétique</c:v>
                </c:pt>
                <c:pt idx="7">
                  <c:v>Rendre les acteurs publics exemplaires</c:v>
                </c:pt>
                <c:pt idx="8">
                  <c:v>Optimiser l’éclairage public</c:v>
                </c:pt>
                <c:pt idx="9">
                  <c:v>Transformer les pratiques touristiques et développer l’éco-tourisme</c:v>
                </c:pt>
                <c:pt idx="10">
                  <c:v>Urbanisme et aménagement du territoire en-dehors de la métropole</c:v>
                </c:pt>
                <c:pt idx="11">
                  <c:v>Réduire, réutiliser et valoriser les déchets du BTP et de l’économie locale</c:v>
                </c:pt>
              </c:strCache>
            </c:strRef>
          </c:cat>
          <c:val>
            <c:numRef>
              <c:f>'[Start SICECO.xlsx]Restitution'!$M$29:$M$40</c:f>
              <c:numCache>
                <c:formatCode>0%</c:formatCode>
                <c:ptCount val="12"/>
                <c:pt idx="0">
                  <c:v>0.6</c:v>
                </c:pt>
                <c:pt idx="1">
                  <c:v>0.7</c:v>
                </c:pt>
                <c:pt idx="2">
                  <c:v>0.5</c:v>
                </c:pt>
                <c:pt idx="3">
                  <c:v>0.7</c:v>
                </c:pt>
                <c:pt idx="4">
                  <c:v>0.55000000000000004</c:v>
                </c:pt>
                <c:pt idx="5">
                  <c:v>0.83</c:v>
                </c:pt>
                <c:pt idx="6">
                  <c:v>0.7</c:v>
                </c:pt>
                <c:pt idx="7">
                  <c:v>0.8</c:v>
                </c:pt>
                <c:pt idx="8">
                  <c:v>0.9</c:v>
                </c:pt>
                <c:pt idx="9">
                  <c:v>0.65</c:v>
                </c:pt>
                <c:pt idx="10">
                  <c:v>0.75</c:v>
                </c:pt>
                <c:pt idx="11">
                  <c:v>0.7</c:v>
                </c:pt>
              </c:numCache>
            </c:numRef>
          </c:val>
          <c:extLst xmlns:c16r2="http://schemas.microsoft.com/office/drawing/2015/06/chart">
            <c:ext xmlns:c16="http://schemas.microsoft.com/office/drawing/2014/chart" uri="{C3380CC4-5D6E-409C-BE32-E72D297353CC}">
              <c16:uniqueId val="{00000000-8569-4B08-B05E-D51D22050FF0}"/>
            </c:ext>
          </c:extLst>
        </c:ser>
        <c:dLbls>
          <c:showLegendKey val="0"/>
          <c:showVal val="0"/>
          <c:showCatName val="0"/>
          <c:showSerName val="0"/>
          <c:showPercent val="0"/>
          <c:showBubbleSize val="0"/>
        </c:dLbls>
        <c:gapWidth val="10"/>
        <c:axId val="139043584"/>
        <c:axId val="139045120"/>
      </c:barChart>
      <c:catAx>
        <c:axId val="139043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39045120"/>
        <c:crosses val="autoZero"/>
        <c:auto val="1"/>
        <c:lblAlgn val="ctr"/>
        <c:lblOffset val="100"/>
        <c:noMultiLvlLbl val="0"/>
      </c:catAx>
      <c:valAx>
        <c:axId val="139045120"/>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9043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r-FR" sz="1600"/>
              <a:t>Axes</a:t>
            </a:r>
            <a:r>
              <a:rPr lang="fr-FR" sz="1600" baseline="0"/>
              <a:t> d'actions prioritaires et efforts associés</a:t>
            </a:r>
            <a:endParaRPr lang="fr-FR" sz="1600"/>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'[Start SICECO.xlsx]Restitution'!$B$41:$B$48</c:f>
              <c:strCache>
                <c:ptCount val="8"/>
                <c:pt idx="0">
                  <c:v>Développer l’éolien</c:v>
                </c:pt>
                <c:pt idx="1">
                  <c:v>Développer le solaire</c:v>
                </c:pt>
                <c:pt idx="2">
                  <c:v>Développer la géothermie</c:v>
                </c:pt>
                <c:pt idx="3">
                  <c:v>Développer les utilisations de la biomasse, en méthanisation ou en bio carburants</c:v>
                </c:pt>
                <c:pt idx="4">
                  <c:v>Développer le bois énergie</c:v>
                </c:pt>
                <c:pt idx="5">
                  <c:v>Développer l’hydro-énergie</c:v>
                </c:pt>
                <c:pt idx="6">
                  <c:v>Utiliser les documents d’urbanisme pour favoriser les énergies renouvelables</c:v>
                </c:pt>
                <c:pt idx="7">
                  <c:v>Développer les infrastructures de stockage de l’énergie</c:v>
                </c:pt>
              </c:strCache>
            </c:strRef>
          </c:cat>
          <c:val>
            <c:numRef>
              <c:f>'[Start SICECO.xlsx]Restitution'!$M$41:$M$48</c:f>
              <c:numCache>
                <c:formatCode>0%</c:formatCode>
                <c:ptCount val="8"/>
                <c:pt idx="0">
                  <c:v>0.55000000000000004</c:v>
                </c:pt>
                <c:pt idx="1">
                  <c:v>0.9</c:v>
                </c:pt>
                <c:pt idx="2">
                  <c:v>0.75</c:v>
                </c:pt>
                <c:pt idx="3">
                  <c:v>0.8</c:v>
                </c:pt>
                <c:pt idx="4">
                  <c:v>0.65</c:v>
                </c:pt>
                <c:pt idx="5">
                  <c:v>0.5</c:v>
                </c:pt>
                <c:pt idx="6">
                  <c:v>0.75</c:v>
                </c:pt>
                <c:pt idx="7">
                  <c:v>0.5</c:v>
                </c:pt>
              </c:numCache>
            </c:numRef>
          </c:val>
          <c:extLst xmlns:c16r2="http://schemas.microsoft.com/office/drawing/2015/06/chart">
            <c:ext xmlns:c16="http://schemas.microsoft.com/office/drawing/2014/chart" uri="{C3380CC4-5D6E-409C-BE32-E72D297353CC}">
              <c16:uniqueId val="{00000000-0D33-4DB2-970A-0AFCB1210DF1}"/>
            </c:ext>
          </c:extLst>
        </c:ser>
        <c:dLbls>
          <c:showLegendKey val="0"/>
          <c:showVal val="0"/>
          <c:showCatName val="0"/>
          <c:showSerName val="0"/>
          <c:showPercent val="0"/>
          <c:showBubbleSize val="0"/>
        </c:dLbls>
        <c:gapWidth val="10"/>
        <c:axId val="139088640"/>
        <c:axId val="139090176"/>
      </c:barChart>
      <c:catAx>
        <c:axId val="13908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9090176"/>
        <c:crosses val="autoZero"/>
        <c:auto val="1"/>
        <c:lblAlgn val="ctr"/>
        <c:lblOffset val="100"/>
        <c:noMultiLvlLbl val="0"/>
      </c:catAx>
      <c:valAx>
        <c:axId val="139090176"/>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9088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solidFill>
                  <a:schemeClr val="tx1"/>
                </a:solidFill>
              </a:rPr>
              <a:t>MWh consommé par logement pour le chauffage en 2014</a:t>
            </a:r>
          </a:p>
        </c:rich>
      </c:tx>
      <c:layout/>
      <c:overlay val="0"/>
      <c:spPr>
        <a:noFill/>
        <a:ln>
          <a:noFill/>
        </a:ln>
        <a:effectLst/>
      </c:spPr>
    </c:title>
    <c:autoTitleDeleted val="0"/>
    <c:plotArea>
      <c:layout/>
      <c:barChart>
        <c:barDir val="col"/>
        <c:grouping val="clustered"/>
        <c:varyColors val="0"/>
        <c:ser>
          <c:idx val="0"/>
          <c:order val="0"/>
          <c:tx>
            <c:strRef>
              <c:f>Analyse!$G$82</c:f>
              <c:strCache>
                <c:ptCount val="1"/>
                <c:pt idx="0">
                  <c:v>MWh/log</c:v>
                </c:pt>
              </c:strCache>
            </c:strRef>
          </c:tx>
          <c:spPr>
            <a:solidFill>
              <a:schemeClr val="accent1"/>
            </a:solidFill>
            <a:ln>
              <a:noFill/>
            </a:ln>
            <a:effectLst/>
          </c:spPr>
          <c:invertIfNegative val="0"/>
          <c:dPt>
            <c:idx val="0"/>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1-3E6C-4BF4-B537-85BBFF2184C4}"/>
              </c:ext>
            </c:extLst>
          </c:dPt>
          <c:dPt>
            <c:idx val="1"/>
            <c:invertIfNegative val="0"/>
            <c:bubble3D val="0"/>
            <c:spPr>
              <a:solidFill>
                <a:schemeClr val="accent2">
                  <a:lumMod val="75000"/>
                </a:schemeClr>
              </a:solidFill>
              <a:ln>
                <a:noFill/>
              </a:ln>
              <a:effectLst/>
            </c:spPr>
            <c:extLst xmlns:c16r2="http://schemas.microsoft.com/office/drawing/2015/06/chart">
              <c:ext xmlns:c16="http://schemas.microsoft.com/office/drawing/2014/chart" uri="{C3380CC4-5D6E-409C-BE32-E72D297353CC}">
                <c16:uniqueId val="{00000002-3E6C-4BF4-B537-85BBFF2184C4}"/>
              </c:ext>
            </c:extLst>
          </c:dPt>
          <c:dPt>
            <c:idx val="3"/>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03-3E6C-4BF4-B537-85BBFF2184C4}"/>
              </c:ext>
            </c:extLst>
          </c:dPt>
          <c:cat>
            <c:strRef>
              <c:f>Analyse!$F$83:$F$86</c:f>
              <c:strCache>
                <c:ptCount val="4"/>
                <c:pt idx="0">
                  <c:v>Chauffage bois énergie</c:v>
                </c:pt>
                <c:pt idx="1">
                  <c:v>Chauffage fioul</c:v>
                </c:pt>
                <c:pt idx="2">
                  <c:v>Chauffage gaz</c:v>
                </c:pt>
                <c:pt idx="3">
                  <c:v>chauffage electrcité</c:v>
                </c:pt>
              </c:strCache>
            </c:strRef>
          </c:cat>
          <c:val>
            <c:numRef>
              <c:f>Analyse!$G$83:$G$86</c:f>
              <c:numCache>
                <c:formatCode>General</c:formatCode>
                <c:ptCount val="4"/>
                <c:pt idx="0">
                  <c:v>9.2264958727733539</c:v>
                </c:pt>
                <c:pt idx="1">
                  <c:v>4.3129001280125374</c:v>
                </c:pt>
                <c:pt idx="2">
                  <c:v>2.7574475105363838</c:v>
                </c:pt>
                <c:pt idx="3">
                  <c:v>1.9518718109800732</c:v>
                </c:pt>
              </c:numCache>
            </c:numRef>
          </c:val>
          <c:extLst xmlns:c16r2="http://schemas.microsoft.com/office/drawing/2015/06/chart">
            <c:ext xmlns:c16="http://schemas.microsoft.com/office/drawing/2014/chart" uri="{C3380CC4-5D6E-409C-BE32-E72D297353CC}">
              <c16:uniqueId val="{00000000-3E6C-4BF4-B537-85BBFF2184C4}"/>
            </c:ext>
          </c:extLst>
        </c:ser>
        <c:dLbls>
          <c:showLegendKey val="0"/>
          <c:showVal val="0"/>
          <c:showCatName val="0"/>
          <c:showSerName val="0"/>
          <c:showPercent val="0"/>
          <c:showBubbleSize val="0"/>
        </c:dLbls>
        <c:gapWidth val="219"/>
        <c:overlap val="-27"/>
        <c:axId val="93828608"/>
        <c:axId val="93830144"/>
      </c:barChart>
      <c:catAx>
        <c:axId val="9382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830144"/>
        <c:crosses val="autoZero"/>
        <c:auto val="1"/>
        <c:lblAlgn val="ctr"/>
        <c:lblOffset val="100"/>
        <c:noMultiLvlLbl val="0"/>
      </c:catAx>
      <c:valAx>
        <c:axId val="93830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828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t>Evolution des thèmes  climat-air-énergie du secteur tertiaire</a:t>
            </a:r>
          </a:p>
          <a:p>
            <a:pPr>
              <a:defRPr sz="1400" b="1" i="0" u="none" strike="noStrike" kern="1200" spc="0" baseline="0">
                <a:solidFill>
                  <a:schemeClr val="tx1"/>
                </a:solidFill>
                <a:latin typeface="+mn-lt"/>
                <a:ea typeface="+mn-ea"/>
                <a:cs typeface="+mn-cs"/>
              </a:defRPr>
            </a:pPr>
            <a:r>
              <a:rPr lang="fr-FR" b="1" dirty="0"/>
              <a:t>(base 100)</a:t>
            </a:r>
          </a:p>
        </c:rich>
      </c:tx>
      <c:layout/>
      <c:overlay val="0"/>
      <c:spPr>
        <a:noFill/>
        <a:ln>
          <a:noFill/>
        </a:ln>
        <a:effectLst/>
      </c:spPr>
    </c:title>
    <c:autoTitleDeleted val="0"/>
    <c:plotArea>
      <c:layout/>
      <c:lineChart>
        <c:grouping val="standard"/>
        <c:varyColors val="0"/>
        <c:ser>
          <c:idx val="0"/>
          <c:order val="0"/>
          <c:tx>
            <c:strRef>
              <c:f>'Analyse tertiare'!$B$7</c:f>
              <c:strCache>
                <c:ptCount val="1"/>
                <c:pt idx="0">
                  <c:v>énergie</c:v>
                </c:pt>
              </c:strCache>
            </c:strRef>
          </c:tx>
          <c:spPr>
            <a:ln w="28575" cap="rnd">
              <a:solidFill>
                <a:schemeClr val="accent2"/>
              </a:solidFill>
              <a:round/>
            </a:ln>
            <a:effectLst/>
          </c:spPr>
          <c:marker>
            <c:symbol val="none"/>
          </c:marker>
          <c:cat>
            <c:numRef>
              <c:f>'Analyse tertiare'!$C$6:$F$6</c:f>
              <c:numCache>
                <c:formatCode>General</c:formatCode>
                <c:ptCount val="4"/>
                <c:pt idx="0">
                  <c:v>2008</c:v>
                </c:pt>
                <c:pt idx="1">
                  <c:v>2010</c:v>
                </c:pt>
                <c:pt idx="2">
                  <c:v>2012</c:v>
                </c:pt>
                <c:pt idx="3">
                  <c:v>2014</c:v>
                </c:pt>
              </c:numCache>
            </c:numRef>
          </c:cat>
          <c:val>
            <c:numRef>
              <c:f>'Analyse tertiare'!$C$7:$F$7</c:f>
              <c:numCache>
                <c:formatCode>General</c:formatCode>
                <c:ptCount val="4"/>
                <c:pt idx="0">
                  <c:v>100</c:v>
                </c:pt>
                <c:pt idx="1">
                  <c:v>92.989121948680534</c:v>
                </c:pt>
                <c:pt idx="2">
                  <c:v>93.667048352677867</c:v>
                </c:pt>
                <c:pt idx="3">
                  <c:v>93.698277208140325</c:v>
                </c:pt>
              </c:numCache>
            </c:numRef>
          </c:val>
          <c:smooth val="0"/>
          <c:extLst xmlns:c16r2="http://schemas.microsoft.com/office/drawing/2015/06/chart">
            <c:ext xmlns:c16="http://schemas.microsoft.com/office/drawing/2014/chart" uri="{C3380CC4-5D6E-409C-BE32-E72D297353CC}">
              <c16:uniqueId val="{00000000-B845-4CEF-8873-8D6563087366}"/>
            </c:ext>
          </c:extLst>
        </c:ser>
        <c:ser>
          <c:idx val="1"/>
          <c:order val="1"/>
          <c:tx>
            <c:strRef>
              <c:f>'Analyse tertiare'!$B$8</c:f>
              <c:strCache>
                <c:ptCount val="1"/>
                <c:pt idx="0">
                  <c:v>GES</c:v>
                </c:pt>
              </c:strCache>
            </c:strRef>
          </c:tx>
          <c:spPr>
            <a:ln w="28575" cap="rnd">
              <a:solidFill>
                <a:schemeClr val="bg1">
                  <a:lumMod val="65000"/>
                </a:schemeClr>
              </a:solidFill>
              <a:round/>
            </a:ln>
            <a:effectLst/>
          </c:spPr>
          <c:marker>
            <c:symbol val="none"/>
          </c:marker>
          <c:cat>
            <c:numRef>
              <c:f>'Analyse tertiare'!$C$6:$F$6</c:f>
              <c:numCache>
                <c:formatCode>General</c:formatCode>
                <c:ptCount val="4"/>
                <c:pt idx="0">
                  <c:v>2008</c:v>
                </c:pt>
                <c:pt idx="1">
                  <c:v>2010</c:v>
                </c:pt>
                <c:pt idx="2">
                  <c:v>2012</c:v>
                </c:pt>
                <c:pt idx="3">
                  <c:v>2014</c:v>
                </c:pt>
              </c:numCache>
            </c:numRef>
          </c:cat>
          <c:val>
            <c:numRef>
              <c:f>'Analyse tertiare'!$C$8:$F$8</c:f>
              <c:numCache>
                <c:formatCode>General</c:formatCode>
                <c:ptCount val="4"/>
                <c:pt idx="0">
                  <c:v>100</c:v>
                </c:pt>
                <c:pt idx="1">
                  <c:v>94.803343552390444</c:v>
                </c:pt>
                <c:pt idx="2">
                  <c:v>87.214035545670427</c:v>
                </c:pt>
                <c:pt idx="3">
                  <c:v>76.209324047064044</c:v>
                </c:pt>
              </c:numCache>
            </c:numRef>
          </c:val>
          <c:smooth val="0"/>
          <c:extLst xmlns:c16r2="http://schemas.microsoft.com/office/drawing/2015/06/chart">
            <c:ext xmlns:c16="http://schemas.microsoft.com/office/drawing/2014/chart" uri="{C3380CC4-5D6E-409C-BE32-E72D297353CC}">
              <c16:uniqueId val="{00000001-B845-4CEF-8873-8D6563087366}"/>
            </c:ext>
          </c:extLst>
        </c:ser>
        <c:ser>
          <c:idx val="2"/>
          <c:order val="2"/>
          <c:tx>
            <c:strRef>
              <c:f>'Analyse tertiare'!$B$9</c:f>
              <c:strCache>
                <c:ptCount val="1"/>
                <c:pt idx="0">
                  <c:v>Polluants</c:v>
                </c:pt>
              </c:strCache>
            </c:strRef>
          </c:tx>
          <c:spPr>
            <a:ln w="28575" cap="rnd">
              <a:solidFill>
                <a:schemeClr val="accent1"/>
              </a:solidFill>
              <a:round/>
            </a:ln>
            <a:effectLst/>
          </c:spPr>
          <c:marker>
            <c:symbol val="none"/>
          </c:marker>
          <c:cat>
            <c:numRef>
              <c:f>'Analyse tertiare'!$C$6:$F$6</c:f>
              <c:numCache>
                <c:formatCode>General</c:formatCode>
                <c:ptCount val="4"/>
                <c:pt idx="0">
                  <c:v>2008</c:v>
                </c:pt>
                <c:pt idx="1">
                  <c:v>2010</c:v>
                </c:pt>
                <c:pt idx="2">
                  <c:v>2012</c:v>
                </c:pt>
                <c:pt idx="3">
                  <c:v>2014</c:v>
                </c:pt>
              </c:numCache>
            </c:numRef>
          </c:cat>
          <c:val>
            <c:numRef>
              <c:f>'Analyse tertiare'!$C$9:$F$9</c:f>
              <c:numCache>
                <c:formatCode>General</c:formatCode>
                <c:ptCount val="4"/>
                <c:pt idx="0">
                  <c:v>100</c:v>
                </c:pt>
                <c:pt idx="1">
                  <c:v>90.041465269857056</c:v>
                </c:pt>
                <c:pt idx="2">
                  <c:v>81.453737692633467</c:v>
                </c:pt>
                <c:pt idx="3">
                  <c:v>70.984346213266122</c:v>
                </c:pt>
              </c:numCache>
            </c:numRef>
          </c:val>
          <c:smooth val="0"/>
          <c:extLst xmlns:c16r2="http://schemas.microsoft.com/office/drawing/2015/06/chart">
            <c:ext xmlns:c16="http://schemas.microsoft.com/office/drawing/2014/chart" uri="{C3380CC4-5D6E-409C-BE32-E72D297353CC}">
              <c16:uniqueId val="{00000002-B845-4CEF-8873-8D6563087366}"/>
            </c:ext>
          </c:extLst>
        </c:ser>
        <c:dLbls>
          <c:showLegendKey val="0"/>
          <c:showVal val="0"/>
          <c:showCatName val="0"/>
          <c:showSerName val="0"/>
          <c:showPercent val="0"/>
          <c:showBubbleSize val="0"/>
        </c:dLbls>
        <c:marker val="1"/>
        <c:smooth val="0"/>
        <c:axId val="93516928"/>
        <c:axId val="93518464"/>
      </c:lineChart>
      <c:catAx>
        <c:axId val="9351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518464"/>
        <c:crosses val="autoZero"/>
        <c:auto val="1"/>
        <c:lblAlgn val="ctr"/>
        <c:lblOffset val="100"/>
        <c:noMultiLvlLbl val="0"/>
      </c:catAx>
      <c:valAx>
        <c:axId val="93518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3516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t>Répartition des surfaces du tertiaire</a:t>
            </a:r>
          </a:p>
        </c:rich>
      </c:tx>
      <c:layout/>
      <c:overlay val="0"/>
      <c:spPr>
        <a:noFill/>
        <a:ln>
          <a:noFill/>
        </a:ln>
        <a:effectLst/>
      </c:spPr>
    </c:title>
    <c:autoTitleDeleted val="0"/>
    <c:plotArea>
      <c:layout>
        <c:manualLayout>
          <c:layoutTarget val="inner"/>
          <c:xMode val="edge"/>
          <c:yMode val="edge"/>
          <c:x val="0.36102281794508601"/>
          <c:y val="0.41476000384668976"/>
          <c:w val="0.27481193287602601"/>
          <c:h val="0.54497781284284108"/>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1F66-465C-B6B8-9E9CCA505FE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1F66-465C-B6B8-9E9CCA505FE6}"/>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1F66-465C-B6B8-9E9CCA505FE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1F66-465C-B6B8-9E9CCA505FE6}"/>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1F66-465C-B6B8-9E9CCA505FE6}"/>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1F66-465C-B6B8-9E9CCA505FE6}"/>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1F66-465C-B6B8-9E9CCA505FE6}"/>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1F66-465C-B6B8-9E9CCA505FE6}"/>
              </c:ext>
            </c:extLst>
          </c:dPt>
          <c:dLbls>
            <c:dLbl>
              <c:idx val="7"/>
              <c:layout/>
              <c:tx>
                <c:rich>
                  <a:bodyPr/>
                  <a:lstStyle/>
                  <a:p>
                    <a:fld id="{CB660569-6B11-4F44-B7FB-5D3B9EDEB579}"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F-1F66-465C-B6B8-9E9CCA505FE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 tertiare'!$C$13:$C$20</c:f>
              <c:strCache>
                <c:ptCount val="8"/>
                <c:pt idx="0">
                  <c:v>Commerces</c:v>
                </c:pt>
                <c:pt idx="1">
                  <c:v>Habitat communautaire</c:v>
                </c:pt>
                <c:pt idx="2">
                  <c:v>Enseignement et recherche</c:v>
                </c:pt>
                <c:pt idx="3">
                  <c:v>Cahore</c:v>
                </c:pt>
                <c:pt idx="4">
                  <c:v>Bureaux</c:v>
                </c:pt>
                <c:pt idx="5">
                  <c:v>transport</c:v>
                </c:pt>
                <c:pt idx="6">
                  <c:v>Santé, actions sociales</c:v>
                </c:pt>
                <c:pt idx="7">
                  <c:v>Sport, loisir, culture</c:v>
                </c:pt>
              </c:strCache>
            </c:strRef>
          </c:cat>
          <c:val>
            <c:numRef>
              <c:f>'Analyse tertiare'!$D$13:$D$20</c:f>
              <c:numCache>
                <c:formatCode>General</c:formatCode>
                <c:ptCount val="8"/>
                <c:pt idx="0">
                  <c:v>33.504706328264113</c:v>
                </c:pt>
                <c:pt idx="1">
                  <c:v>21.197812185015366</c:v>
                </c:pt>
                <c:pt idx="2">
                  <c:v>21.142332118455577</c:v>
                </c:pt>
                <c:pt idx="3">
                  <c:v>10.248106904283219</c:v>
                </c:pt>
                <c:pt idx="4">
                  <c:v>9.9935232022163731</c:v>
                </c:pt>
                <c:pt idx="5">
                  <c:v>2.6690313970819921</c:v>
                </c:pt>
                <c:pt idx="6">
                  <c:v>0.75514739001505926</c:v>
                </c:pt>
                <c:pt idx="7">
                  <c:v>0.48934047466830904</c:v>
                </c:pt>
              </c:numCache>
            </c:numRef>
          </c:val>
          <c:extLst xmlns:c16r2="http://schemas.microsoft.com/office/drawing/2015/06/chart">
            <c:ext xmlns:c16="http://schemas.microsoft.com/office/drawing/2014/chart" uri="{C3380CC4-5D6E-409C-BE32-E72D297353CC}">
              <c16:uniqueId val="{00000010-1F66-465C-B6B8-9E9CCA505FE6}"/>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Type</a:t>
            </a:r>
            <a:r>
              <a:rPr lang="fr-FR" sz="1100" b="1" baseline="0" dirty="0">
                <a:solidFill>
                  <a:schemeClr val="tx1"/>
                </a:solidFill>
              </a:rPr>
              <a:t> d'énergie utilisée</a:t>
            </a:r>
            <a:endParaRPr lang="fr-FR" sz="1100" b="1" dirty="0">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4">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3BC6-45ED-BBA5-70D27785F0E8}"/>
              </c:ext>
            </c:extLst>
          </c:dPt>
          <c:dPt>
            <c:idx val="1"/>
            <c:bubble3D val="0"/>
            <c:spPr>
              <a:solidFill>
                <a:schemeClr val="accent4">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3BC6-45ED-BBA5-70D27785F0E8}"/>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3BC6-45ED-BBA5-70D27785F0E8}"/>
              </c:ext>
            </c:extLst>
          </c:dPt>
          <c:dPt>
            <c:idx val="3"/>
            <c:bubble3D val="0"/>
            <c:spPr>
              <a:solidFill>
                <a:schemeClr val="accent4">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3BC6-45ED-BBA5-70D27785F0E8}"/>
              </c:ext>
            </c:extLst>
          </c:dPt>
          <c:dPt>
            <c:idx val="4"/>
            <c:bubble3D val="0"/>
            <c:spPr>
              <a:solidFill>
                <a:schemeClr val="accent4">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3BC6-45ED-BBA5-70D27785F0E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Analyse!$A$71:$A$75</c:f>
              <c:strCache>
                <c:ptCount val="5"/>
                <c:pt idx="0">
                  <c:v>Electricité</c:v>
                </c:pt>
                <c:pt idx="1">
                  <c:v>Gaz Naturel</c:v>
                </c:pt>
                <c:pt idx="2">
                  <c:v>Fioul</c:v>
                </c:pt>
                <c:pt idx="3">
                  <c:v>GPL</c:v>
                </c:pt>
                <c:pt idx="4">
                  <c:v>EnR</c:v>
                </c:pt>
              </c:strCache>
            </c:strRef>
          </c:cat>
          <c:val>
            <c:numRef>
              <c:f>Analyse!$C$71:$C$75</c:f>
              <c:numCache>
                <c:formatCode>General</c:formatCode>
                <c:ptCount val="5"/>
                <c:pt idx="0">
                  <c:v>44.082314623401103</c:v>
                </c:pt>
                <c:pt idx="1">
                  <c:v>30.682858225747356</c:v>
                </c:pt>
                <c:pt idx="2">
                  <c:v>19.880855048516043</c:v>
                </c:pt>
                <c:pt idx="3">
                  <c:v>3.9250115411241273</c:v>
                </c:pt>
                <c:pt idx="4">
                  <c:v>1.4289605612113574</c:v>
                </c:pt>
              </c:numCache>
            </c:numRef>
          </c:val>
          <c:extLst xmlns:c16r2="http://schemas.microsoft.com/office/drawing/2015/06/chart">
            <c:ext xmlns:c16="http://schemas.microsoft.com/office/drawing/2014/chart" uri="{C3380CC4-5D6E-409C-BE32-E72D297353CC}">
              <c16:uniqueId val="{0000000A-3BC6-45ED-BBA5-70D27785F0E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Emissions de</a:t>
            </a:r>
            <a:r>
              <a:rPr lang="fr-FR" sz="1100" b="1" baseline="0" dirty="0">
                <a:solidFill>
                  <a:schemeClr val="tx1"/>
                </a:solidFill>
              </a:rPr>
              <a:t> gaz à effet de serre</a:t>
            </a:r>
            <a:endParaRPr lang="fr-FR" sz="1100" b="1" dirty="0">
              <a:solidFill>
                <a:schemeClr val="tx1"/>
              </a:solidFill>
            </a:endParaRPr>
          </a:p>
        </c:rich>
      </c:tx>
      <c:layout/>
      <c:overlay val="0"/>
      <c:spPr>
        <a:noFill/>
        <a:ln>
          <a:noFill/>
        </a:ln>
        <a:effectLst/>
      </c:spPr>
    </c:title>
    <c:autoTitleDeleted val="0"/>
    <c:plotArea>
      <c:layout>
        <c:manualLayout>
          <c:layoutTarget val="inner"/>
          <c:xMode val="edge"/>
          <c:yMode val="edge"/>
          <c:x val="0.3020729772855143"/>
          <c:y val="0.27523308168566135"/>
          <c:w val="0.39916363743445638"/>
          <c:h val="0.58105802792238359"/>
        </c:manualLayout>
      </c:layout>
      <c:pieChart>
        <c:varyColors val="1"/>
        <c:ser>
          <c:idx val="0"/>
          <c:order val="0"/>
          <c:dPt>
            <c:idx val="0"/>
            <c:bubble3D val="0"/>
            <c:spPr>
              <a:solidFill>
                <a:schemeClr val="accent4">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528D-46E2-B0D3-BCF010F1C6CD}"/>
              </c:ext>
            </c:extLst>
          </c:dPt>
          <c:dPt>
            <c:idx val="1"/>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528D-46E2-B0D3-BCF010F1C6CD}"/>
              </c:ext>
            </c:extLst>
          </c:dPt>
          <c:dPt>
            <c:idx val="2"/>
            <c:bubble3D val="0"/>
            <c:spPr>
              <a:solidFill>
                <a:schemeClr val="accent4">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528D-46E2-B0D3-BCF010F1C6CD}"/>
              </c:ext>
            </c:extLst>
          </c:dPt>
          <c:dLbls>
            <c:dLbl>
              <c:idx val="1"/>
              <c:layout>
                <c:manualLayout>
                  <c:x val="0.26206417950393124"/>
                  <c:y val="0.12403507766986976"/>
                </c:manualLayout>
              </c:layout>
              <c:tx>
                <c:rich>
                  <a:bodyPr/>
                  <a:lstStyle/>
                  <a:p>
                    <a:fld id="{15D95F6B-B944-41B7-BAAD-D8F3738C4EE7}"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528D-46E2-B0D3-BCF010F1C6CD}"/>
                </c:ext>
              </c:extLst>
            </c:dLbl>
            <c:dLbl>
              <c:idx val="2"/>
              <c:layout>
                <c:manualLayout>
                  <c:x val="-0.36062070225372789"/>
                  <c:y val="0.13365158209516886"/>
                </c:manualLayout>
              </c:layout>
              <c:tx>
                <c:rich>
                  <a:bodyPr/>
                  <a:lstStyle/>
                  <a:p>
                    <a:fld id="{6BC6E322-7993-414A-A45C-7B086A2E3121}"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528D-46E2-B0D3-BCF010F1C6C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Graphique!$A$45:$A$47</c:f>
              <c:strCache>
                <c:ptCount val="3"/>
                <c:pt idx="0">
                  <c:v>CO2 hors-biomasse</c:v>
                </c:pt>
                <c:pt idx="1">
                  <c:v>CH4</c:v>
                </c:pt>
                <c:pt idx="2">
                  <c:v>N2O</c:v>
                </c:pt>
              </c:strCache>
            </c:strRef>
          </c:cat>
          <c:val>
            <c:numRef>
              <c:f>Graphique!$B$45:$B$47</c:f>
              <c:numCache>
                <c:formatCode>General</c:formatCode>
                <c:ptCount val="3"/>
                <c:pt idx="0">
                  <c:v>99.565350798243799</c:v>
                </c:pt>
                <c:pt idx="1">
                  <c:v>0.32402352623388031</c:v>
                </c:pt>
                <c:pt idx="2">
                  <c:v>0.11062567552231839</c:v>
                </c:pt>
              </c:numCache>
            </c:numRef>
          </c:val>
          <c:extLst xmlns:c16r2="http://schemas.microsoft.com/office/drawing/2015/06/chart">
            <c:ext xmlns:c16="http://schemas.microsoft.com/office/drawing/2014/chart" uri="{C3380CC4-5D6E-409C-BE32-E72D297353CC}">
              <c16:uniqueId val="{00000006-528D-46E2-B0D3-BCF010F1C6C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solidFill>
                  <a:schemeClr val="tx1"/>
                </a:solidFill>
              </a:rPr>
              <a:t>Emissions de polluants</a:t>
            </a:r>
          </a:p>
        </c:rich>
      </c:tx>
      <c:layout>
        <c:manualLayout>
          <c:xMode val="edge"/>
          <c:yMode val="edge"/>
          <c:x val="0.2624305101741321"/>
          <c:y val="0"/>
        </c:manualLayout>
      </c:layout>
      <c:overlay val="0"/>
      <c:spPr>
        <a:noFill/>
        <a:ln>
          <a:noFill/>
        </a:ln>
        <a:effectLst/>
      </c:spPr>
    </c:title>
    <c:autoTitleDeleted val="0"/>
    <c:plotArea>
      <c:layout>
        <c:manualLayout>
          <c:layoutTarget val="inner"/>
          <c:xMode val="edge"/>
          <c:yMode val="edge"/>
          <c:x val="0.30358870684879813"/>
          <c:y val="0.28117477819522146"/>
          <c:w val="0.45042434585305791"/>
          <c:h val="0.6877111519629342"/>
        </c:manualLayout>
      </c:layout>
      <c:pieChart>
        <c:varyColors val="1"/>
        <c:ser>
          <c:idx val="0"/>
          <c:order val="0"/>
          <c:dPt>
            <c:idx val="0"/>
            <c:bubble3D val="0"/>
            <c:spPr>
              <a:solidFill>
                <a:schemeClr val="accent4">
                  <a:shade val="4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582-4110-978E-924892208E0B}"/>
              </c:ext>
            </c:extLst>
          </c:dPt>
          <c:dPt>
            <c:idx val="1"/>
            <c:bubble3D val="0"/>
            <c:spPr>
              <a:solidFill>
                <a:schemeClr val="accent4">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E582-4110-978E-924892208E0B}"/>
              </c:ext>
            </c:extLst>
          </c:dPt>
          <c:dPt>
            <c:idx val="2"/>
            <c:bubble3D val="0"/>
            <c:spPr>
              <a:solidFill>
                <a:schemeClr val="accent4">
                  <a:shade val="8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E582-4110-978E-924892208E0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E582-4110-978E-924892208E0B}"/>
              </c:ext>
            </c:extLst>
          </c:dPt>
          <c:dPt>
            <c:idx val="4"/>
            <c:bubble3D val="0"/>
            <c:spPr>
              <a:solidFill>
                <a:schemeClr val="accent4">
                  <a:tint val="8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E582-4110-978E-924892208E0B}"/>
              </c:ext>
            </c:extLst>
          </c:dPt>
          <c:dPt>
            <c:idx val="5"/>
            <c:bubble3D val="0"/>
            <c:spPr>
              <a:solidFill>
                <a:schemeClr val="accent4">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E582-4110-978E-924892208E0B}"/>
              </c:ext>
            </c:extLst>
          </c:dPt>
          <c:dPt>
            <c:idx val="6"/>
            <c:bubble3D val="0"/>
            <c:spPr>
              <a:solidFill>
                <a:schemeClr val="accent4">
                  <a:tint val="4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E582-4110-978E-924892208E0B}"/>
              </c:ext>
            </c:extLst>
          </c:dPt>
          <c:dLbls>
            <c:dLbl>
              <c:idx val="5"/>
              <c:layout>
                <c:manualLayout>
                  <c:x val="0.21867641495931711"/>
                  <c:y val="0.11165748325698649"/>
                </c:manualLayout>
              </c:layout>
              <c:tx>
                <c:rich>
                  <a:bodyPr/>
                  <a:lstStyle/>
                  <a:p>
                    <a:fld id="{C0EF5AEA-0769-4178-9260-E854BF110BBC}"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B-E582-4110-978E-924892208E0B}"/>
                </c:ext>
              </c:extLst>
            </c:dLbl>
            <c:dLbl>
              <c:idx val="6"/>
              <c:layout>
                <c:manualLayout>
                  <c:x val="0.37393473610196226"/>
                  <c:y val="-1.9784226676818766E-2"/>
                </c:manualLayout>
              </c:layout>
              <c:tx>
                <c:rich>
                  <a:bodyPr/>
                  <a:lstStyle/>
                  <a:p>
                    <a:fld id="{8D45EC4C-0F6F-4541-B936-95826CCF5432}"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D-E582-4110-978E-924892208E0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'[donnees_2018_07_12 15-06-51.xls]données'!$A$69:$A$75</c:f>
              <c:strCache>
                <c:ptCount val="7"/>
                <c:pt idx="0">
                  <c:v>Nox</c:v>
                </c:pt>
                <c:pt idx="1">
                  <c:v>SO2</c:v>
                </c:pt>
                <c:pt idx="2">
                  <c:v>PM10</c:v>
                </c:pt>
                <c:pt idx="3">
                  <c:v>PM2.5</c:v>
                </c:pt>
                <c:pt idx="4">
                  <c:v>COVNM</c:v>
                </c:pt>
                <c:pt idx="5">
                  <c:v>C6H6</c:v>
                </c:pt>
                <c:pt idx="6">
                  <c:v>NH3</c:v>
                </c:pt>
              </c:strCache>
            </c:strRef>
          </c:cat>
          <c:val>
            <c:numRef>
              <c:f>'[donnees_2018_07_12 15-06-51.xls]données'!$C$69:$C$75</c:f>
              <c:numCache>
                <c:formatCode>General</c:formatCode>
                <c:ptCount val="7"/>
                <c:pt idx="0">
                  <c:v>71.134630146092746</c:v>
                </c:pt>
                <c:pt idx="1">
                  <c:v>21.402272748126318</c:v>
                </c:pt>
                <c:pt idx="2">
                  <c:v>2.6237604502200935</c:v>
                </c:pt>
                <c:pt idx="3">
                  <c:v>2.6237604502200935</c:v>
                </c:pt>
                <c:pt idx="4">
                  <c:v>2.0002469317392713</c:v>
                </c:pt>
                <c:pt idx="5">
                  <c:v>0.18801673792239834</c:v>
                </c:pt>
                <c:pt idx="6">
                  <c:v>2.7312535679112338E-2</c:v>
                </c:pt>
              </c:numCache>
            </c:numRef>
          </c:val>
          <c:extLst xmlns:c16r2="http://schemas.microsoft.com/office/drawing/2015/06/chart">
            <c:ext xmlns:c16="http://schemas.microsoft.com/office/drawing/2014/chart" uri="{C3380CC4-5D6E-409C-BE32-E72D297353CC}">
              <c16:uniqueId val="{0000000E-E582-4110-978E-924892208E0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800" b="1" i="0" baseline="0">
                <a:effectLst/>
              </a:rPr>
              <a:t>Les énergies renouvelables sur le territoire (Ktep)</a:t>
            </a:r>
            <a:endParaRPr lang="fr-FR">
              <a:effectLst/>
            </a:endParaRPr>
          </a:p>
        </c:rich>
      </c:tx>
      <c:layout/>
      <c:overlay val="0"/>
      <c:spPr>
        <a:noFill/>
        <a:ln>
          <a:noFill/>
        </a:ln>
        <a:effectLst/>
      </c:spPr>
    </c:title>
    <c:autoTitleDeleted val="0"/>
    <c:plotArea>
      <c:layout/>
      <c:barChart>
        <c:barDir val="col"/>
        <c:grouping val="stacked"/>
        <c:varyColors val="0"/>
        <c:ser>
          <c:idx val="0"/>
          <c:order val="0"/>
          <c:tx>
            <c:strRef>
              <c:f>'Analyse Enr'!$B$51</c:f>
              <c:strCache>
                <c:ptCount val="1"/>
                <c:pt idx="0">
                  <c:v>Produit</c:v>
                </c:pt>
              </c:strCache>
            </c:strRef>
          </c:tx>
          <c:spPr>
            <a:solidFill>
              <a:schemeClr val="accent1"/>
            </a:solidFill>
            <a:ln>
              <a:noFill/>
            </a:ln>
            <a:effectLst/>
          </c:spPr>
          <c:invertIfNegative val="0"/>
          <c:cat>
            <c:strRef>
              <c:f>'Analyse Enr'!$A$52:$A$57</c:f>
              <c:strCache>
                <c:ptCount val="6"/>
                <c:pt idx="0">
                  <c:v>Eolien</c:v>
                </c:pt>
                <c:pt idx="1">
                  <c:v>Solaire photovoltaïque</c:v>
                </c:pt>
                <c:pt idx="2">
                  <c:v>Solaire thermique</c:v>
                </c:pt>
                <c:pt idx="3">
                  <c:v>Bois énergie</c:v>
                </c:pt>
                <c:pt idx="4">
                  <c:v>Méthanisation</c:v>
                </c:pt>
                <c:pt idx="5">
                  <c:v>Hydaulique</c:v>
                </c:pt>
              </c:strCache>
            </c:strRef>
          </c:cat>
          <c:val>
            <c:numRef>
              <c:f>'Analyse Enr'!$B$52:$B$57</c:f>
              <c:numCache>
                <c:formatCode>0.0</c:formatCode>
                <c:ptCount val="6"/>
                <c:pt idx="0">
                  <c:v>0</c:v>
                </c:pt>
                <c:pt idx="1">
                  <c:v>0.10906690140845073</c:v>
                </c:pt>
                <c:pt idx="2">
                  <c:v>0.04</c:v>
                </c:pt>
                <c:pt idx="3">
                  <c:v>8.264998917188743</c:v>
                </c:pt>
                <c:pt idx="4" formatCode="0.00">
                  <c:v>4.040492957746479E-2</c:v>
                </c:pt>
                <c:pt idx="5">
                  <c:v>0</c:v>
                </c:pt>
              </c:numCache>
            </c:numRef>
          </c:val>
          <c:extLst xmlns:c16r2="http://schemas.microsoft.com/office/drawing/2015/06/chart">
            <c:ext xmlns:c16="http://schemas.microsoft.com/office/drawing/2014/chart" uri="{C3380CC4-5D6E-409C-BE32-E72D297353CC}">
              <c16:uniqueId val="{00000000-937D-48C7-B165-B9A374DCC762}"/>
            </c:ext>
          </c:extLst>
        </c:ser>
        <c:ser>
          <c:idx val="1"/>
          <c:order val="1"/>
          <c:tx>
            <c:strRef>
              <c:f>'Analyse Enr'!$C$51</c:f>
              <c:strCache>
                <c:ptCount val="1"/>
                <c:pt idx="0">
                  <c:v>Potentiel</c:v>
                </c:pt>
              </c:strCache>
            </c:strRef>
          </c:tx>
          <c:spPr>
            <a:solidFill>
              <a:schemeClr val="accent2"/>
            </a:solidFill>
            <a:ln>
              <a:noFill/>
            </a:ln>
            <a:effectLst/>
          </c:spPr>
          <c:invertIfNegative val="0"/>
          <c:cat>
            <c:strRef>
              <c:f>'Analyse Enr'!$A$52:$A$57</c:f>
              <c:strCache>
                <c:ptCount val="6"/>
                <c:pt idx="0">
                  <c:v>Eolien</c:v>
                </c:pt>
                <c:pt idx="1">
                  <c:v>Solaire photovoltaïque</c:v>
                </c:pt>
                <c:pt idx="2">
                  <c:v>Solaire thermique</c:v>
                </c:pt>
                <c:pt idx="3">
                  <c:v>Bois énergie</c:v>
                </c:pt>
                <c:pt idx="4">
                  <c:v>Méthanisation</c:v>
                </c:pt>
                <c:pt idx="5">
                  <c:v>Hydaulique</c:v>
                </c:pt>
              </c:strCache>
            </c:strRef>
          </c:cat>
          <c:val>
            <c:numRef>
              <c:f>'Analyse Enr'!$C$52:$C$57</c:f>
              <c:numCache>
                <c:formatCode>0.0</c:formatCode>
                <c:ptCount val="6"/>
                <c:pt idx="0">
                  <c:v>0.21126760563380281</c:v>
                </c:pt>
                <c:pt idx="1">
                  <c:v>0.54577464788732399</c:v>
                </c:pt>
                <c:pt idx="2">
                  <c:v>0</c:v>
                </c:pt>
                <c:pt idx="3">
                  <c:v>0</c:v>
                </c:pt>
                <c:pt idx="4">
                  <c:v>3.080985915492958</c:v>
                </c:pt>
                <c:pt idx="5">
                  <c:v>0</c:v>
                </c:pt>
              </c:numCache>
            </c:numRef>
          </c:val>
          <c:extLst xmlns:c16r2="http://schemas.microsoft.com/office/drawing/2015/06/chart">
            <c:ext xmlns:c16="http://schemas.microsoft.com/office/drawing/2014/chart" uri="{C3380CC4-5D6E-409C-BE32-E72D297353CC}">
              <c16:uniqueId val="{00000001-937D-48C7-B165-B9A374DCC762}"/>
            </c:ext>
          </c:extLst>
        </c:ser>
        <c:dLbls>
          <c:showLegendKey val="0"/>
          <c:showVal val="0"/>
          <c:showCatName val="0"/>
          <c:showSerName val="0"/>
          <c:showPercent val="0"/>
          <c:showBubbleSize val="0"/>
        </c:dLbls>
        <c:gapWidth val="150"/>
        <c:overlap val="100"/>
        <c:axId val="38193792"/>
        <c:axId val="38207872"/>
      </c:barChart>
      <c:catAx>
        <c:axId val="3819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8207872"/>
        <c:crosses val="autoZero"/>
        <c:auto val="1"/>
        <c:lblAlgn val="ctr"/>
        <c:lblOffset val="100"/>
        <c:noMultiLvlLbl val="0"/>
      </c:catAx>
      <c:valAx>
        <c:axId val="382078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81937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Utilisation</a:t>
            </a:r>
            <a:r>
              <a:rPr lang="fr-FR" sz="1200" b="1" baseline="0" dirty="0"/>
              <a:t> de l’énergie (MWh) dans le tertiaire</a:t>
            </a:r>
            <a:endParaRPr lang="fr-FR" sz="1200" b="1" dirty="0"/>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strRef>
              <c:f>'Analyse tertiare'!$B$32:$B$37</c:f>
              <c:strCache>
                <c:ptCount val="6"/>
                <c:pt idx="0">
                  <c:v>Chauffage</c:v>
                </c:pt>
                <c:pt idx="1">
                  <c:v>Elec spécifique</c:v>
                </c:pt>
                <c:pt idx="2">
                  <c:v>Autre électricité</c:v>
                </c:pt>
                <c:pt idx="3">
                  <c:v>ECS</c:v>
                </c:pt>
                <c:pt idx="4">
                  <c:v>Cuisson</c:v>
                </c:pt>
                <c:pt idx="5">
                  <c:v>Climatisation</c:v>
                </c:pt>
              </c:strCache>
            </c:strRef>
          </c:cat>
          <c:val>
            <c:numRef>
              <c:f>'Analyse tertiare'!$D$32:$D$37</c:f>
              <c:numCache>
                <c:formatCode>General</c:formatCode>
                <c:ptCount val="6"/>
                <c:pt idx="0">
                  <c:v>46938.415858577697</c:v>
                </c:pt>
                <c:pt idx="1">
                  <c:v>22879.824841211688</c:v>
                </c:pt>
                <c:pt idx="2">
                  <c:v>11840.761356633246</c:v>
                </c:pt>
                <c:pt idx="3">
                  <c:v>9314.0800896429591</c:v>
                </c:pt>
                <c:pt idx="4">
                  <c:v>8535.8460789983055</c:v>
                </c:pt>
                <c:pt idx="5">
                  <c:v>5.7175724529608836</c:v>
                </c:pt>
              </c:numCache>
            </c:numRef>
          </c:val>
          <c:extLst xmlns:c16r2="http://schemas.microsoft.com/office/drawing/2015/06/chart">
            <c:ext xmlns:c16="http://schemas.microsoft.com/office/drawing/2014/chart" uri="{C3380CC4-5D6E-409C-BE32-E72D297353CC}">
              <c16:uniqueId val="{00000000-1487-4967-ABB1-63368D6987D8}"/>
            </c:ext>
          </c:extLst>
        </c:ser>
        <c:dLbls>
          <c:showLegendKey val="0"/>
          <c:showVal val="0"/>
          <c:showCatName val="0"/>
          <c:showSerName val="0"/>
          <c:showPercent val="0"/>
          <c:showBubbleSize val="0"/>
        </c:dLbls>
        <c:gapWidth val="219"/>
        <c:overlap val="-27"/>
        <c:axId val="94599040"/>
        <c:axId val="94600576"/>
      </c:barChart>
      <c:catAx>
        <c:axId val="9459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600576"/>
        <c:crosses val="autoZero"/>
        <c:auto val="1"/>
        <c:lblAlgn val="ctr"/>
        <c:lblOffset val="100"/>
        <c:noMultiLvlLbl val="0"/>
      </c:catAx>
      <c:valAx>
        <c:axId val="9460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5990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Consommation des bâtiments et habitats (MWh)</a:t>
            </a:r>
          </a:p>
        </c:rich>
      </c:tx>
      <c:layout/>
      <c:overlay val="0"/>
      <c:spPr>
        <a:noFill/>
        <a:ln>
          <a:noFill/>
        </a:ln>
        <a:effectLst/>
      </c:spPr>
    </c:title>
    <c:autoTitleDeleted val="0"/>
    <c:plotArea>
      <c:layout/>
      <c:barChart>
        <c:barDir val="col"/>
        <c:grouping val="stacked"/>
        <c:varyColors val="0"/>
        <c:ser>
          <c:idx val="0"/>
          <c:order val="0"/>
          <c:tx>
            <c:strRef>
              <c:f>Analyse!$G$57</c:f>
              <c:strCache>
                <c:ptCount val="1"/>
                <c:pt idx="0">
                  <c:v>Chauffage</c:v>
                </c:pt>
              </c:strCache>
            </c:strRef>
          </c:tx>
          <c:spPr>
            <a:solidFill>
              <a:schemeClr val="accent1"/>
            </a:solidFill>
            <a:ln>
              <a:noFill/>
            </a:ln>
            <a:effectLst/>
          </c:spPr>
          <c:invertIfNegative val="0"/>
          <c:cat>
            <c:strRef>
              <c:f>Analyse!$H$56:$I$56</c:f>
              <c:strCache>
                <c:ptCount val="2"/>
                <c:pt idx="0">
                  <c:v>Tertiaire</c:v>
                </c:pt>
                <c:pt idx="1">
                  <c:v>Résidentiel</c:v>
                </c:pt>
              </c:strCache>
            </c:strRef>
          </c:cat>
          <c:val>
            <c:numRef>
              <c:f>Analyse!$H$57:$I$57</c:f>
              <c:numCache>
                <c:formatCode>General</c:formatCode>
                <c:ptCount val="2"/>
                <c:pt idx="0">
                  <c:v>46938.415858577697</c:v>
                </c:pt>
                <c:pt idx="1">
                  <c:v>228469.36406079208</c:v>
                </c:pt>
              </c:numCache>
            </c:numRef>
          </c:val>
          <c:extLst xmlns:c16r2="http://schemas.microsoft.com/office/drawing/2015/06/chart">
            <c:ext xmlns:c16="http://schemas.microsoft.com/office/drawing/2014/chart" uri="{C3380CC4-5D6E-409C-BE32-E72D297353CC}">
              <c16:uniqueId val="{00000000-94F4-40A3-B7E0-7E33E1EFFD92}"/>
            </c:ext>
          </c:extLst>
        </c:ser>
        <c:ser>
          <c:idx val="1"/>
          <c:order val="1"/>
          <c:tx>
            <c:strRef>
              <c:f>Analyse!$G$58</c:f>
              <c:strCache>
                <c:ptCount val="1"/>
                <c:pt idx="0">
                  <c:v>Elec spécifique</c:v>
                </c:pt>
              </c:strCache>
            </c:strRef>
          </c:tx>
          <c:spPr>
            <a:solidFill>
              <a:schemeClr val="accent2"/>
            </a:solidFill>
            <a:ln>
              <a:noFill/>
            </a:ln>
            <a:effectLst/>
          </c:spPr>
          <c:invertIfNegative val="0"/>
          <c:cat>
            <c:strRef>
              <c:f>Analyse!$H$56:$I$56</c:f>
              <c:strCache>
                <c:ptCount val="2"/>
                <c:pt idx="0">
                  <c:v>Tertiaire</c:v>
                </c:pt>
                <c:pt idx="1">
                  <c:v>Résidentiel</c:v>
                </c:pt>
              </c:strCache>
            </c:strRef>
          </c:cat>
          <c:val>
            <c:numRef>
              <c:f>Analyse!$H$58:$I$58</c:f>
              <c:numCache>
                <c:formatCode>General</c:formatCode>
                <c:ptCount val="2"/>
                <c:pt idx="0">
                  <c:v>22885.542413664651</c:v>
                </c:pt>
                <c:pt idx="1">
                  <c:v>26892.192708218761</c:v>
                </c:pt>
              </c:numCache>
            </c:numRef>
          </c:val>
          <c:extLst xmlns:c16r2="http://schemas.microsoft.com/office/drawing/2015/06/chart">
            <c:ext xmlns:c16="http://schemas.microsoft.com/office/drawing/2014/chart" uri="{C3380CC4-5D6E-409C-BE32-E72D297353CC}">
              <c16:uniqueId val="{00000001-94F4-40A3-B7E0-7E33E1EFFD92}"/>
            </c:ext>
          </c:extLst>
        </c:ser>
        <c:ser>
          <c:idx val="2"/>
          <c:order val="2"/>
          <c:tx>
            <c:strRef>
              <c:f>Analyse!$G$59</c:f>
              <c:strCache>
                <c:ptCount val="1"/>
                <c:pt idx="0">
                  <c:v>ECS</c:v>
                </c:pt>
              </c:strCache>
            </c:strRef>
          </c:tx>
          <c:spPr>
            <a:solidFill>
              <a:schemeClr val="accent3"/>
            </a:solidFill>
            <a:ln>
              <a:noFill/>
            </a:ln>
            <a:effectLst/>
          </c:spPr>
          <c:invertIfNegative val="0"/>
          <c:cat>
            <c:strRef>
              <c:f>Analyse!$H$56:$I$56</c:f>
              <c:strCache>
                <c:ptCount val="2"/>
                <c:pt idx="0">
                  <c:v>Tertiaire</c:v>
                </c:pt>
                <c:pt idx="1">
                  <c:v>Résidentiel</c:v>
                </c:pt>
              </c:strCache>
            </c:strRef>
          </c:cat>
          <c:val>
            <c:numRef>
              <c:f>Analyse!$H$59:$I$59</c:f>
              <c:numCache>
                <c:formatCode>General</c:formatCode>
                <c:ptCount val="2"/>
                <c:pt idx="0">
                  <c:v>11840.761356633246</c:v>
                </c:pt>
                <c:pt idx="1">
                  <c:v>19649.077581244543</c:v>
                </c:pt>
              </c:numCache>
            </c:numRef>
          </c:val>
          <c:extLst xmlns:c16r2="http://schemas.microsoft.com/office/drawing/2015/06/chart">
            <c:ext xmlns:c16="http://schemas.microsoft.com/office/drawing/2014/chart" uri="{C3380CC4-5D6E-409C-BE32-E72D297353CC}">
              <c16:uniqueId val="{00000002-94F4-40A3-B7E0-7E33E1EFFD92}"/>
            </c:ext>
          </c:extLst>
        </c:ser>
        <c:ser>
          <c:idx val="3"/>
          <c:order val="3"/>
          <c:tx>
            <c:strRef>
              <c:f>Analyse!$G$60</c:f>
              <c:strCache>
                <c:ptCount val="1"/>
                <c:pt idx="0">
                  <c:v>Cuisson</c:v>
                </c:pt>
              </c:strCache>
            </c:strRef>
          </c:tx>
          <c:spPr>
            <a:solidFill>
              <a:schemeClr val="accent4"/>
            </a:solidFill>
            <a:ln>
              <a:noFill/>
            </a:ln>
            <a:effectLst/>
          </c:spPr>
          <c:invertIfNegative val="0"/>
          <c:cat>
            <c:strRef>
              <c:f>Analyse!$H$56:$I$56</c:f>
              <c:strCache>
                <c:ptCount val="2"/>
                <c:pt idx="0">
                  <c:v>Tertiaire</c:v>
                </c:pt>
                <c:pt idx="1">
                  <c:v>Résidentiel</c:v>
                </c:pt>
              </c:strCache>
            </c:strRef>
          </c:cat>
          <c:val>
            <c:numRef>
              <c:f>Analyse!$H$60:$I$60</c:f>
              <c:numCache>
                <c:formatCode>General</c:formatCode>
                <c:ptCount val="2"/>
                <c:pt idx="0">
                  <c:v>9314.0800896429591</c:v>
                </c:pt>
                <c:pt idx="1">
                  <c:v>6704.2146400323718</c:v>
                </c:pt>
              </c:numCache>
            </c:numRef>
          </c:val>
          <c:extLst xmlns:c16r2="http://schemas.microsoft.com/office/drawing/2015/06/chart">
            <c:ext xmlns:c16="http://schemas.microsoft.com/office/drawing/2014/chart" uri="{C3380CC4-5D6E-409C-BE32-E72D297353CC}">
              <c16:uniqueId val="{00000003-94F4-40A3-B7E0-7E33E1EFFD92}"/>
            </c:ext>
          </c:extLst>
        </c:ser>
        <c:ser>
          <c:idx val="4"/>
          <c:order val="4"/>
          <c:tx>
            <c:strRef>
              <c:f>Analyse!$G$61</c:f>
              <c:strCache>
                <c:ptCount val="1"/>
                <c:pt idx="0">
                  <c:v>Autre électricité</c:v>
                </c:pt>
              </c:strCache>
            </c:strRef>
          </c:tx>
          <c:spPr>
            <a:solidFill>
              <a:schemeClr val="accent5"/>
            </a:solidFill>
            <a:ln>
              <a:noFill/>
            </a:ln>
            <a:effectLst/>
          </c:spPr>
          <c:invertIfNegative val="0"/>
          <c:cat>
            <c:strRef>
              <c:f>Analyse!$H$56:$I$56</c:f>
              <c:strCache>
                <c:ptCount val="2"/>
                <c:pt idx="0">
                  <c:v>Tertiaire</c:v>
                </c:pt>
                <c:pt idx="1">
                  <c:v>Résidentiel</c:v>
                </c:pt>
              </c:strCache>
            </c:strRef>
          </c:cat>
          <c:val>
            <c:numRef>
              <c:f>Analyse!$H$61:$I$61</c:f>
              <c:numCache>
                <c:formatCode>General</c:formatCode>
                <c:ptCount val="2"/>
                <c:pt idx="0">
                  <c:v>8535.8460789983055</c:v>
                </c:pt>
                <c:pt idx="1">
                  <c:v>2350.39706827278</c:v>
                </c:pt>
              </c:numCache>
            </c:numRef>
          </c:val>
          <c:extLst xmlns:c16r2="http://schemas.microsoft.com/office/drawing/2015/06/chart">
            <c:ext xmlns:c16="http://schemas.microsoft.com/office/drawing/2014/chart" uri="{C3380CC4-5D6E-409C-BE32-E72D297353CC}">
              <c16:uniqueId val="{00000004-94F4-40A3-B7E0-7E33E1EFFD92}"/>
            </c:ext>
          </c:extLst>
        </c:ser>
        <c:dLbls>
          <c:showLegendKey val="0"/>
          <c:showVal val="0"/>
          <c:showCatName val="0"/>
          <c:showSerName val="0"/>
          <c:showPercent val="0"/>
          <c:showBubbleSize val="0"/>
        </c:dLbls>
        <c:gapWidth val="150"/>
        <c:overlap val="100"/>
        <c:axId val="94654848"/>
        <c:axId val="94656384"/>
      </c:barChart>
      <c:catAx>
        <c:axId val="9465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656384"/>
        <c:crosses val="autoZero"/>
        <c:auto val="1"/>
        <c:lblAlgn val="ctr"/>
        <c:lblOffset val="100"/>
        <c:noMultiLvlLbl val="0"/>
      </c:catAx>
      <c:valAx>
        <c:axId val="9465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94654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Consommation d’énergie dans le secteur tertiaire</a:t>
            </a:r>
          </a:p>
        </c:rich>
      </c:tx>
      <c:layout/>
      <c:overlay val="0"/>
      <c:spPr>
        <a:noFill/>
        <a:ln>
          <a:noFill/>
        </a:ln>
        <a:effectLst/>
      </c:spPr>
    </c:title>
    <c:autoTitleDeleted val="0"/>
    <c:plotArea>
      <c:layout>
        <c:manualLayout>
          <c:layoutTarget val="inner"/>
          <c:xMode val="edge"/>
          <c:yMode val="edge"/>
          <c:x val="0.30658237377038144"/>
          <c:y val="0.32718192290417403"/>
          <c:w val="0.33655053255527306"/>
          <c:h val="0.56091764679680267"/>
        </c:manualLayout>
      </c:layout>
      <c:pieChart>
        <c:varyColors val="1"/>
        <c:ser>
          <c:idx val="0"/>
          <c:order val="0"/>
          <c:dPt>
            <c:idx val="0"/>
            <c:bubble3D val="0"/>
            <c:spPr>
              <a:solidFill>
                <a:schemeClr val="accent4">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E3A-412C-9FDF-EAC75FF4A1E0}"/>
              </c:ext>
            </c:extLst>
          </c:dPt>
          <c:dPt>
            <c:idx val="1"/>
            <c:bubble3D val="0"/>
            <c:spPr>
              <a:solidFill>
                <a:schemeClr val="accent4">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9E3A-412C-9FDF-EAC75FF4A1E0}"/>
              </c:ext>
            </c:extLst>
          </c:dPt>
          <c:dPt>
            <c:idx val="2"/>
            <c:bubble3D val="0"/>
            <c:spPr>
              <a:solidFill>
                <a:schemeClr val="accent4">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9E3A-412C-9FDF-EAC75FF4A1E0}"/>
              </c:ext>
            </c:extLst>
          </c:dPt>
          <c:dPt>
            <c:idx val="3"/>
            <c:bubble3D val="0"/>
            <c:spPr>
              <a:solidFill>
                <a:schemeClr val="accent4">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E3A-412C-9FDF-EAC75FF4A1E0}"/>
              </c:ext>
            </c:extLst>
          </c:dPt>
          <c:dPt>
            <c:idx val="4"/>
            <c:bubble3D val="0"/>
            <c:spPr>
              <a:solidFill>
                <a:schemeClr val="accent4">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9E3A-412C-9FDF-EAC75FF4A1E0}"/>
              </c:ext>
            </c:extLst>
          </c:dPt>
          <c:dPt>
            <c:idx val="5"/>
            <c:bubble3D val="0"/>
            <c:spPr>
              <a:solidFill>
                <a:schemeClr val="accent4">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9E3A-412C-9FDF-EAC75FF4A1E0}"/>
              </c:ext>
            </c:extLst>
          </c:dPt>
          <c:dLbls>
            <c:dLbl>
              <c:idx val="5"/>
              <c:layout>
                <c:manualLayout>
                  <c:x val="0.23314094643662728"/>
                  <c:y val="1.9451512068211035E-2"/>
                </c:manualLayout>
              </c:layout>
              <c:tx>
                <c:rich>
                  <a:bodyPr/>
                  <a:lstStyle/>
                  <a:p>
                    <a:fld id="{7534D0C3-D6B2-4BD2-A422-D6CC89E6BD88}"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B-9E3A-412C-9FDF-EAC75FF4A1E0}"/>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 tertiare'!$B$32:$B$37</c:f>
              <c:strCache>
                <c:ptCount val="6"/>
                <c:pt idx="0">
                  <c:v>Chauffage</c:v>
                </c:pt>
                <c:pt idx="1">
                  <c:v>Elec spécifique</c:v>
                </c:pt>
                <c:pt idx="2">
                  <c:v>Autre électricité</c:v>
                </c:pt>
                <c:pt idx="3">
                  <c:v>ECS</c:v>
                </c:pt>
                <c:pt idx="4">
                  <c:v>Cuisson</c:v>
                </c:pt>
                <c:pt idx="5">
                  <c:v>Climatisation</c:v>
                </c:pt>
              </c:strCache>
            </c:strRef>
          </c:cat>
          <c:val>
            <c:numRef>
              <c:f>'Analyse tertiare'!$E$32:$E$37</c:f>
              <c:numCache>
                <c:formatCode>General</c:formatCode>
                <c:ptCount val="6"/>
                <c:pt idx="0">
                  <c:v>47.167344547538875</c:v>
                </c:pt>
                <c:pt idx="1">
                  <c:v>22.991414638369339</c:v>
                </c:pt>
                <c:pt idx="2">
                  <c:v>11.898511281169331</c:v>
                </c:pt>
                <c:pt idx="3">
                  <c:v>9.359506849468552</c:v>
                </c:pt>
                <c:pt idx="4">
                  <c:v>8.5774772251777396</c:v>
                </c:pt>
                <c:pt idx="5">
                  <c:v>5.7454582761561233E-3</c:v>
                </c:pt>
              </c:numCache>
            </c:numRef>
          </c:val>
          <c:extLst xmlns:c16r2="http://schemas.microsoft.com/office/drawing/2015/06/chart">
            <c:ext xmlns:c16="http://schemas.microsoft.com/office/drawing/2014/chart" uri="{C3380CC4-5D6E-409C-BE32-E72D297353CC}">
              <c16:uniqueId val="{0000000C-9E3A-412C-9FDF-EAC75FF4A1E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Resultats!$B$63</c:f>
          <c:strCache>
            <c:ptCount val="1"/>
            <c:pt idx="0">
              <c:v>CHAUFFAGE</c:v>
            </c:pt>
          </c:strCache>
        </c:strRef>
      </c:tx>
      <c:layout/>
      <c:overlay val="0"/>
    </c:title>
    <c:autoTitleDeleted val="0"/>
    <c:plotArea>
      <c:layout/>
      <c:areaChart>
        <c:grouping val="stacked"/>
        <c:varyColors val="0"/>
        <c:ser>
          <c:idx val="0"/>
          <c:order val="0"/>
          <c:tx>
            <c:strRef>
              <c:f>Resultats!$C$64</c:f>
              <c:strCache>
                <c:ptCount val="1"/>
                <c:pt idx="0">
                  <c:v>Electricité joule</c:v>
                </c:pt>
              </c:strCache>
            </c:strRef>
          </c:tx>
          <c:cat>
            <c:numRef>
              <c:f>Resultats!$B$65:$B$69</c:f>
              <c:numCache>
                <c:formatCode>General</c:formatCode>
                <c:ptCount val="5"/>
                <c:pt idx="0">
                  <c:v>2010</c:v>
                </c:pt>
                <c:pt idx="1">
                  <c:v>2020</c:v>
                </c:pt>
                <c:pt idx="2">
                  <c:v>2030</c:v>
                </c:pt>
                <c:pt idx="3">
                  <c:v>2040</c:v>
                </c:pt>
                <c:pt idx="4">
                  <c:v>2050</c:v>
                </c:pt>
              </c:numCache>
            </c:numRef>
          </c:cat>
          <c:val>
            <c:numRef>
              <c:f>Resultats!$C$65:$C$69</c:f>
              <c:numCache>
                <c:formatCode>#,##0.0</c:formatCode>
                <c:ptCount val="5"/>
                <c:pt idx="0">
                  <c:v>12.191994746900543</c:v>
                </c:pt>
                <c:pt idx="1">
                  <c:v>6.6415413746531833</c:v>
                </c:pt>
                <c:pt idx="2">
                  <c:v>3.7820514698612171</c:v>
                </c:pt>
                <c:pt idx="3">
                  <c:v>2.2428780449230734</c:v>
                </c:pt>
                <c:pt idx="4">
                  <c:v>0.7037046199849295</c:v>
                </c:pt>
              </c:numCache>
            </c:numRef>
          </c:val>
          <c:extLst xmlns:c16r2="http://schemas.microsoft.com/office/drawing/2015/06/chart">
            <c:ext xmlns:c16="http://schemas.microsoft.com/office/drawing/2014/chart" uri="{C3380CC4-5D6E-409C-BE32-E72D297353CC}">
              <c16:uniqueId val="{00000000-4D8C-429B-B6CD-D820EE17BC78}"/>
            </c:ext>
          </c:extLst>
        </c:ser>
        <c:ser>
          <c:idx val="1"/>
          <c:order val="1"/>
          <c:tx>
            <c:strRef>
              <c:f>Resultats!$D$64</c:f>
              <c:strCache>
                <c:ptCount val="1"/>
                <c:pt idx="0">
                  <c:v>Gaz naturel</c:v>
                </c:pt>
              </c:strCache>
            </c:strRef>
          </c:tx>
          <c:cat>
            <c:numRef>
              <c:f>Resultats!$B$65:$B$69</c:f>
              <c:numCache>
                <c:formatCode>General</c:formatCode>
                <c:ptCount val="5"/>
                <c:pt idx="0">
                  <c:v>2010</c:v>
                </c:pt>
                <c:pt idx="1">
                  <c:v>2020</c:v>
                </c:pt>
                <c:pt idx="2">
                  <c:v>2030</c:v>
                </c:pt>
                <c:pt idx="3">
                  <c:v>2040</c:v>
                </c:pt>
                <c:pt idx="4">
                  <c:v>2050</c:v>
                </c:pt>
              </c:numCache>
            </c:numRef>
          </c:cat>
          <c:val>
            <c:numRef>
              <c:f>Resultats!$D$65:$D$69</c:f>
              <c:numCache>
                <c:formatCode>#,##0.0</c:formatCode>
                <c:ptCount val="5"/>
                <c:pt idx="0">
                  <c:v>101.24844288708843</c:v>
                </c:pt>
                <c:pt idx="1">
                  <c:v>47.959523098224835</c:v>
                </c:pt>
                <c:pt idx="2">
                  <c:v>24.16959428364062</c:v>
                </c:pt>
                <c:pt idx="3">
                  <c:v>13.848800525520343</c:v>
                </c:pt>
                <c:pt idx="4">
                  <c:v>3.528006767400063</c:v>
                </c:pt>
              </c:numCache>
            </c:numRef>
          </c:val>
          <c:extLst xmlns:c16r2="http://schemas.microsoft.com/office/drawing/2015/06/chart">
            <c:ext xmlns:c16="http://schemas.microsoft.com/office/drawing/2014/chart" uri="{C3380CC4-5D6E-409C-BE32-E72D297353CC}">
              <c16:uniqueId val="{00000001-4D8C-429B-B6CD-D820EE17BC78}"/>
            </c:ext>
          </c:extLst>
        </c:ser>
        <c:ser>
          <c:idx val="2"/>
          <c:order val="2"/>
          <c:tx>
            <c:strRef>
              <c:f>Resultats!$E$64</c:f>
              <c:strCache>
                <c:ptCount val="1"/>
                <c:pt idx="0">
                  <c:v>Bois</c:v>
                </c:pt>
              </c:strCache>
            </c:strRef>
          </c:tx>
          <c:cat>
            <c:numRef>
              <c:f>Resultats!$B$65:$B$69</c:f>
              <c:numCache>
                <c:formatCode>General</c:formatCode>
                <c:ptCount val="5"/>
                <c:pt idx="0">
                  <c:v>2010</c:v>
                </c:pt>
                <c:pt idx="1">
                  <c:v>2020</c:v>
                </c:pt>
                <c:pt idx="2">
                  <c:v>2030</c:v>
                </c:pt>
                <c:pt idx="3">
                  <c:v>2040</c:v>
                </c:pt>
                <c:pt idx="4">
                  <c:v>2050</c:v>
                </c:pt>
              </c:numCache>
            </c:numRef>
          </c:cat>
          <c:val>
            <c:numRef>
              <c:f>Resultats!$E$65:$E$69</c:f>
              <c:numCache>
                <c:formatCode>#,##0.0</c:formatCode>
                <c:ptCount val="5"/>
                <c:pt idx="0">
                  <c:v>66.754745322171388</c:v>
                </c:pt>
                <c:pt idx="1">
                  <c:v>83.211614777717131</c:v>
                </c:pt>
                <c:pt idx="2">
                  <c:v>70.423672152038208</c:v>
                </c:pt>
                <c:pt idx="3">
                  <c:v>53.461916439532601</c:v>
                </c:pt>
                <c:pt idx="4">
                  <c:v>36.500160727026994</c:v>
                </c:pt>
              </c:numCache>
            </c:numRef>
          </c:val>
          <c:extLst xmlns:c16r2="http://schemas.microsoft.com/office/drawing/2015/06/chart">
            <c:ext xmlns:c16="http://schemas.microsoft.com/office/drawing/2014/chart" uri="{C3380CC4-5D6E-409C-BE32-E72D297353CC}">
              <c16:uniqueId val="{00000002-4D8C-429B-B6CD-D820EE17BC78}"/>
            </c:ext>
          </c:extLst>
        </c:ser>
        <c:ser>
          <c:idx val="3"/>
          <c:order val="3"/>
          <c:tx>
            <c:strRef>
              <c:f>Resultats!$F$64</c:f>
              <c:strCache>
                <c:ptCount val="1"/>
                <c:pt idx="0">
                  <c:v>Charbon</c:v>
                </c:pt>
              </c:strCache>
            </c:strRef>
          </c:tx>
          <c:cat>
            <c:numRef>
              <c:f>Resultats!$B$65:$B$69</c:f>
              <c:numCache>
                <c:formatCode>General</c:formatCode>
                <c:ptCount val="5"/>
                <c:pt idx="0">
                  <c:v>2010</c:v>
                </c:pt>
                <c:pt idx="1">
                  <c:v>2020</c:v>
                </c:pt>
                <c:pt idx="2">
                  <c:v>2030</c:v>
                </c:pt>
                <c:pt idx="3">
                  <c:v>2040</c:v>
                </c:pt>
                <c:pt idx="4">
                  <c:v>2050</c:v>
                </c:pt>
              </c:numCache>
            </c:numRef>
          </c:cat>
          <c:val>
            <c:numRef>
              <c:f>Resultats!$F$65:$F$69</c:f>
              <c:numCache>
                <c:formatCode>#,##0.0</c:formatCode>
                <c:ptCount val="5"/>
                <c:pt idx="0">
                  <c:v>0.20179076972193594</c:v>
                </c:pt>
                <c:pt idx="1">
                  <c:v>3.0238354519720484E-2</c:v>
                </c:pt>
                <c:pt idx="2">
                  <c:v>5.0438701619643974E-3</c:v>
                </c:pt>
                <c:pt idx="3">
                  <c:v>2.5219350809821987E-3</c:v>
                </c:pt>
                <c:pt idx="4">
                  <c:v>0</c:v>
                </c:pt>
              </c:numCache>
            </c:numRef>
          </c:val>
          <c:extLst xmlns:c16r2="http://schemas.microsoft.com/office/drawing/2015/06/chart">
            <c:ext xmlns:c16="http://schemas.microsoft.com/office/drawing/2014/chart" uri="{C3380CC4-5D6E-409C-BE32-E72D297353CC}">
              <c16:uniqueId val="{00000003-4D8C-429B-B6CD-D820EE17BC78}"/>
            </c:ext>
          </c:extLst>
        </c:ser>
        <c:ser>
          <c:idx val="4"/>
          <c:order val="4"/>
          <c:tx>
            <c:strRef>
              <c:f>Resultats!$G$64</c:f>
              <c:strCache>
                <c:ptCount val="1"/>
                <c:pt idx="0">
                  <c:v>Fioul</c:v>
                </c:pt>
              </c:strCache>
            </c:strRef>
          </c:tx>
          <c:cat>
            <c:numRef>
              <c:f>Resultats!$B$65:$B$69</c:f>
              <c:numCache>
                <c:formatCode>General</c:formatCode>
                <c:ptCount val="5"/>
                <c:pt idx="0">
                  <c:v>2010</c:v>
                </c:pt>
                <c:pt idx="1">
                  <c:v>2020</c:v>
                </c:pt>
                <c:pt idx="2">
                  <c:v>2030</c:v>
                </c:pt>
                <c:pt idx="3">
                  <c:v>2040</c:v>
                </c:pt>
                <c:pt idx="4">
                  <c:v>2050</c:v>
                </c:pt>
              </c:numCache>
            </c:numRef>
          </c:cat>
          <c:val>
            <c:numRef>
              <c:f>Resultats!$G$65:$G$69</c:f>
              <c:numCache>
                <c:formatCode>#,##0.0</c:formatCode>
                <c:ptCount val="5"/>
                <c:pt idx="0">
                  <c:v>58.425755550710775</c:v>
                </c:pt>
                <c:pt idx="1">
                  <c:v>7.7809190823403052</c:v>
                </c:pt>
                <c:pt idx="2">
                  <c:v>1.1730745468940051</c:v>
                </c:pt>
                <c:pt idx="3">
                  <c:v>0.58653727344700257</c:v>
                </c:pt>
                <c:pt idx="4">
                  <c:v>0</c:v>
                </c:pt>
              </c:numCache>
            </c:numRef>
          </c:val>
          <c:extLst xmlns:c16r2="http://schemas.microsoft.com/office/drawing/2015/06/chart">
            <c:ext xmlns:c16="http://schemas.microsoft.com/office/drawing/2014/chart" uri="{C3380CC4-5D6E-409C-BE32-E72D297353CC}">
              <c16:uniqueId val="{00000004-4D8C-429B-B6CD-D820EE17BC78}"/>
            </c:ext>
          </c:extLst>
        </c:ser>
        <c:ser>
          <c:idx val="5"/>
          <c:order val="5"/>
          <c:tx>
            <c:strRef>
              <c:f>Resultats!$H$64</c:f>
              <c:strCache>
                <c:ptCount val="1"/>
                <c:pt idx="0">
                  <c:v>GPL</c:v>
                </c:pt>
              </c:strCache>
            </c:strRef>
          </c:tx>
          <c:cat>
            <c:numRef>
              <c:f>Resultats!$B$65:$B$69</c:f>
              <c:numCache>
                <c:formatCode>General</c:formatCode>
                <c:ptCount val="5"/>
                <c:pt idx="0">
                  <c:v>2010</c:v>
                </c:pt>
                <c:pt idx="1">
                  <c:v>2020</c:v>
                </c:pt>
                <c:pt idx="2">
                  <c:v>2030</c:v>
                </c:pt>
                <c:pt idx="3">
                  <c:v>2040</c:v>
                </c:pt>
                <c:pt idx="4">
                  <c:v>2050</c:v>
                </c:pt>
              </c:numCache>
            </c:numRef>
          </c:cat>
          <c:val>
            <c:numRef>
              <c:f>Resultats!$H$65:$H$69</c:f>
              <c:numCache>
                <c:formatCode>#,##0.0</c:formatCode>
                <c:ptCount val="5"/>
                <c:pt idx="0">
                  <c:v>3.1816437795580326</c:v>
                </c:pt>
                <c:pt idx="1">
                  <c:v>0.46561137196986496</c:v>
                </c:pt>
                <c:pt idx="2">
                  <c:v>7.4043150218789183E-2</c:v>
                </c:pt>
                <c:pt idx="3">
                  <c:v>3.7021575109394592E-2</c:v>
                </c:pt>
                <c:pt idx="4">
                  <c:v>0</c:v>
                </c:pt>
              </c:numCache>
            </c:numRef>
          </c:val>
          <c:extLst xmlns:c16r2="http://schemas.microsoft.com/office/drawing/2015/06/chart">
            <c:ext xmlns:c16="http://schemas.microsoft.com/office/drawing/2014/chart" uri="{C3380CC4-5D6E-409C-BE32-E72D297353CC}">
              <c16:uniqueId val="{00000005-4D8C-429B-B6CD-D820EE17BC78}"/>
            </c:ext>
          </c:extLst>
        </c:ser>
        <c:ser>
          <c:idx val="6"/>
          <c:order val="6"/>
          <c:tx>
            <c:strRef>
              <c:f>Resultats!$I$64</c:f>
              <c:strCache>
                <c:ptCount val="1"/>
                <c:pt idx="0">
                  <c:v>Chauffage urbain</c:v>
                </c:pt>
              </c:strCache>
            </c:strRef>
          </c:tx>
          <c:cat>
            <c:numRef>
              <c:f>Resultats!$B$65:$B$69</c:f>
              <c:numCache>
                <c:formatCode>General</c:formatCode>
                <c:ptCount val="5"/>
                <c:pt idx="0">
                  <c:v>2010</c:v>
                </c:pt>
                <c:pt idx="1">
                  <c:v>2020</c:v>
                </c:pt>
                <c:pt idx="2">
                  <c:v>2030</c:v>
                </c:pt>
                <c:pt idx="3">
                  <c:v>2040</c:v>
                </c:pt>
                <c:pt idx="4">
                  <c:v>2050</c:v>
                </c:pt>
              </c:numCache>
            </c:numRef>
          </c:cat>
          <c:val>
            <c:numRef>
              <c:f>Resultats!$I$65:$I$69</c:f>
              <c:numCache>
                <c:formatCode>#,##0.0</c:formatCode>
                <c:ptCount val="5"/>
                <c:pt idx="0">
                  <c:v>0</c:v>
                </c:pt>
                <c:pt idx="1">
                  <c:v>0.88610351664777276</c:v>
                </c:pt>
                <c:pt idx="2">
                  <c:v>1.0963754959340366</c:v>
                </c:pt>
                <c:pt idx="3">
                  <c:v>0.8516277224788984</c:v>
                </c:pt>
                <c:pt idx="4">
                  <c:v>0.6068799490237603</c:v>
                </c:pt>
              </c:numCache>
            </c:numRef>
          </c:val>
          <c:extLst xmlns:c16r2="http://schemas.microsoft.com/office/drawing/2015/06/chart">
            <c:ext xmlns:c16="http://schemas.microsoft.com/office/drawing/2014/chart" uri="{C3380CC4-5D6E-409C-BE32-E72D297353CC}">
              <c16:uniqueId val="{00000006-4D8C-429B-B6CD-D820EE17BC78}"/>
            </c:ext>
          </c:extLst>
        </c:ser>
        <c:ser>
          <c:idx val="7"/>
          <c:order val="7"/>
          <c:tx>
            <c:strRef>
              <c:f>Resultats!$J$64</c:f>
              <c:strCache>
                <c:ptCount val="1"/>
                <c:pt idx="0">
                  <c:v>PAC</c:v>
                </c:pt>
              </c:strCache>
            </c:strRef>
          </c:tx>
          <c:cat>
            <c:numRef>
              <c:f>Resultats!$B$65:$B$69</c:f>
              <c:numCache>
                <c:formatCode>General</c:formatCode>
                <c:ptCount val="5"/>
                <c:pt idx="0">
                  <c:v>2010</c:v>
                </c:pt>
                <c:pt idx="1">
                  <c:v>2020</c:v>
                </c:pt>
                <c:pt idx="2">
                  <c:v>2030</c:v>
                </c:pt>
                <c:pt idx="3">
                  <c:v>2040</c:v>
                </c:pt>
                <c:pt idx="4">
                  <c:v>2050</c:v>
                </c:pt>
              </c:numCache>
            </c:numRef>
          </c:cat>
          <c:val>
            <c:numRef>
              <c:f>Resultats!$J$65:$J$69</c:f>
              <c:numCache>
                <c:formatCode>#,##0.0</c:formatCode>
                <c:ptCount val="5"/>
                <c:pt idx="0">
                  <c:v>0.64168393404739721</c:v>
                </c:pt>
                <c:pt idx="1">
                  <c:v>3.1903938186486305</c:v>
                </c:pt>
                <c:pt idx="2">
                  <c:v>2.8218537124065635</c:v>
                </c:pt>
                <c:pt idx="3">
                  <c:v>2.0879364748655664</c:v>
                </c:pt>
                <c:pt idx="4">
                  <c:v>1.3540192373245692</c:v>
                </c:pt>
              </c:numCache>
            </c:numRef>
          </c:val>
          <c:extLst xmlns:c16r2="http://schemas.microsoft.com/office/drawing/2015/06/chart">
            <c:ext xmlns:c16="http://schemas.microsoft.com/office/drawing/2014/chart" uri="{C3380CC4-5D6E-409C-BE32-E72D297353CC}">
              <c16:uniqueId val="{00000007-4D8C-429B-B6CD-D820EE17BC78}"/>
            </c:ext>
          </c:extLst>
        </c:ser>
        <c:ser>
          <c:idx val="8"/>
          <c:order val="8"/>
          <c:tx>
            <c:strRef>
              <c:f>Resultats!$K$64</c:f>
              <c:strCache>
                <c:ptCount val="1"/>
                <c:pt idx="0">
                  <c:v>Gaz techno</c:v>
                </c:pt>
              </c:strCache>
            </c:strRef>
          </c:tx>
          <c:cat>
            <c:numRef>
              <c:f>Resultats!$B$65:$B$69</c:f>
              <c:numCache>
                <c:formatCode>General</c:formatCode>
                <c:ptCount val="5"/>
                <c:pt idx="0">
                  <c:v>2010</c:v>
                </c:pt>
                <c:pt idx="1">
                  <c:v>2020</c:v>
                </c:pt>
                <c:pt idx="2">
                  <c:v>2030</c:v>
                </c:pt>
                <c:pt idx="3">
                  <c:v>2040</c:v>
                </c:pt>
                <c:pt idx="4">
                  <c:v>2050</c:v>
                </c:pt>
              </c:numCache>
            </c:numRef>
          </c:cat>
          <c:val>
            <c:numRef>
              <c:f>Resultats!$K$65:$K$69</c:f>
              <c:numCache>
                <c:formatCode>#,##0.0</c:formatCode>
                <c:ptCount val="5"/>
                <c:pt idx="0">
                  <c:v>0</c:v>
                </c:pt>
                <c:pt idx="1">
                  <c:v>5.358515843267047</c:v>
                </c:pt>
                <c:pt idx="2">
                  <c:v>5.8857580821799553</c:v>
                </c:pt>
                <c:pt idx="3">
                  <c:v>4.682670970948605</c:v>
                </c:pt>
                <c:pt idx="4">
                  <c:v>3.479583859717255</c:v>
                </c:pt>
              </c:numCache>
            </c:numRef>
          </c:val>
          <c:extLst xmlns:c16r2="http://schemas.microsoft.com/office/drawing/2015/06/chart">
            <c:ext xmlns:c16="http://schemas.microsoft.com/office/drawing/2014/chart" uri="{C3380CC4-5D6E-409C-BE32-E72D297353CC}">
              <c16:uniqueId val="{00000008-4D8C-429B-B6CD-D820EE17BC78}"/>
            </c:ext>
          </c:extLst>
        </c:ser>
        <c:dLbls>
          <c:showLegendKey val="0"/>
          <c:showVal val="0"/>
          <c:showCatName val="0"/>
          <c:showSerName val="0"/>
          <c:showPercent val="0"/>
          <c:showBubbleSize val="0"/>
        </c:dLbls>
        <c:axId val="94231552"/>
        <c:axId val="94237440"/>
      </c:areaChart>
      <c:catAx>
        <c:axId val="94231552"/>
        <c:scaling>
          <c:orientation val="minMax"/>
        </c:scaling>
        <c:delete val="0"/>
        <c:axPos val="b"/>
        <c:numFmt formatCode="General" sourceLinked="1"/>
        <c:majorTickMark val="out"/>
        <c:minorTickMark val="none"/>
        <c:tickLblPos val="nextTo"/>
        <c:crossAx val="94237440"/>
        <c:crosses val="autoZero"/>
        <c:auto val="1"/>
        <c:lblAlgn val="ctr"/>
        <c:lblOffset val="100"/>
        <c:noMultiLvlLbl val="0"/>
      </c:catAx>
      <c:valAx>
        <c:axId val="94237440"/>
        <c:scaling>
          <c:orientation val="minMax"/>
        </c:scaling>
        <c:delete val="0"/>
        <c:axPos val="l"/>
        <c:majorGridlines/>
        <c:title>
          <c:tx>
            <c:rich>
              <a:bodyPr rot="-5400000" vert="horz"/>
              <a:lstStyle/>
              <a:p>
                <a:pPr>
                  <a:defRPr/>
                </a:pPr>
                <a:r>
                  <a:rPr lang="en-US"/>
                  <a:t>Consommation annuelle en GWh</a:t>
                </a:r>
              </a:p>
            </c:rich>
          </c:tx>
          <c:layout/>
          <c:overlay val="0"/>
        </c:title>
        <c:numFmt formatCode="#,##0" sourceLinked="0"/>
        <c:majorTickMark val="out"/>
        <c:minorTickMark val="none"/>
        <c:tickLblPos val="nextTo"/>
        <c:crossAx val="94231552"/>
        <c:crosses val="autoZero"/>
        <c:crossBetween val="midCat"/>
      </c:valAx>
    </c:plotArea>
    <c:legend>
      <c:legendPos val="r"/>
      <c:layout/>
      <c:overlay val="0"/>
      <c:txPr>
        <a:bodyPr/>
        <a:lstStyle/>
        <a:p>
          <a:pPr>
            <a:defRPr sz="800"/>
          </a:pPr>
          <a:endParaRPr lang="fr-FR"/>
        </a:p>
      </c:txPr>
    </c:legend>
    <c:plotVisOnly val="1"/>
    <c:dispBlanksAs val="zero"/>
    <c:showDLblsOverMax val="0"/>
  </c:chart>
  <c:txPr>
    <a:bodyPr/>
    <a:lstStyle/>
    <a:p>
      <a:pPr>
        <a:defRPr sz="1000"/>
      </a:pPr>
      <a:endParaRPr lang="fr-F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Resultats!$B$90</c:f>
          <c:strCache>
            <c:ptCount val="1"/>
            <c:pt idx="0">
              <c:v>CHAUFFAGE</c:v>
            </c:pt>
          </c:strCache>
        </c:strRef>
      </c:tx>
      <c:layout/>
      <c:overlay val="0"/>
    </c:title>
    <c:autoTitleDeleted val="0"/>
    <c:plotArea>
      <c:layout/>
      <c:areaChart>
        <c:grouping val="stacked"/>
        <c:varyColors val="0"/>
        <c:ser>
          <c:idx val="1"/>
          <c:order val="0"/>
          <c:tx>
            <c:strRef>
              <c:f>Resultats!$C$91</c:f>
              <c:strCache>
                <c:ptCount val="1"/>
                <c:pt idx="0">
                  <c:v>Electricité joule</c:v>
                </c:pt>
              </c:strCache>
            </c:strRef>
          </c:tx>
          <c:cat>
            <c:numRef>
              <c:f>Resultats!$B$92:$B$96</c:f>
              <c:numCache>
                <c:formatCode>General</c:formatCode>
                <c:ptCount val="5"/>
                <c:pt idx="0">
                  <c:v>2010</c:v>
                </c:pt>
                <c:pt idx="1">
                  <c:v>2020</c:v>
                </c:pt>
                <c:pt idx="2">
                  <c:v>2030</c:v>
                </c:pt>
                <c:pt idx="3">
                  <c:v>2040</c:v>
                </c:pt>
                <c:pt idx="4">
                  <c:v>2050</c:v>
                </c:pt>
              </c:numCache>
            </c:numRef>
          </c:cat>
          <c:val>
            <c:numRef>
              <c:f>Resultats!$C$92:$C$96</c:f>
              <c:numCache>
                <c:formatCode>#,##0.0</c:formatCode>
                <c:ptCount val="5"/>
                <c:pt idx="0">
                  <c:v>5.509436424043562</c:v>
                </c:pt>
                <c:pt idx="1">
                  <c:v>0.21343346981300773</c:v>
                </c:pt>
                <c:pt idx="2">
                  <c:v>9.618177261072898E-2</c:v>
                </c:pt>
                <c:pt idx="3">
                  <c:v>4.809088630536449E-2</c:v>
                </c:pt>
                <c:pt idx="4">
                  <c:v>0</c:v>
                </c:pt>
              </c:numCache>
            </c:numRef>
          </c:val>
          <c:extLst xmlns:c16r2="http://schemas.microsoft.com/office/drawing/2015/06/chart">
            <c:ext xmlns:c16="http://schemas.microsoft.com/office/drawing/2014/chart" uri="{C3380CC4-5D6E-409C-BE32-E72D297353CC}">
              <c16:uniqueId val="{00000000-AFAF-479A-A813-B5BF316DBCF6}"/>
            </c:ext>
          </c:extLst>
        </c:ser>
        <c:ser>
          <c:idx val="2"/>
          <c:order val="1"/>
          <c:tx>
            <c:strRef>
              <c:f>Resultats!$D$91</c:f>
              <c:strCache>
                <c:ptCount val="1"/>
                <c:pt idx="0">
                  <c:v>Fioul</c:v>
                </c:pt>
              </c:strCache>
            </c:strRef>
          </c:tx>
          <c:cat>
            <c:numRef>
              <c:f>Resultats!$B$92:$B$96</c:f>
              <c:numCache>
                <c:formatCode>General</c:formatCode>
                <c:ptCount val="5"/>
                <c:pt idx="0">
                  <c:v>2010</c:v>
                </c:pt>
                <c:pt idx="1">
                  <c:v>2020</c:v>
                </c:pt>
                <c:pt idx="2">
                  <c:v>2030</c:v>
                </c:pt>
                <c:pt idx="3">
                  <c:v>2040</c:v>
                </c:pt>
                <c:pt idx="4">
                  <c:v>2050</c:v>
                </c:pt>
              </c:numCache>
            </c:numRef>
          </c:cat>
          <c:val>
            <c:numRef>
              <c:f>Resultats!$D$92:$D$96</c:f>
              <c:numCache>
                <c:formatCode>#,##0.0</c:formatCode>
                <c:ptCount val="5"/>
                <c:pt idx="0">
                  <c:v>16.881477069643456</c:v>
                </c:pt>
                <c:pt idx="1">
                  <c:v>2.6140715692046368</c:v>
                </c:pt>
                <c:pt idx="2">
                  <c:v>0</c:v>
                </c:pt>
                <c:pt idx="3">
                  <c:v>0</c:v>
                </c:pt>
                <c:pt idx="4">
                  <c:v>0</c:v>
                </c:pt>
              </c:numCache>
            </c:numRef>
          </c:val>
          <c:extLst xmlns:c16r2="http://schemas.microsoft.com/office/drawing/2015/06/chart">
            <c:ext xmlns:c16="http://schemas.microsoft.com/office/drawing/2014/chart" uri="{C3380CC4-5D6E-409C-BE32-E72D297353CC}">
              <c16:uniqueId val="{00000001-AFAF-479A-A813-B5BF316DBCF6}"/>
            </c:ext>
          </c:extLst>
        </c:ser>
        <c:ser>
          <c:idx val="3"/>
          <c:order val="2"/>
          <c:tx>
            <c:strRef>
              <c:f>Resultats!$E$91</c:f>
              <c:strCache>
                <c:ptCount val="1"/>
                <c:pt idx="0">
                  <c:v>Gaz naturel</c:v>
                </c:pt>
              </c:strCache>
            </c:strRef>
          </c:tx>
          <c:cat>
            <c:numRef>
              <c:f>Resultats!$B$92:$B$96</c:f>
              <c:numCache>
                <c:formatCode>General</c:formatCode>
                <c:ptCount val="5"/>
                <c:pt idx="0">
                  <c:v>2010</c:v>
                </c:pt>
                <c:pt idx="1">
                  <c:v>2020</c:v>
                </c:pt>
                <c:pt idx="2">
                  <c:v>2030</c:v>
                </c:pt>
                <c:pt idx="3">
                  <c:v>2040</c:v>
                </c:pt>
                <c:pt idx="4">
                  <c:v>2050</c:v>
                </c:pt>
              </c:numCache>
            </c:numRef>
          </c:cat>
          <c:val>
            <c:numRef>
              <c:f>Resultats!$E$92:$E$96</c:f>
              <c:numCache>
                <c:formatCode>#,##0.0</c:formatCode>
                <c:ptCount val="5"/>
                <c:pt idx="0">
                  <c:v>30.439260534573343</c:v>
                </c:pt>
                <c:pt idx="1">
                  <c:v>16.462109709191321</c:v>
                </c:pt>
                <c:pt idx="2">
                  <c:v>9.2941367551153764</c:v>
                </c:pt>
                <c:pt idx="3">
                  <c:v>5.4247829353219394</c:v>
                </c:pt>
                <c:pt idx="4">
                  <c:v>1.5554291155285032</c:v>
                </c:pt>
              </c:numCache>
            </c:numRef>
          </c:val>
          <c:extLst xmlns:c16r2="http://schemas.microsoft.com/office/drawing/2015/06/chart">
            <c:ext xmlns:c16="http://schemas.microsoft.com/office/drawing/2014/chart" uri="{C3380CC4-5D6E-409C-BE32-E72D297353CC}">
              <c16:uniqueId val="{00000002-AFAF-479A-A813-B5BF316DBCF6}"/>
            </c:ext>
          </c:extLst>
        </c:ser>
        <c:ser>
          <c:idx val="4"/>
          <c:order val="3"/>
          <c:tx>
            <c:strRef>
              <c:f>Resultats!$F$91</c:f>
              <c:strCache>
                <c:ptCount val="1"/>
                <c:pt idx="0">
                  <c:v>Bois</c:v>
                </c:pt>
              </c:strCache>
            </c:strRef>
          </c:tx>
          <c:cat>
            <c:numRef>
              <c:f>Resultats!$B$92:$B$96</c:f>
              <c:numCache>
                <c:formatCode>General</c:formatCode>
                <c:ptCount val="5"/>
                <c:pt idx="0">
                  <c:v>2010</c:v>
                </c:pt>
                <c:pt idx="1">
                  <c:v>2020</c:v>
                </c:pt>
                <c:pt idx="2">
                  <c:v>2030</c:v>
                </c:pt>
                <c:pt idx="3">
                  <c:v>2040</c:v>
                </c:pt>
                <c:pt idx="4">
                  <c:v>2050</c:v>
                </c:pt>
              </c:numCache>
            </c:numRef>
          </c:cat>
          <c:val>
            <c:numRef>
              <c:f>Resultats!$F$92:$F$96</c:f>
              <c:numCache>
                <c:formatCode>#,##0.0</c:formatCode>
                <c:ptCount val="5"/>
                <c:pt idx="0">
                  <c:v>8.9587254087180074E-2</c:v>
                </c:pt>
                <c:pt idx="1">
                  <c:v>4.6975100014092099</c:v>
                </c:pt>
                <c:pt idx="2">
                  <c:v>5.3770931256126548</c:v>
                </c:pt>
                <c:pt idx="3">
                  <c:v>5.2197897230603632</c:v>
                </c:pt>
                <c:pt idx="4">
                  <c:v>5.0624863205080715</c:v>
                </c:pt>
              </c:numCache>
            </c:numRef>
          </c:val>
          <c:extLst xmlns:c16r2="http://schemas.microsoft.com/office/drawing/2015/06/chart">
            <c:ext xmlns:c16="http://schemas.microsoft.com/office/drawing/2014/chart" uri="{C3380CC4-5D6E-409C-BE32-E72D297353CC}">
              <c16:uniqueId val="{00000003-AFAF-479A-A813-B5BF316DBCF6}"/>
            </c:ext>
          </c:extLst>
        </c:ser>
        <c:ser>
          <c:idx val="5"/>
          <c:order val="4"/>
          <c:tx>
            <c:strRef>
              <c:f>Resultats!$G$91</c:f>
              <c:strCache>
                <c:ptCount val="1"/>
                <c:pt idx="0">
                  <c:v>Chauffage urbain</c:v>
                </c:pt>
              </c:strCache>
            </c:strRef>
          </c:tx>
          <c:cat>
            <c:numRef>
              <c:f>Resultats!$B$92:$B$96</c:f>
              <c:numCache>
                <c:formatCode>General</c:formatCode>
                <c:ptCount val="5"/>
                <c:pt idx="0">
                  <c:v>2010</c:v>
                </c:pt>
                <c:pt idx="1">
                  <c:v>2020</c:v>
                </c:pt>
                <c:pt idx="2">
                  <c:v>2030</c:v>
                </c:pt>
                <c:pt idx="3">
                  <c:v>2040</c:v>
                </c:pt>
                <c:pt idx="4">
                  <c:v>2050</c:v>
                </c:pt>
              </c:numCache>
            </c:numRef>
          </c:cat>
          <c:val>
            <c:numRef>
              <c:f>Resultats!$G$92:$G$96</c:f>
              <c:numCache>
                <c:formatCode>#,##0.0</c:formatCode>
                <c:ptCount val="5"/>
                <c:pt idx="0">
                  <c:v>0</c:v>
                </c:pt>
                <c:pt idx="1">
                  <c:v>3.250942472852874</c:v>
                </c:pt>
                <c:pt idx="2">
                  <c:v>4.4817083768452752</c:v>
                </c:pt>
                <c:pt idx="3">
                  <c:v>4.3500260779215107</c:v>
                </c:pt>
                <c:pt idx="4">
                  <c:v>4.2183437789977463</c:v>
                </c:pt>
              </c:numCache>
            </c:numRef>
          </c:val>
          <c:extLst xmlns:c16r2="http://schemas.microsoft.com/office/drawing/2015/06/chart">
            <c:ext xmlns:c16="http://schemas.microsoft.com/office/drawing/2014/chart" uri="{C3380CC4-5D6E-409C-BE32-E72D297353CC}">
              <c16:uniqueId val="{00000004-AFAF-479A-A813-B5BF316DBCF6}"/>
            </c:ext>
          </c:extLst>
        </c:ser>
        <c:ser>
          <c:idx val="6"/>
          <c:order val="5"/>
          <c:tx>
            <c:strRef>
              <c:f>Resultats!$H$91</c:f>
              <c:strCache>
                <c:ptCount val="1"/>
                <c:pt idx="0">
                  <c:v>GPL</c:v>
                </c:pt>
              </c:strCache>
            </c:strRef>
          </c:tx>
          <c:cat>
            <c:numRef>
              <c:f>Resultats!$B$92:$B$96</c:f>
              <c:numCache>
                <c:formatCode>General</c:formatCode>
                <c:ptCount val="5"/>
                <c:pt idx="0">
                  <c:v>2010</c:v>
                </c:pt>
                <c:pt idx="1">
                  <c:v>2020</c:v>
                </c:pt>
                <c:pt idx="2">
                  <c:v>2030</c:v>
                </c:pt>
                <c:pt idx="3">
                  <c:v>2040</c:v>
                </c:pt>
                <c:pt idx="4">
                  <c:v>2050</c:v>
                </c:pt>
              </c:numCache>
            </c:numRef>
          </c:cat>
          <c:val>
            <c:numRef>
              <c:f>Resultats!$H$92:$H$96</c:f>
              <c:numCache>
                <c:formatCode>#,##0.0</c:formatCode>
                <c:ptCount val="5"/>
                <c:pt idx="0">
                  <c:v>2.5942086210756998</c:v>
                </c:pt>
                <c:pt idx="1">
                  <c:v>0.39713465159343297</c:v>
                </c:pt>
                <c:pt idx="2">
                  <c:v>0</c:v>
                </c:pt>
                <c:pt idx="3">
                  <c:v>0</c:v>
                </c:pt>
                <c:pt idx="4">
                  <c:v>0</c:v>
                </c:pt>
              </c:numCache>
            </c:numRef>
          </c:val>
          <c:extLst xmlns:c16r2="http://schemas.microsoft.com/office/drawing/2015/06/chart">
            <c:ext xmlns:c16="http://schemas.microsoft.com/office/drawing/2014/chart" uri="{C3380CC4-5D6E-409C-BE32-E72D297353CC}">
              <c16:uniqueId val="{00000005-AFAF-479A-A813-B5BF316DBCF6}"/>
            </c:ext>
          </c:extLst>
        </c:ser>
        <c:ser>
          <c:idx val="7"/>
          <c:order val="6"/>
          <c:tx>
            <c:strRef>
              <c:f>Resultats!$I$91</c:f>
              <c:strCache>
                <c:ptCount val="1"/>
                <c:pt idx="0">
                  <c:v>PAC</c:v>
                </c:pt>
              </c:strCache>
            </c:strRef>
          </c:tx>
          <c:cat>
            <c:numRef>
              <c:f>Resultats!$B$92:$B$96</c:f>
              <c:numCache>
                <c:formatCode>General</c:formatCode>
                <c:ptCount val="5"/>
                <c:pt idx="0">
                  <c:v>2010</c:v>
                </c:pt>
                <c:pt idx="1">
                  <c:v>2020</c:v>
                </c:pt>
                <c:pt idx="2">
                  <c:v>2030</c:v>
                </c:pt>
                <c:pt idx="3">
                  <c:v>2040</c:v>
                </c:pt>
                <c:pt idx="4">
                  <c:v>2050</c:v>
                </c:pt>
              </c:numCache>
            </c:numRef>
          </c:cat>
          <c:val>
            <c:numRef>
              <c:f>Resultats!$I$92:$I$96</c:f>
              <c:numCache>
                <c:formatCode>#,##0.0</c:formatCode>
                <c:ptCount val="5"/>
                <c:pt idx="0">
                  <c:v>0.61215960267150726</c:v>
                </c:pt>
                <c:pt idx="1">
                  <c:v>2.9602658694761641</c:v>
                </c:pt>
                <c:pt idx="2">
                  <c:v>2.3973398944248383</c:v>
                </c:pt>
                <c:pt idx="3">
                  <c:v>1.865061533182927</c:v>
                </c:pt>
                <c:pt idx="4">
                  <c:v>1.3327831719410159</c:v>
                </c:pt>
              </c:numCache>
            </c:numRef>
          </c:val>
          <c:extLst xmlns:c16r2="http://schemas.microsoft.com/office/drawing/2015/06/chart">
            <c:ext xmlns:c16="http://schemas.microsoft.com/office/drawing/2014/chart" uri="{C3380CC4-5D6E-409C-BE32-E72D297353CC}">
              <c16:uniqueId val="{00000006-AFAF-479A-A813-B5BF316DBCF6}"/>
            </c:ext>
          </c:extLst>
        </c:ser>
        <c:ser>
          <c:idx val="8"/>
          <c:order val="7"/>
          <c:tx>
            <c:strRef>
              <c:f>Resultats!$J$91</c:f>
              <c:strCache>
                <c:ptCount val="1"/>
                <c:pt idx="0">
                  <c:v>Gaz techno</c:v>
                </c:pt>
              </c:strCache>
            </c:strRef>
          </c:tx>
          <c:cat>
            <c:numRef>
              <c:f>Resultats!$B$92:$B$96</c:f>
              <c:numCache>
                <c:formatCode>General</c:formatCode>
                <c:ptCount val="5"/>
                <c:pt idx="0">
                  <c:v>2010</c:v>
                </c:pt>
                <c:pt idx="1">
                  <c:v>2020</c:v>
                </c:pt>
                <c:pt idx="2">
                  <c:v>2030</c:v>
                </c:pt>
                <c:pt idx="3">
                  <c:v>2040</c:v>
                </c:pt>
                <c:pt idx="4">
                  <c:v>2050</c:v>
                </c:pt>
              </c:numCache>
            </c:numRef>
          </c:cat>
          <c:val>
            <c:numRef>
              <c:f>Resultats!$J$92:$J$96</c:f>
              <c:numCache>
                <c:formatCode>#,##0.0</c:formatCode>
                <c:ptCount val="5"/>
                <c:pt idx="0">
                  <c:v>0</c:v>
                </c:pt>
                <c:pt idx="1">
                  <c:v>3.9979654636940403</c:v>
                </c:pt>
                <c:pt idx="2">
                  <c:v>4.4570229124419019</c:v>
                </c:pt>
                <c:pt idx="3">
                  <c:v>4.2382385232234689</c:v>
                </c:pt>
                <c:pt idx="4">
                  <c:v>4.019454134005036</c:v>
                </c:pt>
              </c:numCache>
            </c:numRef>
          </c:val>
          <c:extLst xmlns:c16r2="http://schemas.microsoft.com/office/drawing/2015/06/chart">
            <c:ext xmlns:c16="http://schemas.microsoft.com/office/drawing/2014/chart" uri="{C3380CC4-5D6E-409C-BE32-E72D297353CC}">
              <c16:uniqueId val="{00000007-AFAF-479A-A813-B5BF316DBCF6}"/>
            </c:ext>
          </c:extLst>
        </c:ser>
        <c:dLbls>
          <c:showLegendKey val="0"/>
          <c:showVal val="0"/>
          <c:showCatName val="0"/>
          <c:showSerName val="0"/>
          <c:showPercent val="0"/>
          <c:showBubbleSize val="0"/>
        </c:dLbls>
        <c:axId val="114123520"/>
        <c:axId val="114125056"/>
      </c:areaChart>
      <c:catAx>
        <c:axId val="114123520"/>
        <c:scaling>
          <c:orientation val="minMax"/>
        </c:scaling>
        <c:delete val="0"/>
        <c:axPos val="b"/>
        <c:numFmt formatCode="General" sourceLinked="1"/>
        <c:majorTickMark val="out"/>
        <c:minorTickMark val="none"/>
        <c:tickLblPos val="nextTo"/>
        <c:crossAx val="114125056"/>
        <c:crosses val="autoZero"/>
        <c:auto val="1"/>
        <c:lblAlgn val="ctr"/>
        <c:lblOffset val="100"/>
        <c:noMultiLvlLbl val="0"/>
      </c:catAx>
      <c:valAx>
        <c:axId val="114125056"/>
        <c:scaling>
          <c:orientation val="minMax"/>
        </c:scaling>
        <c:delete val="0"/>
        <c:axPos val="l"/>
        <c:majorGridlines/>
        <c:title>
          <c:tx>
            <c:rich>
              <a:bodyPr rot="-5400000" vert="horz"/>
              <a:lstStyle/>
              <a:p>
                <a:pPr>
                  <a:defRPr/>
                </a:pPr>
                <a:r>
                  <a:rPr lang="en-US"/>
                  <a:t>Consommation annuelle en GWh</a:t>
                </a:r>
              </a:p>
            </c:rich>
          </c:tx>
          <c:layout/>
          <c:overlay val="0"/>
        </c:title>
        <c:numFmt formatCode="#,##0" sourceLinked="0"/>
        <c:majorTickMark val="out"/>
        <c:minorTickMark val="none"/>
        <c:tickLblPos val="nextTo"/>
        <c:crossAx val="114123520"/>
        <c:crosses val="autoZero"/>
        <c:crossBetween val="midCat"/>
      </c:valAx>
    </c:plotArea>
    <c:legend>
      <c:legendPos val="r"/>
      <c:layout/>
      <c:overlay val="0"/>
      <c:txPr>
        <a:bodyPr/>
        <a:lstStyle/>
        <a:p>
          <a:pPr>
            <a:defRPr sz="800"/>
          </a:pPr>
          <a:endParaRPr lang="fr-FR"/>
        </a:p>
      </c:txPr>
    </c:legend>
    <c:plotVisOnly val="1"/>
    <c:dispBlanksAs val="zero"/>
    <c:showDLblsOverMax val="0"/>
  </c:chart>
  <c:txPr>
    <a:bodyPr/>
    <a:lstStyle/>
    <a:p>
      <a:pPr>
        <a:defRPr sz="1000"/>
      </a:pPr>
      <a:endParaRPr lang="fr-F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Evolution des thèmes climat-air-énergie </a:t>
            </a:r>
            <a:endParaRPr lang="fr-FR" sz="1200" dirty="0">
              <a:solidFill>
                <a:schemeClr val="tx1"/>
              </a:solidFill>
              <a:effectLst/>
            </a:endParaRPr>
          </a:p>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des transports routiers</a:t>
            </a:r>
            <a:endParaRPr lang="fr-FR" sz="1200" dirty="0">
              <a:solidFill>
                <a:schemeClr val="tx1"/>
              </a:solidFill>
              <a:effectLst/>
            </a:endParaRPr>
          </a:p>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(base 100)</a:t>
            </a:r>
            <a:endParaRPr lang="fr-FR" sz="1200" dirty="0">
              <a:solidFill>
                <a:schemeClr val="tx1"/>
              </a:solidFill>
              <a:effectLst/>
            </a:endParaRPr>
          </a:p>
        </c:rich>
      </c:tx>
      <c:layout/>
      <c:overlay val="0"/>
      <c:spPr>
        <a:noFill/>
        <a:ln>
          <a:noFill/>
        </a:ln>
        <a:effectLst/>
      </c:spPr>
    </c:title>
    <c:autoTitleDeleted val="0"/>
    <c:plotArea>
      <c:layout/>
      <c:lineChart>
        <c:grouping val="standard"/>
        <c:varyColors val="0"/>
        <c:ser>
          <c:idx val="0"/>
          <c:order val="0"/>
          <c:tx>
            <c:strRef>
              <c:f>Feuil1!$B$31</c:f>
              <c:strCache>
                <c:ptCount val="1"/>
                <c:pt idx="0">
                  <c:v>Polluants</c:v>
                </c:pt>
              </c:strCache>
            </c:strRef>
          </c:tx>
          <c:spPr>
            <a:ln w="28575" cap="rnd">
              <a:solidFill>
                <a:schemeClr val="accent1"/>
              </a:solidFill>
              <a:round/>
            </a:ln>
            <a:effectLst/>
          </c:spPr>
          <c:marker>
            <c:symbol val="none"/>
          </c:marker>
          <c:cat>
            <c:numRef>
              <c:f>Feuil1!$C$30:$D$30</c:f>
              <c:numCache>
                <c:formatCode>General</c:formatCode>
                <c:ptCount val="2"/>
                <c:pt idx="0">
                  <c:v>2012</c:v>
                </c:pt>
                <c:pt idx="1">
                  <c:v>2014</c:v>
                </c:pt>
              </c:numCache>
            </c:numRef>
          </c:cat>
          <c:val>
            <c:numRef>
              <c:f>Feuil1!$C$31:$D$31</c:f>
              <c:numCache>
                <c:formatCode>General</c:formatCode>
                <c:ptCount val="2"/>
                <c:pt idx="0">
                  <c:v>100</c:v>
                </c:pt>
                <c:pt idx="1">
                  <c:v>91.170952354882232</c:v>
                </c:pt>
              </c:numCache>
            </c:numRef>
          </c:val>
          <c:smooth val="0"/>
          <c:extLst xmlns:c16r2="http://schemas.microsoft.com/office/drawing/2015/06/chart">
            <c:ext xmlns:c16="http://schemas.microsoft.com/office/drawing/2014/chart" uri="{C3380CC4-5D6E-409C-BE32-E72D297353CC}">
              <c16:uniqueId val="{00000000-9FCA-418B-9E12-787BF634D76F}"/>
            </c:ext>
          </c:extLst>
        </c:ser>
        <c:ser>
          <c:idx val="1"/>
          <c:order val="1"/>
          <c:tx>
            <c:strRef>
              <c:f>Feuil1!$B$32</c:f>
              <c:strCache>
                <c:ptCount val="1"/>
                <c:pt idx="0">
                  <c:v>Energie</c:v>
                </c:pt>
              </c:strCache>
            </c:strRef>
          </c:tx>
          <c:spPr>
            <a:ln w="28575" cap="rnd">
              <a:solidFill>
                <a:schemeClr val="accent2"/>
              </a:solidFill>
              <a:round/>
            </a:ln>
            <a:effectLst/>
          </c:spPr>
          <c:marker>
            <c:symbol val="none"/>
          </c:marker>
          <c:cat>
            <c:numRef>
              <c:f>Feuil1!$C$30:$D$30</c:f>
              <c:numCache>
                <c:formatCode>General</c:formatCode>
                <c:ptCount val="2"/>
                <c:pt idx="0">
                  <c:v>2012</c:v>
                </c:pt>
                <c:pt idx="1">
                  <c:v>2014</c:v>
                </c:pt>
              </c:numCache>
            </c:numRef>
          </c:cat>
          <c:val>
            <c:numRef>
              <c:f>Feuil1!$C$32:$D$32</c:f>
              <c:numCache>
                <c:formatCode>General</c:formatCode>
                <c:ptCount val="2"/>
                <c:pt idx="0">
                  <c:v>100</c:v>
                </c:pt>
                <c:pt idx="1">
                  <c:v>99.450993875819819</c:v>
                </c:pt>
              </c:numCache>
            </c:numRef>
          </c:val>
          <c:smooth val="0"/>
          <c:extLst xmlns:c16r2="http://schemas.microsoft.com/office/drawing/2015/06/chart">
            <c:ext xmlns:c16="http://schemas.microsoft.com/office/drawing/2014/chart" uri="{C3380CC4-5D6E-409C-BE32-E72D297353CC}">
              <c16:uniqueId val="{00000001-9FCA-418B-9E12-787BF634D76F}"/>
            </c:ext>
          </c:extLst>
        </c:ser>
        <c:ser>
          <c:idx val="2"/>
          <c:order val="2"/>
          <c:tx>
            <c:strRef>
              <c:f>Feuil1!$B$33</c:f>
              <c:strCache>
                <c:ptCount val="1"/>
                <c:pt idx="0">
                  <c:v>GES</c:v>
                </c:pt>
              </c:strCache>
            </c:strRef>
          </c:tx>
          <c:spPr>
            <a:ln w="28575" cap="rnd">
              <a:solidFill>
                <a:schemeClr val="accent3"/>
              </a:solidFill>
              <a:prstDash val="sysDot"/>
              <a:round/>
            </a:ln>
            <a:effectLst/>
          </c:spPr>
          <c:marker>
            <c:symbol val="none"/>
          </c:marker>
          <c:dPt>
            <c:idx val="1"/>
            <c:bubble3D val="0"/>
            <c:spPr>
              <a:ln w="31750" cap="rnd">
                <a:solidFill>
                  <a:schemeClr val="accent3"/>
                </a:solidFill>
                <a:prstDash val="sysDot"/>
                <a:round/>
              </a:ln>
              <a:effectLst/>
            </c:spPr>
            <c:extLst xmlns:c16r2="http://schemas.microsoft.com/office/drawing/2015/06/chart">
              <c:ext xmlns:c16="http://schemas.microsoft.com/office/drawing/2014/chart" uri="{C3380CC4-5D6E-409C-BE32-E72D297353CC}">
                <c16:uniqueId val="{00000000-1978-4901-9478-E80276EAAEEE}"/>
              </c:ext>
            </c:extLst>
          </c:dPt>
          <c:cat>
            <c:numRef>
              <c:f>Feuil1!$C$30:$D$30</c:f>
              <c:numCache>
                <c:formatCode>General</c:formatCode>
                <c:ptCount val="2"/>
                <c:pt idx="0">
                  <c:v>2012</c:v>
                </c:pt>
                <c:pt idx="1">
                  <c:v>2014</c:v>
                </c:pt>
              </c:numCache>
            </c:numRef>
          </c:cat>
          <c:val>
            <c:numRef>
              <c:f>Feuil1!$C$33:$D$33</c:f>
              <c:numCache>
                <c:formatCode>General</c:formatCode>
                <c:ptCount val="2"/>
                <c:pt idx="0">
                  <c:v>100</c:v>
                </c:pt>
                <c:pt idx="1">
                  <c:v>98.860879135877028</c:v>
                </c:pt>
              </c:numCache>
            </c:numRef>
          </c:val>
          <c:smooth val="0"/>
          <c:extLst xmlns:c16r2="http://schemas.microsoft.com/office/drawing/2015/06/chart">
            <c:ext xmlns:c16="http://schemas.microsoft.com/office/drawing/2014/chart" uri="{C3380CC4-5D6E-409C-BE32-E72D297353CC}">
              <c16:uniqueId val="{00000002-9FCA-418B-9E12-787BF634D76F}"/>
            </c:ext>
          </c:extLst>
        </c:ser>
        <c:dLbls>
          <c:showLegendKey val="0"/>
          <c:showVal val="0"/>
          <c:showCatName val="0"/>
          <c:showSerName val="0"/>
          <c:showPercent val="0"/>
          <c:showBubbleSize val="0"/>
        </c:dLbls>
        <c:marker val="1"/>
        <c:smooth val="0"/>
        <c:axId val="114203648"/>
        <c:axId val="114209536"/>
      </c:lineChart>
      <c:catAx>
        <c:axId val="11420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209536"/>
        <c:crosses val="autoZero"/>
        <c:auto val="1"/>
        <c:lblAlgn val="ctr"/>
        <c:lblOffset val="100"/>
        <c:noMultiLvlLbl val="0"/>
      </c:catAx>
      <c:valAx>
        <c:axId val="114209536"/>
        <c:scaling>
          <c:orientation val="minMax"/>
          <c:max val="101"/>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203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Moyens</a:t>
            </a:r>
            <a:r>
              <a:rPr lang="en-US" b="1" dirty="0">
                <a:solidFill>
                  <a:schemeClr val="tx1"/>
                </a:solidFill>
              </a:rPr>
              <a:t> de transports </a:t>
            </a:r>
          </a:p>
        </c:rich>
      </c:tx>
      <c:layout>
        <c:manualLayout>
          <c:xMode val="edge"/>
          <c:yMode val="edge"/>
          <c:x val="0.27909668400640808"/>
          <c:y val="2.2870207430980595E-2"/>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CD7-4BD4-8C0A-F82745947567}"/>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DCD7-4BD4-8C0A-F82745947567}"/>
              </c:ext>
            </c:extLst>
          </c:dPt>
          <c:dPt>
            <c:idx val="2"/>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5-DCD7-4BD4-8C0A-F82745947567}"/>
              </c:ext>
            </c:extLst>
          </c:dPt>
          <c:dPt>
            <c:idx val="3"/>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CD7-4BD4-8C0A-F8274594756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Feuil1!$A$58:$A$61</c:f>
              <c:strCache>
                <c:ptCount val="4"/>
                <c:pt idx="0">
                  <c:v>Véhicules particuliers</c:v>
                </c:pt>
                <c:pt idx="1">
                  <c:v>Poids lourds/bus</c:v>
                </c:pt>
                <c:pt idx="2">
                  <c:v>VUL</c:v>
                </c:pt>
                <c:pt idx="3">
                  <c:v>Deux roues</c:v>
                </c:pt>
              </c:strCache>
            </c:strRef>
          </c:cat>
          <c:val>
            <c:numRef>
              <c:f>Feuil1!$F$58:$F$61</c:f>
              <c:numCache>
                <c:formatCode>0</c:formatCode>
                <c:ptCount val="4"/>
                <c:pt idx="0">
                  <c:v>48.719396385267366</c:v>
                </c:pt>
                <c:pt idx="1">
                  <c:v>31.856440506866548</c:v>
                </c:pt>
                <c:pt idx="2">
                  <c:v>18.294982599328364</c:v>
                </c:pt>
                <c:pt idx="3">
                  <c:v>1.1291805085377344</c:v>
                </c:pt>
              </c:numCache>
            </c:numRef>
          </c:val>
          <c:extLst xmlns:c16r2="http://schemas.microsoft.com/office/drawing/2015/06/chart">
            <c:ext xmlns:c16="http://schemas.microsoft.com/office/drawing/2014/chart" uri="{C3380CC4-5D6E-409C-BE32-E72D297353CC}">
              <c16:uniqueId val="{00000008-DCD7-4BD4-8C0A-F8274594756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consommation</a:t>
            </a:r>
          </a:p>
        </c:rich>
      </c:tx>
      <c:layout/>
      <c:overlay val="0"/>
      <c:spPr>
        <a:noFill/>
        <a:ln>
          <a:noFill/>
        </a:ln>
        <a:effectLst/>
      </c:spPr>
    </c:title>
    <c:autoTitleDeleted val="0"/>
    <c:plotArea>
      <c:layout/>
      <c:lineChart>
        <c:grouping val="standard"/>
        <c:varyColors val="0"/>
        <c:ser>
          <c:idx val="0"/>
          <c:order val="0"/>
          <c:tx>
            <c:strRef>
              <c:f>Feuil1!$A$70</c:f>
              <c:strCache>
                <c:ptCount val="1"/>
                <c:pt idx="0">
                  <c:v>Véhicules particuliers</c:v>
                </c:pt>
              </c:strCache>
            </c:strRef>
          </c:tx>
          <c:spPr>
            <a:ln w="28575" cap="rnd">
              <a:solidFill>
                <a:schemeClr val="accent1"/>
              </a:solidFill>
              <a:round/>
            </a:ln>
            <a:effectLst/>
          </c:spPr>
          <c:marker>
            <c:symbol val="none"/>
          </c:marker>
          <c:cat>
            <c:numRef>
              <c:f>Feuil1!$B$69:$C$69</c:f>
              <c:numCache>
                <c:formatCode>General</c:formatCode>
                <c:ptCount val="2"/>
                <c:pt idx="0">
                  <c:v>2012</c:v>
                </c:pt>
                <c:pt idx="1">
                  <c:v>2014</c:v>
                </c:pt>
              </c:numCache>
            </c:numRef>
          </c:cat>
          <c:val>
            <c:numRef>
              <c:f>Feuil1!$B$70:$C$70</c:f>
              <c:numCache>
                <c:formatCode>General</c:formatCode>
                <c:ptCount val="2"/>
                <c:pt idx="0">
                  <c:v>100</c:v>
                </c:pt>
                <c:pt idx="1">
                  <c:v>98.461433135554572</c:v>
                </c:pt>
              </c:numCache>
            </c:numRef>
          </c:val>
          <c:smooth val="0"/>
          <c:extLst xmlns:c16r2="http://schemas.microsoft.com/office/drawing/2015/06/chart">
            <c:ext xmlns:c16="http://schemas.microsoft.com/office/drawing/2014/chart" uri="{C3380CC4-5D6E-409C-BE32-E72D297353CC}">
              <c16:uniqueId val="{00000000-CEC3-46EB-9AE0-0B2B251C9433}"/>
            </c:ext>
          </c:extLst>
        </c:ser>
        <c:ser>
          <c:idx val="1"/>
          <c:order val="1"/>
          <c:tx>
            <c:strRef>
              <c:f>Feuil1!$A$71</c:f>
              <c:strCache>
                <c:ptCount val="1"/>
                <c:pt idx="0">
                  <c:v>Poids lourds/bus</c:v>
                </c:pt>
              </c:strCache>
            </c:strRef>
          </c:tx>
          <c:spPr>
            <a:ln w="28575" cap="rnd">
              <a:solidFill>
                <a:schemeClr val="accent2"/>
              </a:solidFill>
              <a:round/>
            </a:ln>
            <a:effectLst/>
          </c:spPr>
          <c:marker>
            <c:symbol val="none"/>
          </c:marker>
          <c:cat>
            <c:numRef>
              <c:f>Feuil1!$B$69:$C$69</c:f>
              <c:numCache>
                <c:formatCode>General</c:formatCode>
                <c:ptCount val="2"/>
                <c:pt idx="0">
                  <c:v>2012</c:v>
                </c:pt>
                <c:pt idx="1">
                  <c:v>2014</c:v>
                </c:pt>
              </c:numCache>
            </c:numRef>
          </c:cat>
          <c:val>
            <c:numRef>
              <c:f>Feuil1!$B$71:$C$71</c:f>
              <c:numCache>
                <c:formatCode>General</c:formatCode>
                <c:ptCount val="2"/>
                <c:pt idx="0">
                  <c:v>100</c:v>
                </c:pt>
                <c:pt idx="1">
                  <c:v>100.90128755364809</c:v>
                </c:pt>
              </c:numCache>
            </c:numRef>
          </c:val>
          <c:smooth val="0"/>
          <c:extLst xmlns:c16r2="http://schemas.microsoft.com/office/drawing/2015/06/chart">
            <c:ext xmlns:c16="http://schemas.microsoft.com/office/drawing/2014/chart" uri="{C3380CC4-5D6E-409C-BE32-E72D297353CC}">
              <c16:uniqueId val="{00000001-CEC3-46EB-9AE0-0B2B251C9433}"/>
            </c:ext>
          </c:extLst>
        </c:ser>
        <c:ser>
          <c:idx val="2"/>
          <c:order val="2"/>
          <c:tx>
            <c:strRef>
              <c:f>Feuil1!$A$72</c:f>
              <c:strCache>
                <c:ptCount val="1"/>
                <c:pt idx="0">
                  <c:v>VUL</c:v>
                </c:pt>
              </c:strCache>
            </c:strRef>
          </c:tx>
          <c:spPr>
            <a:ln w="31750" cap="rnd">
              <a:solidFill>
                <a:schemeClr val="accent3"/>
              </a:solidFill>
              <a:prstDash val="sysDot"/>
              <a:round/>
            </a:ln>
            <a:effectLst/>
          </c:spPr>
          <c:marker>
            <c:symbol val="none"/>
          </c:marker>
          <c:cat>
            <c:numRef>
              <c:f>Feuil1!$B$69:$C$69</c:f>
              <c:numCache>
                <c:formatCode>General</c:formatCode>
                <c:ptCount val="2"/>
                <c:pt idx="0">
                  <c:v>2012</c:v>
                </c:pt>
                <c:pt idx="1">
                  <c:v>2014</c:v>
                </c:pt>
              </c:numCache>
            </c:numRef>
          </c:cat>
          <c:val>
            <c:numRef>
              <c:f>Feuil1!$B$72:$C$72</c:f>
              <c:numCache>
                <c:formatCode>General</c:formatCode>
                <c:ptCount val="2"/>
                <c:pt idx="0">
                  <c:v>100</c:v>
                </c:pt>
                <c:pt idx="1">
                  <c:v>98.432563791008533</c:v>
                </c:pt>
              </c:numCache>
            </c:numRef>
          </c:val>
          <c:smooth val="0"/>
          <c:extLst xmlns:c16r2="http://schemas.microsoft.com/office/drawing/2015/06/chart">
            <c:ext xmlns:c16="http://schemas.microsoft.com/office/drawing/2014/chart" uri="{C3380CC4-5D6E-409C-BE32-E72D297353CC}">
              <c16:uniqueId val="{00000002-CEC3-46EB-9AE0-0B2B251C9433}"/>
            </c:ext>
          </c:extLst>
        </c:ser>
        <c:ser>
          <c:idx val="3"/>
          <c:order val="3"/>
          <c:tx>
            <c:strRef>
              <c:f>Feuil1!$A$73</c:f>
              <c:strCache>
                <c:ptCount val="1"/>
                <c:pt idx="0">
                  <c:v>Deux roues</c:v>
                </c:pt>
              </c:strCache>
            </c:strRef>
          </c:tx>
          <c:spPr>
            <a:ln w="28575" cap="rnd">
              <a:solidFill>
                <a:schemeClr val="accent4"/>
              </a:solidFill>
              <a:round/>
            </a:ln>
            <a:effectLst/>
          </c:spPr>
          <c:marker>
            <c:symbol val="none"/>
          </c:marker>
          <c:cat>
            <c:numRef>
              <c:f>Feuil1!$B$69:$C$69</c:f>
              <c:numCache>
                <c:formatCode>General</c:formatCode>
                <c:ptCount val="2"/>
                <c:pt idx="0">
                  <c:v>2012</c:v>
                </c:pt>
                <c:pt idx="1">
                  <c:v>2014</c:v>
                </c:pt>
              </c:numCache>
            </c:numRef>
          </c:cat>
          <c:val>
            <c:numRef>
              <c:f>Feuil1!$B$73:$C$73</c:f>
              <c:numCache>
                <c:formatCode>General</c:formatCode>
                <c:ptCount val="2"/>
                <c:pt idx="0">
                  <c:v>100</c:v>
                </c:pt>
                <c:pt idx="1">
                  <c:v>108.69565217391307</c:v>
                </c:pt>
              </c:numCache>
            </c:numRef>
          </c:val>
          <c:smooth val="0"/>
          <c:extLst xmlns:c16r2="http://schemas.microsoft.com/office/drawing/2015/06/chart">
            <c:ext xmlns:c16="http://schemas.microsoft.com/office/drawing/2014/chart" uri="{C3380CC4-5D6E-409C-BE32-E72D297353CC}">
              <c16:uniqueId val="{00000003-CEC3-46EB-9AE0-0B2B251C9433}"/>
            </c:ext>
          </c:extLst>
        </c:ser>
        <c:dLbls>
          <c:showLegendKey val="0"/>
          <c:showVal val="0"/>
          <c:showCatName val="0"/>
          <c:showSerName val="0"/>
          <c:showPercent val="0"/>
          <c:showBubbleSize val="0"/>
        </c:dLbls>
        <c:marker val="1"/>
        <c:smooth val="0"/>
        <c:axId val="41152896"/>
        <c:axId val="41154432"/>
      </c:lineChart>
      <c:catAx>
        <c:axId val="4115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154432"/>
        <c:crosses val="autoZero"/>
        <c:auto val="1"/>
        <c:lblAlgn val="ctr"/>
        <c:lblOffset val="100"/>
        <c:noMultiLvlLbl val="0"/>
      </c:catAx>
      <c:valAx>
        <c:axId val="41154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152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Feuil1!$A$52</c:f>
              <c:strCache>
                <c:ptCount val="1"/>
                <c:pt idx="0">
                  <c:v>Polluants</c:v>
                </c:pt>
              </c:strCache>
            </c:strRef>
          </c:tx>
          <c:spPr>
            <a:ln w="28575" cap="rnd">
              <a:solidFill>
                <a:schemeClr val="accent1"/>
              </a:solidFill>
              <a:round/>
            </a:ln>
            <a:effectLst/>
          </c:spPr>
          <c:marker>
            <c:symbol val="none"/>
          </c:marker>
          <c:cat>
            <c:numRef>
              <c:f>Feuil1!$B$51:$C$51</c:f>
              <c:numCache>
                <c:formatCode>General</c:formatCode>
                <c:ptCount val="2"/>
                <c:pt idx="0">
                  <c:v>2012</c:v>
                </c:pt>
                <c:pt idx="1">
                  <c:v>2014</c:v>
                </c:pt>
              </c:numCache>
            </c:numRef>
          </c:cat>
          <c:val>
            <c:numRef>
              <c:f>Feuil1!$B$52:$C$52</c:f>
              <c:numCache>
                <c:formatCode>General</c:formatCode>
                <c:ptCount val="2"/>
                <c:pt idx="0">
                  <c:v>100</c:v>
                </c:pt>
                <c:pt idx="1">
                  <c:v>99.961991638160384</c:v>
                </c:pt>
              </c:numCache>
            </c:numRef>
          </c:val>
          <c:smooth val="0"/>
          <c:extLst xmlns:c16r2="http://schemas.microsoft.com/office/drawing/2015/06/chart">
            <c:ext xmlns:c16="http://schemas.microsoft.com/office/drawing/2014/chart" uri="{C3380CC4-5D6E-409C-BE32-E72D297353CC}">
              <c16:uniqueId val="{00000000-82CE-486D-BACB-165FA8E28351}"/>
            </c:ext>
          </c:extLst>
        </c:ser>
        <c:ser>
          <c:idx val="1"/>
          <c:order val="1"/>
          <c:tx>
            <c:strRef>
              <c:f>Feuil1!$A$53</c:f>
              <c:strCache>
                <c:ptCount val="1"/>
                <c:pt idx="0">
                  <c:v>Energie</c:v>
                </c:pt>
              </c:strCache>
            </c:strRef>
          </c:tx>
          <c:spPr>
            <a:ln w="28575" cap="rnd">
              <a:solidFill>
                <a:schemeClr val="accent2"/>
              </a:solidFill>
              <a:round/>
            </a:ln>
            <a:effectLst/>
          </c:spPr>
          <c:marker>
            <c:symbol val="none"/>
          </c:marker>
          <c:cat>
            <c:numRef>
              <c:f>Feuil1!$B$51:$C$51</c:f>
              <c:numCache>
                <c:formatCode>General</c:formatCode>
                <c:ptCount val="2"/>
                <c:pt idx="0">
                  <c:v>2012</c:v>
                </c:pt>
                <c:pt idx="1">
                  <c:v>2014</c:v>
                </c:pt>
              </c:numCache>
            </c:numRef>
          </c:cat>
          <c:val>
            <c:numRef>
              <c:f>Feuil1!$B$53:$C$53</c:f>
              <c:numCache>
                <c:formatCode>General</c:formatCode>
                <c:ptCount val="2"/>
                <c:pt idx="0">
                  <c:v>100</c:v>
                </c:pt>
                <c:pt idx="1">
                  <c:v>92.196490409057418</c:v>
                </c:pt>
              </c:numCache>
            </c:numRef>
          </c:val>
          <c:smooth val="0"/>
          <c:extLst xmlns:c16r2="http://schemas.microsoft.com/office/drawing/2015/06/chart">
            <c:ext xmlns:c16="http://schemas.microsoft.com/office/drawing/2014/chart" uri="{C3380CC4-5D6E-409C-BE32-E72D297353CC}">
              <c16:uniqueId val="{00000001-82CE-486D-BACB-165FA8E28351}"/>
            </c:ext>
          </c:extLst>
        </c:ser>
        <c:dLbls>
          <c:showLegendKey val="0"/>
          <c:showVal val="0"/>
          <c:showCatName val="0"/>
          <c:showSerName val="0"/>
          <c:showPercent val="0"/>
          <c:showBubbleSize val="0"/>
        </c:dLbls>
        <c:marker val="1"/>
        <c:smooth val="0"/>
        <c:axId val="41085184"/>
        <c:axId val="41086976"/>
      </c:lineChart>
      <c:catAx>
        <c:axId val="4108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086976"/>
        <c:crosses val="autoZero"/>
        <c:auto val="1"/>
        <c:lblAlgn val="ctr"/>
        <c:lblOffset val="100"/>
        <c:noMultiLvlLbl val="0"/>
      </c:catAx>
      <c:valAx>
        <c:axId val="4108697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0851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err="1">
                <a:solidFill>
                  <a:schemeClr val="tx1"/>
                </a:solidFill>
              </a:rPr>
              <a:t>Equipement</a:t>
            </a:r>
            <a:r>
              <a:rPr lang="en-US" sz="1200" b="1" dirty="0">
                <a:solidFill>
                  <a:schemeClr val="tx1"/>
                </a:solidFill>
              </a:rPr>
              <a:t> des ménages </a:t>
            </a:r>
            <a:r>
              <a:rPr lang="en-US" sz="1200" b="1" dirty="0" err="1">
                <a:solidFill>
                  <a:schemeClr val="tx1"/>
                </a:solidFill>
              </a:rPr>
              <a:t>en</a:t>
            </a:r>
            <a:r>
              <a:rPr lang="en-US" sz="1200" b="1" dirty="0">
                <a:solidFill>
                  <a:schemeClr val="tx1"/>
                </a:solidFill>
              </a:rPr>
              <a:t> Cote d’Or</a:t>
            </a:r>
          </a:p>
        </c:rich>
      </c:tx>
      <c:layout/>
      <c:overlay val="0"/>
      <c:spPr>
        <a:noFill/>
        <a:ln>
          <a:noFill/>
        </a:ln>
        <a:effectLst/>
      </c:spPr>
    </c:title>
    <c:autoTitleDeleted val="0"/>
    <c:plotArea>
      <c:layout/>
      <c:pieChart>
        <c:varyColors val="1"/>
        <c:ser>
          <c:idx val="0"/>
          <c:order val="0"/>
          <c:tx>
            <c:strRef>
              <c:f>Feuil1!$B$56</c:f>
              <c:strCache>
                <c:ptCount val="1"/>
                <c:pt idx="0">
                  <c:v>Côte-d'Or</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66D-4888-BD93-E0D254979423}"/>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366D-4888-BD93-E0D254979423}"/>
              </c:ext>
            </c:extLst>
          </c:dPt>
          <c:dPt>
            <c:idx val="2"/>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5-366D-4888-BD93-E0D254979423}"/>
              </c:ext>
            </c:extLst>
          </c:dPt>
          <c:dLbls>
            <c:dLbl>
              <c:idx val="1"/>
              <c:layout>
                <c:manualLayout>
                  <c:x val="0.1619434969414249"/>
                  <c:y val="-7.001643738148230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66D-4888-BD93-E0D2549794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Feuil1!$C$55:$E$55</c:f>
              <c:strCache>
                <c:ptCount val="3"/>
                <c:pt idx="0">
                  <c:v>Sans voitures</c:v>
                </c:pt>
                <c:pt idx="1">
                  <c:v>Une seule voiture</c:v>
                </c:pt>
                <c:pt idx="2">
                  <c:v>Deux voitures ou plus</c:v>
                </c:pt>
              </c:strCache>
            </c:strRef>
          </c:cat>
          <c:val>
            <c:numRef>
              <c:f>Feuil1!$C$56:$E$56</c:f>
              <c:numCache>
                <c:formatCode>General</c:formatCode>
                <c:ptCount val="3"/>
                <c:pt idx="0">
                  <c:v>17.099999999999994</c:v>
                </c:pt>
                <c:pt idx="1">
                  <c:v>47.4</c:v>
                </c:pt>
                <c:pt idx="2">
                  <c:v>35.5</c:v>
                </c:pt>
              </c:numCache>
            </c:numRef>
          </c:val>
          <c:extLst xmlns:c16r2="http://schemas.microsoft.com/office/drawing/2015/06/chart">
            <c:ext xmlns:c16="http://schemas.microsoft.com/office/drawing/2014/chart" uri="{C3380CC4-5D6E-409C-BE32-E72D297353CC}">
              <c16:uniqueId val="{00000006-366D-4888-BD93-E0D25497942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Evolution des thèmes climat-air-énergie </a:t>
            </a:r>
            <a:endParaRPr lang="fr-FR" sz="1200" dirty="0">
              <a:solidFill>
                <a:schemeClr val="tx1"/>
              </a:solidFill>
              <a:effectLst/>
            </a:endParaRPr>
          </a:p>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du secteur résidentiel</a:t>
            </a:r>
            <a:endParaRPr lang="fr-FR" sz="1200" dirty="0">
              <a:solidFill>
                <a:schemeClr val="tx1"/>
              </a:solidFill>
              <a:effectLst/>
            </a:endParaRPr>
          </a:p>
          <a:p>
            <a:pPr>
              <a:defRPr sz="1200" b="0" i="0" u="none" strike="noStrike" kern="1200" spc="0" baseline="0">
                <a:solidFill>
                  <a:schemeClr val="tx1"/>
                </a:solidFill>
                <a:latin typeface="+mn-lt"/>
                <a:ea typeface="+mn-ea"/>
                <a:cs typeface="+mn-cs"/>
              </a:defRPr>
            </a:pPr>
            <a:r>
              <a:rPr lang="fr-FR" sz="1200" b="1" i="0" baseline="0" dirty="0">
                <a:solidFill>
                  <a:schemeClr val="tx1"/>
                </a:solidFill>
                <a:effectLst/>
              </a:rPr>
              <a:t>(base 100)</a:t>
            </a:r>
            <a:endParaRPr lang="fr-FR" sz="1200" dirty="0">
              <a:solidFill>
                <a:schemeClr val="tx1"/>
              </a:solidFill>
              <a:effectLst/>
            </a:endParaRPr>
          </a:p>
        </c:rich>
      </c:tx>
      <c:layout/>
      <c:overlay val="0"/>
      <c:spPr>
        <a:noFill/>
        <a:ln>
          <a:noFill/>
        </a:ln>
        <a:effectLst/>
      </c:spPr>
    </c:title>
    <c:autoTitleDeleted val="0"/>
    <c:plotArea>
      <c:layout/>
      <c:lineChart>
        <c:grouping val="standard"/>
        <c:varyColors val="0"/>
        <c:ser>
          <c:idx val="0"/>
          <c:order val="0"/>
          <c:tx>
            <c:strRef>
              <c:f>Analyse!$A$24</c:f>
              <c:strCache>
                <c:ptCount val="1"/>
                <c:pt idx="0">
                  <c:v>énergie</c:v>
                </c:pt>
              </c:strCache>
            </c:strRef>
          </c:tx>
          <c:spPr>
            <a:ln w="28575" cap="rnd">
              <a:solidFill>
                <a:schemeClr val="accent2"/>
              </a:solidFill>
              <a:round/>
            </a:ln>
            <a:effectLst/>
          </c:spPr>
          <c:marker>
            <c:symbol val="none"/>
          </c:marker>
          <c:cat>
            <c:numRef>
              <c:f>Analyse!$B$23:$E$23</c:f>
              <c:numCache>
                <c:formatCode>General</c:formatCode>
                <c:ptCount val="4"/>
                <c:pt idx="0">
                  <c:v>2008</c:v>
                </c:pt>
                <c:pt idx="1">
                  <c:v>2010</c:v>
                </c:pt>
                <c:pt idx="2">
                  <c:v>2012</c:v>
                </c:pt>
                <c:pt idx="3">
                  <c:v>2014</c:v>
                </c:pt>
              </c:numCache>
            </c:numRef>
          </c:cat>
          <c:val>
            <c:numRef>
              <c:f>Analyse!$B$24:$E$24</c:f>
              <c:numCache>
                <c:formatCode>General</c:formatCode>
                <c:ptCount val="4"/>
                <c:pt idx="0">
                  <c:v>100</c:v>
                </c:pt>
                <c:pt idx="1">
                  <c:v>100.65400573945789</c:v>
                </c:pt>
                <c:pt idx="2">
                  <c:v>100.51106764883293</c:v>
                </c:pt>
                <c:pt idx="3">
                  <c:v>98.323127821747818</c:v>
                </c:pt>
              </c:numCache>
            </c:numRef>
          </c:val>
          <c:smooth val="0"/>
          <c:extLst xmlns:c16r2="http://schemas.microsoft.com/office/drawing/2015/06/chart">
            <c:ext xmlns:c16="http://schemas.microsoft.com/office/drawing/2014/chart" uri="{C3380CC4-5D6E-409C-BE32-E72D297353CC}">
              <c16:uniqueId val="{00000000-F035-4A7B-9015-4A1153E29AA7}"/>
            </c:ext>
          </c:extLst>
        </c:ser>
        <c:ser>
          <c:idx val="1"/>
          <c:order val="1"/>
          <c:tx>
            <c:strRef>
              <c:f>Analyse!$A$25</c:f>
              <c:strCache>
                <c:ptCount val="1"/>
                <c:pt idx="0">
                  <c:v>GES</c:v>
                </c:pt>
              </c:strCache>
            </c:strRef>
          </c:tx>
          <c:spPr>
            <a:ln w="28575" cap="rnd">
              <a:solidFill>
                <a:schemeClr val="bg1">
                  <a:lumMod val="65000"/>
                </a:schemeClr>
              </a:solidFill>
              <a:round/>
            </a:ln>
            <a:effectLst/>
          </c:spPr>
          <c:marker>
            <c:symbol val="none"/>
          </c:marker>
          <c:cat>
            <c:numRef>
              <c:f>Analyse!$B$23:$E$23</c:f>
              <c:numCache>
                <c:formatCode>General</c:formatCode>
                <c:ptCount val="4"/>
                <c:pt idx="0">
                  <c:v>2008</c:v>
                </c:pt>
                <c:pt idx="1">
                  <c:v>2010</c:v>
                </c:pt>
                <c:pt idx="2">
                  <c:v>2012</c:v>
                </c:pt>
                <c:pt idx="3">
                  <c:v>2014</c:v>
                </c:pt>
              </c:numCache>
            </c:numRef>
          </c:cat>
          <c:val>
            <c:numRef>
              <c:f>Analyse!$B$25:$E$25</c:f>
              <c:numCache>
                <c:formatCode>General</c:formatCode>
                <c:ptCount val="4"/>
                <c:pt idx="0">
                  <c:v>100</c:v>
                </c:pt>
                <c:pt idx="1">
                  <c:v>111.88386988232897</c:v>
                </c:pt>
                <c:pt idx="2">
                  <c:v>100.32053748098419</c:v>
                </c:pt>
                <c:pt idx="3">
                  <c:v>86.374784471092653</c:v>
                </c:pt>
              </c:numCache>
            </c:numRef>
          </c:val>
          <c:smooth val="0"/>
          <c:extLst xmlns:c16r2="http://schemas.microsoft.com/office/drawing/2015/06/chart">
            <c:ext xmlns:c16="http://schemas.microsoft.com/office/drawing/2014/chart" uri="{C3380CC4-5D6E-409C-BE32-E72D297353CC}">
              <c16:uniqueId val="{00000001-F035-4A7B-9015-4A1153E29AA7}"/>
            </c:ext>
          </c:extLst>
        </c:ser>
        <c:ser>
          <c:idx val="2"/>
          <c:order val="2"/>
          <c:tx>
            <c:strRef>
              <c:f>Analyse!$A$26</c:f>
              <c:strCache>
                <c:ptCount val="1"/>
                <c:pt idx="0">
                  <c:v>Polluants</c:v>
                </c:pt>
              </c:strCache>
            </c:strRef>
          </c:tx>
          <c:spPr>
            <a:ln w="28575" cap="rnd">
              <a:solidFill>
                <a:schemeClr val="accent1"/>
              </a:solidFill>
              <a:round/>
            </a:ln>
            <a:effectLst/>
          </c:spPr>
          <c:marker>
            <c:symbol val="none"/>
          </c:marker>
          <c:cat>
            <c:numRef>
              <c:f>Analyse!$B$23:$E$23</c:f>
              <c:numCache>
                <c:formatCode>General</c:formatCode>
                <c:ptCount val="4"/>
                <c:pt idx="0">
                  <c:v>2008</c:v>
                </c:pt>
                <c:pt idx="1">
                  <c:v>2010</c:v>
                </c:pt>
                <c:pt idx="2">
                  <c:v>2012</c:v>
                </c:pt>
                <c:pt idx="3">
                  <c:v>2014</c:v>
                </c:pt>
              </c:numCache>
            </c:numRef>
          </c:cat>
          <c:val>
            <c:numRef>
              <c:f>Analyse!$B$26:$E$26</c:f>
              <c:numCache>
                <c:formatCode>General</c:formatCode>
                <c:ptCount val="4"/>
                <c:pt idx="0">
                  <c:v>100</c:v>
                </c:pt>
                <c:pt idx="1">
                  <c:v>89.109394169176966</c:v>
                </c:pt>
                <c:pt idx="2">
                  <c:v>78.963421416022641</c:v>
                </c:pt>
                <c:pt idx="3">
                  <c:v>71.939416504768317</c:v>
                </c:pt>
              </c:numCache>
            </c:numRef>
          </c:val>
          <c:smooth val="0"/>
          <c:extLst xmlns:c16r2="http://schemas.microsoft.com/office/drawing/2015/06/chart">
            <c:ext xmlns:c16="http://schemas.microsoft.com/office/drawing/2014/chart" uri="{C3380CC4-5D6E-409C-BE32-E72D297353CC}">
              <c16:uniqueId val="{00000002-F035-4A7B-9015-4A1153E29AA7}"/>
            </c:ext>
          </c:extLst>
        </c:ser>
        <c:dLbls>
          <c:showLegendKey val="0"/>
          <c:showVal val="0"/>
          <c:showCatName val="0"/>
          <c:showSerName val="0"/>
          <c:showPercent val="0"/>
          <c:showBubbleSize val="0"/>
        </c:dLbls>
        <c:marker val="1"/>
        <c:smooth val="0"/>
        <c:axId val="38295424"/>
        <c:axId val="38296960"/>
      </c:lineChart>
      <c:catAx>
        <c:axId val="3829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8296960"/>
        <c:crosses val="autoZero"/>
        <c:auto val="1"/>
        <c:lblAlgn val="ctr"/>
        <c:lblOffset val="100"/>
        <c:noMultiLvlLbl val="0"/>
      </c:catAx>
      <c:valAx>
        <c:axId val="38296960"/>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82954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Moyen</a:t>
            </a:r>
            <a:r>
              <a:rPr lang="fr-FR" sz="1200" b="1" baseline="0" dirty="0">
                <a:solidFill>
                  <a:schemeClr val="tx1"/>
                </a:solidFill>
              </a:rPr>
              <a:t> de transports dans les déplacements du quotidien du territoire</a:t>
            </a:r>
          </a:p>
        </c:rich>
      </c:tx>
      <c:layout/>
      <c:overlay val="0"/>
      <c:spPr>
        <a:noFill/>
        <a:ln>
          <a:noFill/>
        </a:ln>
        <a:effectLst/>
      </c:spPr>
    </c:title>
    <c:autoTitleDeleted val="0"/>
    <c:plotArea>
      <c:layout>
        <c:manualLayout>
          <c:layoutTarget val="inner"/>
          <c:xMode val="edge"/>
          <c:yMode val="edge"/>
          <c:x val="0.35224395245004281"/>
          <c:y val="0.41371498740287505"/>
          <c:w val="0.26039500325816861"/>
          <c:h val="0.51309208939892492"/>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16D-4757-8AE5-3A72A51AE58B}"/>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E16D-4757-8AE5-3A72A51AE58B}"/>
              </c:ext>
            </c:extLst>
          </c:dPt>
          <c:dPt>
            <c:idx val="2"/>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5-E16D-4757-8AE5-3A72A51AE58B}"/>
              </c:ext>
            </c:extLst>
          </c:dPt>
          <c:dPt>
            <c:idx val="3"/>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E16D-4757-8AE5-3A72A51AE58B}"/>
              </c:ext>
            </c:extLst>
          </c:dPt>
          <c:dPt>
            <c:idx val="4"/>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E16D-4757-8AE5-3A72A51AE58B}"/>
              </c:ext>
            </c:extLst>
          </c:dPt>
          <c:dPt>
            <c:idx val="5"/>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E16D-4757-8AE5-3A72A51AE58B}"/>
              </c:ext>
            </c:extLst>
          </c:dPt>
          <c:dLbls>
            <c:dLbl>
              <c:idx val="0"/>
              <c:layout>
                <c:manualLayout>
                  <c:x val="5.0563266223447458E-2"/>
                  <c:y val="-0.15372563527686528"/>
                </c:manualLayout>
              </c:layout>
              <c:showLegendKey val="0"/>
              <c:showVal val="0"/>
              <c:showCatName val="1"/>
              <c:showSerName val="0"/>
              <c:showPercent val="1"/>
              <c:showBubbleSize val="0"/>
            </c:dLbl>
            <c:dLbl>
              <c:idx val="4"/>
              <c:layout>
                <c:manualLayout>
                  <c:x val="9.318248545538043E-3"/>
                  <c:y val="-6.6657333697983684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16D-4757-8AE5-3A72A51AE58B}"/>
                </c:ext>
              </c:extLst>
            </c:dLbl>
            <c:dLbl>
              <c:idx val="5"/>
              <c:layout>
                <c:manualLayout>
                  <c:x val="0.17205242809403953"/>
                  <c:y val="4.3603745265432661E-2"/>
                </c:manualLayout>
              </c:layout>
              <c:tx>
                <c:rich>
                  <a:bodyPr/>
                  <a:lstStyle/>
                  <a:p>
                    <a:fld id="{2DB5C04E-B3D3-44C0-96BF-BE9618C89B41}" type="CATEGORYNAME">
                      <a:rPr lang="en-US" dirty="0"/>
                      <a:pPr/>
                      <a:t>[NOM DE CATÉGORIE]</a:t>
                    </a:fld>
                    <a:r>
                      <a:rPr lang="en-US" baseline="0" dirty="0"/>
                      <a:t>
&lt;</a:t>
                    </a:r>
                    <a:fld id="{C7701F83-5FB9-49C2-8DD4-A47F917DAD9E}" type="PERCENTAGE">
                      <a:rPr lang="en-US" baseline="0" smtClean="0"/>
                      <a:pPr/>
                      <a:t>[POURCENTAGE]</a:t>
                    </a:fld>
                    <a:endParaRPr lang="en-US" baseline="0" dirty="0"/>
                  </a:p>
                </c:rich>
              </c:tx>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Feuil1!$F$64:$F$69</c:f>
              <c:strCache>
                <c:ptCount val="6"/>
                <c:pt idx="0">
                  <c:v>Véhciule personnel</c:v>
                </c:pt>
                <c:pt idx="1">
                  <c:v>Passager (covoiturage)</c:v>
                </c:pt>
                <c:pt idx="2">
                  <c:v>Transport en commun</c:v>
                </c:pt>
                <c:pt idx="3">
                  <c:v>Deux roues</c:v>
                </c:pt>
                <c:pt idx="4">
                  <c:v>Marche à pied</c:v>
                </c:pt>
                <c:pt idx="5">
                  <c:v>Vélo</c:v>
                </c:pt>
              </c:strCache>
            </c:strRef>
          </c:cat>
          <c:val>
            <c:numRef>
              <c:f>Feuil1!$G$64:$G$69</c:f>
              <c:numCache>
                <c:formatCode>General</c:formatCode>
                <c:ptCount val="6"/>
                <c:pt idx="0">
                  <c:v>70.389858240487158</c:v>
                </c:pt>
                <c:pt idx="1">
                  <c:v>18.439886189718941</c:v>
                </c:pt>
                <c:pt idx="2">
                  <c:v>7.1655282616635079</c:v>
                </c:pt>
                <c:pt idx="3">
                  <c:v>1.9733213742128559</c:v>
                </c:pt>
                <c:pt idx="4">
                  <c:v>1.5754356788680006</c:v>
                </c:pt>
                <c:pt idx="5">
                  <c:v>0.45597025504953881</c:v>
                </c:pt>
              </c:numCache>
            </c:numRef>
          </c:val>
          <c:extLst xmlns:c16r2="http://schemas.microsoft.com/office/drawing/2015/06/chart">
            <c:ext xmlns:c16="http://schemas.microsoft.com/office/drawing/2014/chart" uri="{C3380CC4-5D6E-409C-BE32-E72D297353CC}">
              <c16:uniqueId val="{0000000C-E16D-4757-8AE5-3A72A51AE58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 </a:t>
            </a:r>
            <a:r>
              <a:rPr lang="en-US" b="1" dirty="0" err="1">
                <a:solidFill>
                  <a:schemeClr val="tx1"/>
                </a:solidFill>
              </a:rPr>
              <a:t>Moyenne</a:t>
            </a:r>
            <a:r>
              <a:rPr lang="en-US" b="1" dirty="0">
                <a:solidFill>
                  <a:schemeClr val="tx1"/>
                </a:solidFill>
              </a:rPr>
              <a:t> </a:t>
            </a:r>
            <a:r>
              <a:rPr lang="en-US" b="1" dirty="0" err="1">
                <a:solidFill>
                  <a:schemeClr val="tx1"/>
                </a:solidFill>
              </a:rPr>
              <a:t>annuelle</a:t>
            </a:r>
            <a:r>
              <a:rPr lang="en-US" b="1" dirty="0">
                <a:solidFill>
                  <a:schemeClr val="tx1"/>
                </a:solidFill>
              </a:rPr>
              <a:t> du </a:t>
            </a:r>
            <a:r>
              <a:rPr lang="en-US" b="1" dirty="0" err="1">
                <a:solidFill>
                  <a:schemeClr val="tx1"/>
                </a:solidFill>
              </a:rPr>
              <a:t>nombre</a:t>
            </a:r>
            <a:r>
              <a:rPr lang="en-US" b="1" dirty="0">
                <a:solidFill>
                  <a:schemeClr val="tx1"/>
                </a:solidFill>
              </a:rPr>
              <a:t> de </a:t>
            </a:r>
            <a:r>
              <a:rPr lang="en-US" b="1" dirty="0" err="1">
                <a:solidFill>
                  <a:schemeClr val="tx1"/>
                </a:solidFill>
              </a:rPr>
              <a:t>déplacements</a:t>
            </a:r>
            <a:r>
              <a:rPr lang="en-US" b="1" dirty="0">
                <a:solidFill>
                  <a:schemeClr val="tx1"/>
                </a:solidFill>
              </a:rPr>
              <a:t> </a:t>
            </a:r>
            <a:r>
              <a:rPr lang="en-US" b="1" dirty="0" err="1">
                <a:solidFill>
                  <a:schemeClr val="tx1"/>
                </a:solidFill>
              </a:rPr>
              <a:t>quotidien</a:t>
            </a:r>
            <a:r>
              <a:rPr lang="en-US" b="1" dirty="0">
                <a:solidFill>
                  <a:schemeClr val="tx1"/>
                </a:solidFill>
              </a:rPr>
              <a:t> (</a:t>
            </a:r>
            <a:r>
              <a:rPr lang="en-US" b="1" dirty="0" err="1">
                <a:solidFill>
                  <a:schemeClr val="tx1"/>
                </a:solidFill>
              </a:rPr>
              <a:t>en</a:t>
            </a:r>
            <a:r>
              <a:rPr lang="en-US" b="1" dirty="0">
                <a:solidFill>
                  <a:schemeClr val="tx1"/>
                </a:solidFill>
              </a:rPr>
              <a:t> %)</a:t>
            </a:r>
          </a:p>
        </c:rich>
      </c:tx>
      <c:layout/>
      <c:overlay val="0"/>
      <c:spPr>
        <a:noFill/>
        <a:ln>
          <a:noFill/>
        </a:ln>
        <a:effectLst/>
      </c:spPr>
    </c:title>
    <c:autoTitleDeleted val="0"/>
    <c:plotArea>
      <c:layout/>
      <c:barChart>
        <c:barDir val="col"/>
        <c:grouping val="clustered"/>
        <c:varyColors val="0"/>
        <c:ser>
          <c:idx val="0"/>
          <c:order val="0"/>
          <c:spPr>
            <a:solidFill>
              <a:schemeClr val="accent1"/>
            </a:solidFill>
            <a:ln w="19050">
              <a:solidFill>
                <a:schemeClr val="lt1"/>
              </a:solidFill>
            </a:ln>
            <a:effectLst/>
          </c:spPr>
          <c:invertIfNegative val="0"/>
          <c:dLbls>
            <c:dLbl>
              <c:idx val="0"/>
              <c:layout/>
              <c:tx>
                <c:rich>
                  <a:bodyPr/>
                  <a:lstStyle/>
                  <a:p>
                    <a:fld id="{D9DB79A7-6423-432F-AA3B-05A30FB0A82D}" type="CELLRANGE">
                      <a:rPr lang="en-US"/>
                      <a:pPr/>
                      <a:t>[PLAGECELL]</a:t>
                    </a:fld>
                    <a:endParaRPr lang="fr-FR"/>
                  </a:p>
                </c:rich>
              </c:tx>
              <c:showLegendKey val="0"/>
              <c:showVal val="0"/>
              <c:showCatName val="0"/>
              <c:showSerName val="0"/>
              <c:showPercent val="0"/>
              <c:showBubbleSize val="0"/>
              <c:separator> </c:separator>
              <c:extLst xmlns:c16r2="http://schemas.microsoft.com/office/drawing/2015/06/chart">
                <c:ext xmlns:c15="http://schemas.microsoft.com/office/drawing/2012/chart" uri="{CE6537A1-D6FC-4f65-9D91-7224C49458BB}">
                  <c15:dlblFieldTable/>
                  <c15:showDataLabelsRange val="1"/>
                </c:ext>
                <c:ext xmlns:c16="http://schemas.microsoft.com/office/drawing/2014/chart" uri="{C3380CC4-5D6E-409C-BE32-E72D297353CC}">
                  <c16:uniqueId val="{00000000-1B58-45CE-9407-94A4134664EC}"/>
                </c:ext>
              </c:extLst>
            </c:dLbl>
            <c:dLbl>
              <c:idx val="1"/>
              <c:layout/>
              <c:tx>
                <c:rich>
                  <a:bodyPr/>
                  <a:lstStyle/>
                  <a:p>
                    <a:fld id="{3322D234-E60B-42E0-9A67-DED9C6B639E4}" type="CELLRANGE">
                      <a:rPr lang="fr-FR"/>
                      <a:pPr/>
                      <a:t>[PLAGECELL]</a:t>
                    </a:fld>
                    <a:endParaRPr lang="fr-FR"/>
                  </a:p>
                </c:rich>
              </c:tx>
              <c:showLegendKey val="0"/>
              <c:showVal val="0"/>
              <c:showCatName val="0"/>
              <c:showSerName val="0"/>
              <c:showPercent val="0"/>
              <c:showBubbleSize val="0"/>
              <c:separator> </c:separator>
              <c:extLst xmlns:c16r2="http://schemas.microsoft.com/office/drawing/2015/06/char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1B58-45CE-9407-94A4134664EC}"/>
                </c:ext>
              </c:extLst>
            </c:dLbl>
            <c:dLbl>
              <c:idx val="2"/>
              <c:layout/>
              <c:tx>
                <c:rich>
                  <a:bodyPr/>
                  <a:lstStyle/>
                  <a:p>
                    <a:fld id="{9B89EEF4-AEDE-4430-A6B2-DC1FA818D110}" type="CELLRANGE">
                      <a:rPr lang="fr-FR"/>
                      <a:pPr/>
                      <a:t>[PLAGECELL]</a:t>
                    </a:fld>
                    <a:endParaRPr lang="fr-FR"/>
                  </a:p>
                </c:rich>
              </c:tx>
              <c:showLegendKey val="0"/>
              <c:showVal val="0"/>
              <c:showCatName val="0"/>
              <c:showSerName val="0"/>
              <c:showPercent val="0"/>
              <c:showBubbleSize val="0"/>
              <c:separator> </c:separator>
              <c:extLst xmlns:c16r2="http://schemas.microsoft.com/office/drawing/2015/06/char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1B58-45CE-9407-94A4134664EC}"/>
                </c:ext>
              </c:extLst>
            </c:dLbl>
            <c:dLbl>
              <c:idx val="3"/>
              <c:layout/>
              <c:tx>
                <c:rich>
                  <a:bodyPr/>
                  <a:lstStyle/>
                  <a:p>
                    <a:fld id="{924BD2CF-2892-4575-88BA-8D01C50A5C77}" type="CELLRANGE">
                      <a:rPr lang="fr-FR"/>
                      <a:pPr/>
                      <a:t>[PLAGECELL]</a:t>
                    </a:fld>
                    <a:endParaRPr lang="fr-FR"/>
                  </a:p>
                </c:rich>
              </c:tx>
              <c:showLegendKey val="0"/>
              <c:showVal val="0"/>
              <c:showCatName val="0"/>
              <c:showSerName val="0"/>
              <c:showPercent val="0"/>
              <c:showBubbleSize val="0"/>
              <c:separator> </c:separator>
              <c:extLst xmlns:c16r2="http://schemas.microsoft.com/office/drawing/2015/06/char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1B58-45CE-9407-94A4134664EC}"/>
                </c:ext>
              </c:extLst>
            </c:dLbl>
            <c:dLbl>
              <c:idx val="4"/>
              <c:layout/>
              <c:tx>
                <c:rich>
                  <a:bodyPr/>
                  <a:lstStyle/>
                  <a:p>
                    <a:fld id="{FB94C34C-E024-4C97-85DA-4DD796572E0D}" type="CELLRANGE">
                      <a:rPr lang="fr-FR"/>
                      <a:pPr/>
                      <a:t>[PLAGECELL]</a:t>
                    </a:fld>
                    <a:endParaRPr lang="fr-FR"/>
                  </a:p>
                </c:rich>
              </c:tx>
              <c:showLegendKey val="0"/>
              <c:showVal val="0"/>
              <c:showCatName val="0"/>
              <c:showSerName val="0"/>
              <c:showPercent val="0"/>
              <c:showBubbleSize val="0"/>
              <c:separator> </c:separator>
              <c:extLst xmlns:c16r2="http://schemas.microsoft.com/office/drawing/2015/06/char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1B58-45CE-9407-94A4134664EC}"/>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0"/>
            <c:showSerName val="0"/>
            <c:showPercent val="0"/>
            <c:showBubbleSize val="0"/>
            <c:separator> </c:separator>
            <c:extLst xmlns:c16r2="http://schemas.microsoft.com/office/drawing/2015/06/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Feuil1!$A$76:$A$80</c:f>
              <c:strCache>
                <c:ptCount val="5"/>
                <c:pt idx="0">
                  <c:v>AUTRES</c:v>
                </c:pt>
                <c:pt idx="1">
                  <c:v>TRAVAIL</c:v>
                </c:pt>
                <c:pt idx="2">
                  <c:v>ACHATS</c:v>
                </c:pt>
                <c:pt idx="3">
                  <c:v>LOISIR</c:v>
                </c:pt>
                <c:pt idx="4">
                  <c:v>SCOLAIRE</c:v>
                </c:pt>
              </c:strCache>
            </c:strRef>
          </c:cat>
          <c:val>
            <c:numRef>
              <c:f>Feuil1!$C$76:$C$80</c:f>
              <c:numCache>
                <c:formatCode>0</c:formatCode>
                <c:ptCount val="5"/>
                <c:pt idx="0">
                  <c:v>38.455986982192542</c:v>
                </c:pt>
                <c:pt idx="1">
                  <c:v>21.362037523446439</c:v>
                </c:pt>
                <c:pt idx="2">
                  <c:v>15.566057011613903</c:v>
                </c:pt>
                <c:pt idx="3">
                  <c:v>12.343798559393955</c:v>
                </c:pt>
                <c:pt idx="4">
                  <c:v>12.272119923353156</c:v>
                </c:pt>
              </c:numCache>
            </c:numRef>
          </c:val>
          <c:extLst xmlns:c16r2="http://schemas.microsoft.com/office/drawing/2015/06/chart">
            <c:ext xmlns:c15="http://schemas.microsoft.com/office/drawing/2012/chart" uri="{02D57815-91ED-43cb-92C2-25804820EDAC}">
              <c15:datalabelsRange>
                <c15:f>Feuil1!$C$76:$C$80</c15:f>
                <c15:dlblRangeCache>
                  <c:ptCount val="5"/>
                  <c:pt idx="0">
                    <c:v>38</c:v>
                  </c:pt>
                  <c:pt idx="1">
                    <c:v>21</c:v>
                  </c:pt>
                  <c:pt idx="2">
                    <c:v>16</c:v>
                  </c:pt>
                  <c:pt idx="3">
                    <c:v>12</c:v>
                  </c:pt>
                  <c:pt idx="4">
                    <c:v>12</c:v>
                  </c:pt>
                </c15:dlblRangeCache>
              </c15:datalabelsRange>
            </c:ext>
            <c:ext xmlns:c16="http://schemas.microsoft.com/office/drawing/2014/chart" uri="{C3380CC4-5D6E-409C-BE32-E72D297353CC}">
              <c16:uniqueId val="{00000005-1B58-45CE-9407-94A4134664EC}"/>
            </c:ext>
          </c:extLst>
        </c:ser>
        <c:dLbls>
          <c:showLegendKey val="0"/>
          <c:showVal val="0"/>
          <c:showCatName val="0"/>
          <c:showSerName val="0"/>
          <c:showPercent val="0"/>
          <c:showBubbleSize val="0"/>
        </c:dLbls>
        <c:gapWidth val="150"/>
        <c:axId val="131811968"/>
        <c:axId val="131813760"/>
      </c:barChart>
      <c:catAx>
        <c:axId val="1318119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1813760"/>
        <c:crosses val="autoZero"/>
        <c:auto val="1"/>
        <c:lblAlgn val="ctr"/>
        <c:lblOffset val="100"/>
        <c:noMultiLvlLbl val="0"/>
      </c:catAx>
      <c:valAx>
        <c:axId val="131813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18119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Motifs</a:t>
            </a:r>
            <a:r>
              <a:rPr lang="en-US" sz="1200" b="1" baseline="0" dirty="0">
                <a:solidFill>
                  <a:schemeClr val="tx1"/>
                </a:solidFill>
              </a:rPr>
              <a:t> de </a:t>
            </a:r>
            <a:r>
              <a:rPr lang="en-US" sz="1200" b="1" baseline="0" dirty="0" err="1">
                <a:solidFill>
                  <a:schemeClr val="tx1"/>
                </a:solidFill>
              </a:rPr>
              <a:t>déplacement</a:t>
            </a:r>
            <a:r>
              <a:rPr lang="en-US" sz="1200" b="1" baseline="0" dirty="0">
                <a:solidFill>
                  <a:schemeClr val="tx1"/>
                </a:solidFill>
              </a:rPr>
              <a:t> </a:t>
            </a:r>
            <a:r>
              <a:rPr lang="en-US" sz="1200" b="1" baseline="0" dirty="0" err="1">
                <a:solidFill>
                  <a:schemeClr val="tx1"/>
                </a:solidFill>
              </a:rPr>
              <a:t>en</a:t>
            </a:r>
            <a:r>
              <a:rPr lang="en-US" sz="1200" b="1" baseline="0" dirty="0">
                <a:solidFill>
                  <a:schemeClr val="tx1"/>
                </a:solidFill>
              </a:rPr>
              <a:t> transports </a:t>
            </a:r>
            <a:r>
              <a:rPr lang="en-US" sz="1200" b="1" baseline="0" dirty="0" err="1">
                <a:solidFill>
                  <a:schemeClr val="tx1"/>
                </a:solidFill>
              </a:rPr>
              <a:t>en</a:t>
            </a:r>
            <a:r>
              <a:rPr lang="en-US" sz="1200" b="1" baseline="0" dirty="0">
                <a:solidFill>
                  <a:schemeClr val="tx1"/>
                </a:solidFill>
              </a:rPr>
              <a:t> </a:t>
            </a:r>
            <a:r>
              <a:rPr lang="en-US" sz="1200" b="1" baseline="0" dirty="0" err="1">
                <a:solidFill>
                  <a:schemeClr val="tx1"/>
                </a:solidFill>
              </a:rPr>
              <a:t>commun</a:t>
            </a:r>
            <a:endParaRPr lang="en-US" sz="1200" b="1" dirty="0">
              <a:solidFill>
                <a:schemeClr val="tx1"/>
              </a:solidFill>
            </a:endParaRPr>
          </a:p>
        </c:rich>
      </c:tx>
      <c:layout/>
      <c:overlay val="0"/>
      <c:spPr>
        <a:noFill/>
        <a:ln>
          <a:noFill/>
        </a:ln>
        <a:effectLst/>
      </c:spPr>
    </c:title>
    <c:autoTitleDeleted val="0"/>
    <c:plotArea>
      <c:layout/>
      <c:pieChart>
        <c:varyColors val="1"/>
        <c:ser>
          <c:idx val="0"/>
          <c:order val="0"/>
          <c:tx>
            <c:strRef>
              <c:f>Feuil1!$C$113</c:f>
              <c:strCache>
                <c:ptCount val="1"/>
                <c:pt idx="0">
                  <c:v>%</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261-4D2F-B10E-6AF7E0F26B5B}"/>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A261-4D2F-B10E-6AF7E0F26B5B}"/>
              </c:ext>
            </c:extLst>
          </c:dPt>
          <c:dPt>
            <c:idx val="2"/>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5-A261-4D2F-B10E-6AF7E0F26B5B}"/>
              </c:ext>
            </c:extLst>
          </c:dPt>
          <c:dPt>
            <c:idx val="3"/>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A261-4D2F-B10E-6AF7E0F26B5B}"/>
              </c:ext>
            </c:extLst>
          </c:dPt>
          <c:dPt>
            <c:idx val="4"/>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A261-4D2F-B10E-6AF7E0F26B5B}"/>
              </c:ext>
            </c:extLst>
          </c:dPt>
          <c:dLbls>
            <c:dLbl>
              <c:idx val="4"/>
              <c:layout>
                <c:manualLayout>
                  <c:x val="6.5329968415887771E-2"/>
                  <c:y val="1.069339794241104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261-4D2F-B10E-6AF7E0F26B5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Feuil1!$A$114:$A$118</c:f>
              <c:strCache>
                <c:ptCount val="5"/>
                <c:pt idx="0">
                  <c:v>SCOLAIRE</c:v>
                </c:pt>
                <c:pt idx="1">
                  <c:v>TRAVAIL</c:v>
                </c:pt>
                <c:pt idx="2">
                  <c:v>AUTRES</c:v>
                </c:pt>
                <c:pt idx="3">
                  <c:v>LOISIR</c:v>
                </c:pt>
                <c:pt idx="4">
                  <c:v>ACHATS</c:v>
                </c:pt>
              </c:strCache>
            </c:strRef>
          </c:cat>
          <c:val>
            <c:numRef>
              <c:f>Feuil1!$C$114:$C$118</c:f>
              <c:numCache>
                <c:formatCode>0</c:formatCode>
                <c:ptCount val="5"/>
                <c:pt idx="0">
                  <c:v>78.597917049496488</c:v>
                </c:pt>
                <c:pt idx="1">
                  <c:v>12.91525953713812</c:v>
                </c:pt>
                <c:pt idx="2">
                  <c:v>6.2347037460446071</c:v>
                </c:pt>
                <c:pt idx="3">
                  <c:v>1.2505555146429366</c:v>
                </c:pt>
                <c:pt idx="4">
                  <c:v>1.0015641526778418</c:v>
                </c:pt>
              </c:numCache>
            </c:numRef>
          </c:val>
          <c:extLst xmlns:c16r2="http://schemas.microsoft.com/office/drawing/2015/06/chart">
            <c:ext xmlns:c16="http://schemas.microsoft.com/office/drawing/2014/chart" uri="{C3380CC4-5D6E-409C-BE32-E72D297353CC}">
              <c16:uniqueId val="{0000000A-A261-4D2F-B10E-6AF7E0F26B5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Ligne de train</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3D9-43FE-A15E-83E824A4BE3B}"/>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63D9-43FE-A15E-83E824A4BE3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Feuil1!$D$73:$D$74</c:f>
              <c:strCache>
                <c:ptCount val="2"/>
                <c:pt idx="0">
                  <c:v>TER</c:v>
                </c:pt>
                <c:pt idx="1">
                  <c:v>Grandes Lignes</c:v>
                </c:pt>
              </c:strCache>
            </c:strRef>
          </c:cat>
          <c:val>
            <c:numRef>
              <c:f>Feuil1!$E$73:$E$74</c:f>
              <c:numCache>
                <c:formatCode>General</c:formatCode>
                <c:ptCount val="2"/>
                <c:pt idx="0">
                  <c:v>74.715872782527171</c:v>
                </c:pt>
                <c:pt idx="1">
                  <c:v>25.284127217472829</c:v>
                </c:pt>
              </c:numCache>
            </c:numRef>
          </c:val>
          <c:extLst xmlns:c16r2="http://schemas.microsoft.com/office/drawing/2015/06/chart">
            <c:ext xmlns:c16="http://schemas.microsoft.com/office/drawing/2014/chart" uri="{C3380CC4-5D6E-409C-BE32-E72D297353CC}">
              <c16:uniqueId val="{00000004-63D9-43FE-A15E-83E824A4BE3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solidFill>
                  <a:schemeClr val="tx1"/>
                </a:solidFill>
              </a:rPr>
              <a:t>Evolution des thèmes</a:t>
            </a:r>
            <a:r>
              <a:rPr lang="fr-FR" sz="1200" b="1" baseline="0">
                <a:solidFill>
                  <a:schemeClr val="tx1"/>
                </a:solidFill>
              </a:rPr>
              <a:t> climat-air-énergie dans le scteur ferroviaire 2012 - 2014</a:t>
            </a:r>
          </a:p>
          <a:p>
            <a:pPr>
              <a:defRPr sz="1200" b="1" i="0" u="none" strike="noStrike" kern="1200" spc="0" baseline="0">
                <a:solidFill>
                  <a:schemeClr val="tx1"/>
                </a:solidFill>
                <a:latin typeface="+mn-lt"/>
                <a:ea typeface="+mn-ea"/>
                <a:cs typeface="+mn-cs"/>
              </a:defRPr>
            </a:pPr>
            <a:r>
              <a:rPr lang="fr-FR" sz="1200" b="1" baseline="0">
                <a:solidFill>
                  <a:schemeClr val="tx1"/>
                </a:solidFill>
              </a:rPr>
              <a:t>base 100</a:t>
            </a:r>
          </a:p>
        </c:rich>
      </c:tx>
      <c:layout/>
      <c:overlay val="0"/>
      <c:spPr>
        <a:noFill/>
        <a:ln>
          <a:noFill/>
        </a:ln>
        <a:effectLst/>
      </c:spPr>
    </c:title>
    <c:autoTitleDeleted val="0"/>
    <c:plotArea>
      <c:layout/>
      <c:lineChart>
        <c:grouping val="standard"/>
        <c:varyColors val="0"/>
        <c:ser>
          <c:idx val="0"/>
          <c:order val="0"/>
          <c:tx>
            <c:strRef>
              <c:f>Feuil1!$A$148</c:f>
              <c:strCache>
                <c:ptCount val="1"/>
                <c:pt idx="0">
                  <c:v>Energie</c:v>
                </c:pt>
              </c:strCache>
            </c:strRef>
          </c:tx>
          <c:spPr>
            <a:ln w="85725" cap="rnd">
              <a:solidFill>
                <a:schemeClr val="accent1"/>
              </a:solidFill>
              <a:prstDash val="solid"/>
              <a:round/>
              <a:headEnd w="sm" len="sm"/>
            </a:ln>
            <a:effectLst/>
          </c:spPr>
          <c:marker>
            <c:symbol val="none"/>
          </c:marker>
          <c:cat>
            <c:numRef>
              <c:f>Feuil1!$B$147:$C$147</c:f>
              <c:numCache>
                <c:formatCode>General</c:formatCode>
                <c:ptCount val="2"/>
                <c:pt idx="0">
                  <c:v>2012</c:v>
                </c:pt>
                <c:pt idx="1">
                  <c:v>2014</c:v>
                </c:pt>
              </c:numCache>
            </c:numRef>
          </c:cat>
          <c:val>
            <c:numRef>
              <c:f>Feuil1!$B$148:$C$148</c:f>
              <c:numCache>
                <c:formatCode>General</c:formatCode>
                <c:ptCount val="2"/>
                <c:pt idx="0">
                  <c:v>100</c:v>
                </c:pt>
                <c:pt idx="1">
                  <c:v>99.740702326270551</c:v>
                </c:pt>
              </c:numCache>
            </c:numRef>
          </c:val>
          <c:smooth val="0"/>
          <c:extLst xmlns:c16r2="http://schemas.microsoft.com/office/drawing/2015/06/chart">
            <c:ext xmlns:c16="http://schemas.microsoft.com/office/drawing/2014/chart" uri="{C3380CC4-5D6E-409C-BE32-E72D297353CC}">
              <c16:uniqueId val="{00000000-DB77-4578-9E16-5DE93451FFD2}"/>
            </c:ext>
          </c:extLst>
        </c:ser>
        <c:ser>
          <c:idx val="1"/>
          <c:order val="1"/>
          <c:tx>
            <c:strRef>
              <c:f>Feuil1!$A$149</c:f>
              <c:strCache>
                <c:ptCount val="1"/>
                <c:pt idx="0">
                  <c:v>GES</c:v>
                </c:pt>
              </c:strCache>
            </c:strRef>
          </c:tx>
          <c:spPr>
            <a:ln w="34925" cap="rnd" cmpd="sng">
              <a:solidFill>
                <a:schemeClr val="accent2"/>
              </a:solidFill>
              <a:prstDash val="solid"/>
              <a:round/>
            </a:ln>
            <a:effectLst/>
          </c:spPr>
          <c:marker>
            <c:symbol val="none"/>
          </c:marker>
          <c:cat>
            <c:numRef>
              <c:f>Feuil1!$B$147:$C$147</c:f>
              <c:numCache>
                <c:formatCode>General</c:formatCode>
                <c:ptCount val="2"/>
                <c:pt idx="0">
                  <c:v>2012</c:v>
                </c:pt>
                <c:pt idx="1">
                  <c:v>2014</c:v>
                </c:pt>
              </c:numCache>
            </c:numRef>
          </c:cat>
          <c:val>
            <c:numRef>
              <c:f>Feuil1!$B$149:$C$149</c:f>
              <c:numCache>
                <c:formatCode>General</c:formatCode>
                <c:ptCount val="2"/>
                <c:pt idx="0">
                  <c:v>100</c:v>
                </c:pt>
                <c:pt idx="1">
                  <c:v>99.72678198678463</c:v>
                </c:pt>
              </c:numCache>
            </c:numRef>
          </c:val>
          <c:smooth val="0"/>
          <c:extLst xmlns:c16r2="http://schemas.microsoft.com/office/drawing/2015/06/chart">
            <c:ext xmlns:c16="http://schemas.microsoft.com/office/drawing/2014/chart" uri="{C3380CC4-5D6E-409C-BE32-E72D297353CC}">
              <c16:uniqueId val="{00000001-DB77-4578-9E16-5DE93451FFD2}"/>
            </c:ext>
          </c:extLst>
        </c:ser>
        <c:ser>
          <c:idx val="2"/>
          <c:order val="2"/>
          <c:tx>
            <c:strRef>
              <c:f>Feuil1!$A$150</c:f>
              <c:strCache>
                <c:ptCount val="1"/>
                <c:pt idx="0">
                  <c:v>Polluants</c:v>
                </c:pt>
              </c:strCache>
            </c:strRef>
          </c:tx>
          <c:spPr>
            <a:ln w="25400" cap="rnd">
              <a:solidFill>
                <a:schemeClr val="accent3"/>
              </a:solidFill>
              <a:prstDash val="sysDot"/>
              <a:round/>
            </a:ln>
            <a:effectLst/>
          </c:spPr>
          <c:marker>
            <c:symbol val="none"/>
          </c:marker>
          <c:cat>
            <c:numRef>
              <c:f>Feuil1!$B$147:$C$147</c:f>
              <c:numCache>
                <c:formatCode>General</c:formatCode>
                <c:ptCount val="2"/>
                <c:pt idx="0">
                  <c:v>2012</c:v>
                </c:pt>
                <c:pt idx="1">
                  <c:v>2014</c:v>
                </c:pt>
              </c:numCache>
            </c:numRef>
          </c:cat>
          <c:val>
            <c:numRef>
              <c:f>Feuil1!$B$150:$C$150</c:f>
              <c:numCache>
                <c:formatCode>General</c:formatCode>
                <c:ptCount val="2"/>
                <c:pt idx="0">
                  <c:v>100</c:v>
                </c:pt>
                <c:pt idx="1">
                  <c:v>99.726776605870754</c:v>
                </c:pt>
              </c:numCache>
            </c:numRef>
          </c:val>
          <c:smooth val="0"/>
          <c:extLst xmlns:c16r2="http://schemas.microsoft.com/office/drawing/2015/06/chart">
            <c:ext xmlns:c16="http://schemas.microsoft.com/office/drawing/2014/chart" uri="{C3380CC4-5D6E-409C-BE32-E72D297353CC}">
              <c16:uniqueId val="{00000002-DB77-4578-9E16-5DE93451FFD2}"/>
            </c:ext>
          </c:extLst>
        </c:ser>
        <c:dLbls>
          <c:showLegendKey val="0"/>
          <c:showVal val="0"/>
          <c:showCatName val="0"/>
          <c:showSerName val="0"/>
          <c:showPercent val="0"/>
          <c:showBubbleSize val="0"/>
        </c:dLbls>
        <c:marker val="1"/>
        <c:smooth val="0"/>
        <c:axId val="131707648"/>
        <c:axId val="131709184"/>
      </c:lineChart>
      <c:catAx>
        <c:axId val="13170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1709184"/>
        <c:crosses val="autoZero"/>
        <c:auto val="1"/>
        <c:lblAlgn val="ctr"/>
        <c:lblOffset val="100"/>
        <c:noMultiLvlLbl val="0"/>
      </c:catAx>
      <c:valAx>
        <c:axId val="131709184"/>
        <c:scaling>
          <c:orientation val="minMax"/>
          <c:max val="120"/>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1707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Répartition</a:t>
            </a:r>
            <a:r>
              <a:rPr lang="en-US" sz="1200" b="1" baseline="0">
                <a:solidFill>
                  <a:schemeClr val="tx1"/>
                </a:solidFill>
              </a:rPr>
              <a:t> de la consommation d'énergie du tansport de marchandise</a:t>
            </a:r>
            <a:endParaRPr lang="en-US" sz="1200" b="1">
              <a:solidFill>
                <a:schemeClr val="tx1"/>
              </a:solidFill>
            </a:endParaRPr>
          </a:p>
        </c:rich>
      </c:tx>
      <c:layout/>
      <c:overlay val="0"/>
      <c:spPr>
        <a:noFill/>
        <a:ln>
          <a:noFill/>
        </a:ln>
        <a:effectLst/>
      </c:spPr>
    </c:title>
    <c:autoTitleDeleted val="0"/>
    <c:plotArea>
      <c:layout>
        <c:manualLayout>
          <c:layoutTarget val="inner"/>
          <c:xMode val="edge"/>
          <c:yMode val="edge"/>
          <c:x val="0.43298699210124264"/>
          <c:y val="0.5450507713685111"/>
          <c:w val="0.13402601579751472"/>
          <c:h val="0.38600705454804574"/>
        </c:manualLayout>
      </c:layout>
      <c:pieChart>
        <c:varyColors val="1"/>
        <c:ser>
          <c:idx val="0"/>
          <c:order val="0"/>
          <c:tx>
            <c:strRef>
              <c:f>Feuil1!$E$170</c:f>
              <c:strCache>
                <c:ptCount val="1"/>
                <c:pt idx="0">
                  <c:v>%</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1F3-4C3A-BEFA-E6F46C08A0B8}"/>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E1F3-4C3A-BEFA-E6F46C08A0B8}"/>
              </c:ext>
            </c:extLst>
          </c:dPt>
          <c:dPt>
            <c:idx val="2"/>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5-E1F3-4C3A-BEFA-E6F46C08A0B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Feuil1!$D$171:$D$173</c:f>
              <c:strCache>
                <c:ptCount val="3"/>
                <c:pt idx="0">
                  <c:v>Poids lourds</c:v>
                </c:pt>
                <c:pt idx="1">
                  <c:v>VUL</c:v>
                </c:pt>
                <c:pt idx="2">
                  <c:v>Trains</c:v>
                </c:pt>
              </c:strCache>
            </c:strRef>
          </c:cat>
          <c:val>
            <c:numRef>
              <c:f>Feuil1!$E$171:$E$173</c:f>
              <c:numCache>
                <c:formatCode>General</c:formatCode>
                <c:ptCount val="3"/>
                <c:pt idx="0">
                  <c:v>71.773433020799402</c:v>
                </c:pt>
                <c:pt idx="1">
                  <c:v>25.867705249058009</c:v>
                </c:pt>
                <c:pt idx="2">
                  <c:v>2.3588617301425931</c:v>
                </c:pt>
              </c:numCache>
            </c:numRef>
          </c:val>
          <c:extLst xmlns:c16r2="http://schemas.microsoft.com/office/drawing/2015/06/chart">
            <c:ext xmlns:c16="http://schemas.microsoft.com/office/drawing/2014/chart" uri="{C3380CC4-5D6E-409C-BE32-E72D297353CC}">
              <c16:uniqueId val="{00000006-E1F3-4C3A-BEFA-E6F46C08A0B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solidFill>
                  <a:schemeClr val="tx1"/>
                </a:solidFill>
              </a:rPr>
              <a:t>Type</a:t>
            </a:r>
            <a:r>
              <a:rPr lang="fr-FR" sz="1100" b="1" baseline="0">
                <a:solidFill>
                  <a:schemeClr val="tx1"/>
                </a:solidFill>
              </a:rPr>
              <a:t> d'énergie utilisée dans le transport de marchandise</a:t>
            </a:r>
            <a:endParaRPr lang="fr-FR" sz="1100" b="1">
              <a:solidFill>
                <a:schemeClr val="tx1"/>
              </a:solidFill>
            </a:endParaRPr>
          </a:p>
        </c:rich>
      </c:tx>
      <c:layout/>
      <c:overlay val="0"/>
      <c:spPr>
        <a:noFill/>
        <a:ln>
          <a:noFill/>
        </a:ln>
        <a:effectLst/>
      </c:spPr>
    </c:title>
    <c:autoTitleDeleted val="0"/>
    <c:plotArea>
      <c:layout>
        <c:manualLayout>
          <c:layoutTarget val="inner"/>
          <c:xMode val="edge"/>
          <c:yMode val="edge"/>
          <c:x val="0.37964492353025708"/>
          <c:y val="0.44810346670467105"/>
          <c:w val="0.37783795485894195"/>
          <c:h val="0.55001444244595243"/>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348-44F6-B1DA-1CE025F5E971}"/>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E348-44F6-B1DA-1CE025F5E971}"/>
              </c:ext>
            </c:extLst>
          </c:dPt>
          <c:dPt>
            <c:idx val="2"/>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5-E348-44F6-B1DA-1CE025F5E971}"/>
              </c:ext>
            </c:extLst>
          </c:dPt>
          <c:dPt>
            <c:idx val="3"/>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E348-44F6-B1DA-1CE025F5E971}"/>
              </c:ext>
            </c:extLst>
          </c:dPt>
          <c:dLbls>
            <c:dLbl>
              <c:idx val="1"/>
              <c:layout>
                <c:manualLayout>
                  <c:x val="-0.17721381619744511"/>
                  <c:y val="-2.3648450793399549E-2"/>
                </c:manualLayout>
              </c:layout>
              <c:tx>
                <c:rich>
                  <a:bodyPr/>
                  <a:lstStyle/>
                  <a:p>
                    <a:fld id="{82B677AD-F3ED-49D7-82B7-BA49987A9B08}"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E348-44F6-B1DA-1CE025F5E971}"/>
                </c:ext>
              </c:extLst>
            </c:dLbl>
            <c:dLbl>
              <c:idx val="2"/>
              <c:layout>
                <c:manualLayout>
                  <c:x val="-3.6109679244698567E-3"/>
                  <c:y val="-6.5928930394523369E-2"/>
                </c:manualLayout>
              </c:layout>
              <c:tx>
                <c:rich>
                  <a:bodyPr/>
                  <a:lstStyle/>
                  <a:p>
                    <a:fld id="{45FECF63-A058-4980-8843-0AD4B2EA2DE0}"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E348-44F6-B1DA-1CE025F5E971}"/>
                </c:ext>
              </c:extLst>
            </c:dLbl>
            <c:dLbl>
              <c:idx val="3"/>
              <c:layout>
                <c:manualLayout>
                  <c:x val="0.15867257263115467"/>
                  <c:y val="-4.8326144592616041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348-44F6-B1DA-1CE025F5E97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Feuil1!$B$176:$E$176</c:f>
              <c:strCache>
                <c:ptCount val="4"/>
                <c:pt idx="0">
                  <c:v>Diesel</c:v>
                </c:pt>
                <c:pt idx="1">
                  <c:v>Essence</c:v>
                </c:pt>
                <c:pt idx="2">
                  <c:v>GPL</c:v>
                </c:pt>
                <c:pt idx="3">
                  <c:v>Electricité</c:v>
                </c:pt>
              </c:strCache>
            </c:strRef>
          </c:cat>
          <c:val>
            <c:numRef>
              <c:f>Feuil1!$B$178:$E$178</c:f>
              <c:numCache>
                <c:formatCode>General</c:formatCode>
                <c:ptCount val="4"/>
                <c:pt idx="0">
                  <c:v>98.325361290080167</c:v>
                </c:pt>
                <c:pt idx="1">
                  <c:v>0.54322181023021809</c:v>
                </c:pt>
                <c:pt idx="2">
                  <c:v>0.28454475773963817</c:v>
                </c:pt>
                <c:pt idx="3">
                  <c:v>0.84687214194997695</c:v>
                </c:pt>
              </c:numCache>
            </c:numRef>
          </c:val>
          <c:extLst xmlns:c16r2="http://schemas.microsoft.com/office/drawing/2015/06/chart">
            <c:ext xmlns:c16="http://schemas.microsoft.com/office/drawing/2014/chart" uri="{C3380CC4-5D6E-409C-BE32-E72D297353CC}">
              <c16:uniqueId val="{00000008-E348-44F6-B1DA-1CE025F5E97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Evolution de l’occupation des sols (base</a:t>
            </a:r>
            <a:r>
              <a:rPr lang="fr-FR" sz="1200" b="1" baseline="0" dirty="0"/>
              <a:t> 100)</a:t>
            </a:r>
            <a:endParaRPr lang="fr-FR" sz="1200" b="1" dirty="0"/>
          </a:p>
        </c:rich>
      </c:tx>
      <c:layout/>
      <c:overlay val="0"/>
      <c:spPr>
        <a:noFill/>
        <a:ln>
          <a:noFill/>
        </a:ln>
        <a:effectLst/>
      </c:spPr>
    </c:title>
    <c:autoTitleDeleted val="0"/>
    <c:plotArea>
      <c:layout/>
      <c:lineChart>
        <c:grouping val="standard"/>
        <c:varyColors val="0"/>
        <c:ser>
          <c:idx val="0"/>
          <c:order val="0"/>
          <c:tx>
            <c:strRef>
              <c:f>Analyse!$A$157</c:f>
              <c:strCache>
                <c:ptCount val="1"/>
                <c:pt idx="0">
                  <c:v>Forêts et milieux semi naturels</c:v>
                </c:pt>
              </c:strCache>
            </c:strRef>
          </c:tx>
          <c:spPr>
            <a:ln w="28575" cap="rnd">
              <a:solidFill>
                <a:schemeClr val="accent6">
                  <a:lumMod val="50000"/>
                </a:schemeClr>
              </a:solidFill>
              <a:round/>
            </a:ln>
            <a:effectLst/>
          </c:spPr>
          <c:marker>
            <c:symbol val="none"/>
          </c:marker>
          <c:cat>
            <c:numRef>
              <c:f>Analyse!$B$156:$D$156</c:f>
              <c:numCache>
                <c:formatCode>General</c:formatCode>
                <c:ptCount val="3"/>
                <c:pt idx="0">
                  <c:v>2000</c:v>
                </c:pt>
                <c:pt idx="1">
                  <c:v>2006</c:v>
                </c:pt>
                <c:pt idx="2">
                  <c:v>2012</c:v>
                </c:pt>
              </c:numCache>
            </c:numRef>
          </c:cat>
          <c:val>
            <c:numRef>
              <c:f>Analyse!$B$157:$D$157</c:f>
              <c:numCache>
                <c:formatCode>General</c:formatCode>
                <c:ptCount val="3"/>
                <c:pt idx="0">
                  <c:v>100</c:v>
                </c:pt>
                <c:pt idx="1">
                  <c:v>100.54565993945916</c:v>
                </c:pt>
                <c:pt idx="2">
                  <c:v>100.15737340678139</c:v>
                </c:pt>
              </c:numCache>
            </c:numRef>
          </c:val>
          <c:smooth val="0"/>
          <c:extLst xmlns:c16r2="http://schemas.microsoft.com/office/drawing/2015/06/chart">
            <c:ext xmlns:c16="http://schemas.microsoft.com/office/drawing/2014/chart" uri="{C3380CC4-5D6E-409C-BE32-E72D297353CC}">
              <c16:uniqueId val="{00000000-E1EC-4D0E-BDE5-9A21FF388524}"/>
            </c:ext>
          </c:extLst>
        </c:ser>
        <c:ser>
          <c:idx val="1"/>
          <c:order val="1"/>
          <c:tx>
            <c:strRef>
              <c:f>Analyse!$A$158</c:f>
              <c:strCache>
                <c:ptCount val="1"/>
                <c:pt idx="0">
                  <c:v>Surface agricole</c:v>
                </c:pt>
              </c:strCache>
            </c:strRef>
          </c:tx>
          <c:spPr>
            <a:ln w="28575" cap="rnd">
              <a:solidFill>
                <a:schemeClr val="accent6"/>
              </a:solidFill>
              <a:round/>
            </a:ln>
            <a:effectLst/>
          </c:spPr>
          <c:marker>
            <c:symbol val="none"/>
          </c:marker>
          <c:cat>
            <c:numRef>
              <c:f>Analyse!$B$156:$D$156</c:f>
              <c:numCache>
                <c:formatCode>General</c:formatCode>
                <c:ptCount val="3"/>
                <c:pt idx="0">
                  <c:v>2000</c:v>
                </c:pt>
                <c:pt idx="1">
                  <c:v>2006</c:v>
                </c:pt>
                <c:pt idx="2">
                  <c:v>2012</c:v>
                </c:pt>
              </c:numCache>
            </c:numRef>
          </c:cat>
          <c:val>
            <c:numRef>
              <c:f>Analyse!$B$158:$D$158</c:f>
              <c:numCache>
                <c:formatCode>General</c:formatCode>
                <c:ptCount val="3"/>
                <c:pt idx="0">
                  <c:v>100</c:v>
                </c:pt>
                <c:pt idx="1">
                  <c:v>99.424753427153902</c:v>
                </c:pt>
                <c:pt idx="2">
                  <c:v>99.215437858317927</c:v>
                </c:pt>
              </c:numCache>
            </c:numRef>
          </c:val>
          <c:smooth val="0"/>
          <c:extLst xmlns:c16r2="http://schemas.microsoft.com/office/drawing/2015/06/chart">
            <c:ext xmlns:c16="http://schemas.microsoft.com/office/drawing/2014/chart" uri="{C3380CC4-5D6E-409C-BE32-E72D297353CC}">
              <c16:uniqueId val="{00000001-E1EC-4D0E-BDE5-9A21FF388524}"/>
            </c:ext>
          </c:extLst>
        </c:ser>
        <c:ser>
          <c:idx val="2"/>
          <c:order val="2"/>
          <c:tx>
            <c:strRef>
              <c:f>Analyse!$A$159</c:f>
              <c:strCache>
                <c:ptCount val="1"/>
                <c:pt idx="0">
                  <c:v>Territoires artificialisés</c:v>
                </c:pt>
              </c:strCache>
            </c:strRef>
          </c:tx>
          <c:spPr>
            <a:ln w="28575" cap="rnd">
              <a:solidFill>
                <a:schemeClr val="accent3"/>
              </a:solidFill>
              <a:round/>
            </a:ln>
            <a:effectLst/>
          </c:spPr>
          <c:marker>
            <c:symbol val="none"/>
          </c:marker>
          <c:cat>
            <c:numRef>
              <c:f>Analyse!$B$156:$D$156</c:f>
              <c:numCache>
                <c:formatCode>General</c:formatCode>
                <c:ptCount val="3"/>
                <c:pt idx="0">
                  <c:v>2000</c:v>
                </c:pt>
                <c:pt idx="1">
                  <c:v>2006</c:v>
                </c:pt>
                <c:pt idx="2">
                  <c:v>2012</c:v>
                </c:pt>
              </c:numCache>
            </c:numRef>
          </c:cat>
          <c:val>
            <c:numRef>
              <c:f>Analyse!$B$159:$D$159</c:f>
              <c:numCache>
                <c:formatCode>General</c:formatCode>
                <c:ptCount val="3"/>
                <c:pt idx="0">
                  <c:v>100</c:v>
                </c:pt>
                <c:pt idx="1">
                  <c:v>101.10206584621157</c:v>
                </c:pt>
                <c:pt idx="2">
                  <c:v>107.78491836846092</c:v>
                </c:pt>
              </c:numCache>
            </c:numRef>
          </c:val>
          <c:smooth val="0"/>
          <c:extLst xmlns:c16r2="http://schemas.microsoft.com/office/drawing/2015/06/chart">
            <c:ext xmlns:c16="http://schemas.microsoft.com/office/drawing/2014/chart" uri="{C3380CC4-5D6E-409C-BE32-E72D297353CC}">
              <c16:uniqueId val="{00000002-E1EC-4D0E-BDE5-9A21FF388524}"/>
            </c:ext>
          </c:extLst>
        </c:ser>
        <c:ser>
          <c:idx val="3"/>
          <c:order val="3"/>
          <c:tx>
            <c:strRef>
              <c:f>Analyse!$A$160</c:f>
              <c:strCache>
                <c:ptCount val="1"/>
                <c:pt idx="0">
                  <c:v>Zone d'eau</c:v>
                </c:pt>
              </c:strCache>
            </c:strRef>
          </c:tx>
          <c:spPr>
            <a:ln w="28575" cap="rnd">
              <a:solidFill>
                <a:schemeClr val="accent1"/>
              </a:solidFill>
              <a:round/>
            </a:ln>
            <a:effectLst/>
          </c:spPr>
          <c:marker>
            <c:symbol val="none"/>
          </c:marker>
          <c:cat>
            <c:numRef>
              <c:f>Analyse!$B$156:$D$156</c:f>
              <c:numCache>
                <c:formatCode>General</c:formatCode>
                <c:ptCount val="3"/>
                <c:pt idx="0">
                  <c:v>2000</c:v>
                </c:pt>
                <c:pt idx="1">
                  <c:v>2006</c:v>
                </c:pt>
                <c:pt idx="2">
                  <c:v>2012</c:v>
                </c:pt>
              </c:numCache>
            </c:numRef>
          </c:cat>
          <c:val>
            <c:numRef>
              <c:f>Analyse!$B$160:$D$160</c:f>
              <c:numCache>
                <c:formatCode>General</c:formatCode>
                <c:ptCount val="3"/>
                <c:pt idx="0">
                  <c:v>100</c:v>
                </c:pt>
                <c:pt idx="1">
                  <c:v>100.91268718175974</c:v>
                </c:pt>
                <c:pt idx="2">
                  <c:v>100.91268771245367</c:v>
                </c:pt>
              </c:numCache>
            </c:numRef>
          </c:val>
          <c:smooth val="0"/>
          <c:extLst xmlns:c16r2="http://schemas.microsoft.com/office/drawing/2015/06/chart">
            <c:ext xmlns:c16="http://schemas.microsoft.com/office/drawing/2014/chart" uri="{C3380CC4-5D6E-409C-BE32-E72D297353CC}">
              <c16:uniqueId val="{00000003-E1EC-4D0E-BDE5-9A21FF388524}"/>
            </c:ext>
          </c:extLst>
        </c:ser>
        <c:dLbls>
          <c:showLegendKey val="0"/>
          <c:showVal val="0"/>
          <c:showCatName val="0"/>
          <c:showSerName val="0"/>
          <c:showPercent val="0"/>
          <c:showBubbleSize val="0"/>
        </c:dLbls>
        <c:marker val="1"/>
        <c:smooth val="0"/>
        <c:axId val="132349312"/>
        <c:axId val="132351104"/>
      </c:lineChart>
      <c:catAx>
        <c:axId val="13234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351104"/>
        <c:crosses val="autoZero"/>
        <c:auto val="1"/>
        <c:lblAlgn val="ctr"/>
        <c:lblOffset val="100"/>
        <c:noMultiLvlLbl val="0"/>
      </c:catAx>
      <c:valAx>
        <c:axId val="132351104"/>
        <c:scaling>
          <c:orientation val="minMax"/>
          <c:max val="110"/>
          <c:min val="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349312"/>
        <c:crosses val="autoZero"/>
        <c:crossBetween val="between"/>
      </c:valAx>
      <c:spPr>
        <a:noFill/>
        <a:ln>
          <a:noFill/>
        </a:ln>
        <a:effectLst/>
      </c:spPr>
    </c:plotArea>
    <c:legend>
      <c:legendPos val="b"/>
      <c:layout>
        <c:manualLayout>
          <c:xMode val="edge"/>
          <c:yMode val="edge"/>
          <c:x val="5.6903959275318383E-2"/>
          <c:y val="0.7790824400746541"/>
          <c:w val="0.88933401785106803"/>
          <c:h val="0.193473311008169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Part</a:t>
            </a:r>
            <a:r>
              <a:rPr lang="en-US" sz="1200" b="1" baseline="0" dirty="0">
                <a:solidFill>
                  <a:schemeClr val="tx1"/>
                </a:solidFill>
              </a:rPr>
              <a:t> </a:t>
            </a:r>
            <a:r>
              <a:rPr lang="en-US" sz="1200" b="1" baseline="0" dirty="0" err="1">
                <a:solidFill>
                  <a:schemeClr val="tx1"/>
                </a:solidFill>
              </a:rPr>
              <a:t>d'énergie</a:t>
            </a:r>
            <a:r>
              <a:rPr lang="en-US" sz="1200" b="1" baseline="0" dirty="0">
                <a:solidFill>
                  <a:schemeClr val="tx1"/>
                </a:solidFill>
              </a:rPr>
              <a:t> </a:t>
            </a:r>
            <a:r>
              <a:rPr lang="en-US" sz="1200" b="1" baseline="0" dirty="0" err="1">
                <a:solidFill>
                  <a:schemeClr val="tx1"/>
                </a:solidFill>
              </a:rPr>
              <a:t>consommée</a:t>
            </a:r>
            <a:r>
              <a:rPr lang="en-US" sz="1200" b="1" baseline="0" dirty="0">
                <a:solidFill>
                  <a:schemeClr val="tx1"/>
                </a:solidFill>
              </a:rPr>
              <a:t> par </a:t>
            </a:r>
            <a:r>
              <a:rPr lang="en-US" sz="1200" b="1" baseline="0" dirty="0" err="1">
                <a:solidFill>
                  <a:schemeClr val="tx1"/>
                </a:solidFill>
              </a:rPr>
              <a:t>pratiques</a:t>
            </a:r>
            <a:r>
              <a:rPr lang="en-US" sz="1200" b="1" baseline="0" dirty="0">
                <a:solidFill>
                  <a:schemeClr val="tx1"/>
                </a:solidFill>
              </a:rPr>
              <a:t> </a:t>
            </a:r>
            <a:r>
              <a:rPr lang="en-US" sz="1200" b="1" baseline="0" dirty="0" err="1">
                <a:solidFill>
                  <a:schemeClr val="tx1"/>
                </a:solidFill>
              </a:rPr>
              <a:t>agricoles</a:t>
            </a:r>
            <a:endParaRPr lang="en-US" sz="1200" b="1" dirty="0">
              <a:solidFill>
                <a:schemeClr val="tx1"/>
              </a:solidFill>
            </a:endParaRPr>
          </a:p>
        </c:rich>
      </c:tx>
      <c:layout/>
      <c:overlay val="0"/>
      <c:spPr>
        <a:noFill/>
        <a:ln>
          <a:noFill/>
        </a:ln>
        <a:effectLst/>
      </c:spPr>
    </c:title>
    <c:autoTitleDeleted val="0"/>
    <c:plotArea>
      <c:layout/>
      <c:pieChart>
        <c:varyColors val="1"/>
        <c:ser>
          <c:idx val="0"/>
          <c:order val="0"/>
          <c:tx>
            <c:strRef>
              <c:f>Analyse!$C$18</c:f>
              <c:strCache>
                <c:ptCount val="1"/>
                <c:pt idx="0">
                  <c:v>%</c:v>
                </c:pt>
              </c:strCache>
            </c:strRef>
          </c:tx>
          <c:dPt>
            <c:idx val="0"/>
            <c:bubble3D val="0"/>
            <c:spPr>
              <a:solidFill>
                <a:schemeClr val="accent6">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408-4F62-BF8F-75F7BBE81F85}"/>
              </c:ext>
            </c:extLst>
          </c:dPt>
          <c:dPt>
            <c:idx val="1"/>
            <c:bubble3D val="0"/>
            <c:spPr>
              <a:solidFill>
                <a:schemeClr val="accent6">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408-4F62-BF8F-75F7BBE81F8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Analyse!$A$19:$A$20</c:f>
              <c:strCache>
                <c:ptCount val="2"/>
                <c:pt idx="0">
                  <c:v>CULTURE</c:v>
                </c:pt>
                <c:pt idx="1">
                  <c:v>ELEVAGE</c:v>
                </c:pt>
              </c:strCache>
            </c:strRef>
          </c:cat>
          <c:val>
            <c:numRef>
              <c:f>Analyse!$C$19:$C$20</c:f>
              <c:numCache>
                <c:formatCode>General</c:formatCode>
                <c:ptCount val="2"/>
                <c:pt idx="0">
                  <c:v>96.828673404764288</c:v>
                </c:pt>
                <c:pt idx="1">
                  <c:v>3.1713265952357017</c:v>
                </c:pt>
              </c:numCache>
            </c:numRef>
          </c:val>
          <c:extLst xmlns:c16r2="http://schemas.microsoft.com/office/drawing/2015/06/chart">
            <c:ext xmlns:c16="http://schemas.microsoft.com/office/drawing/2014/chart" uri="{C3380CC4-5D6E-409C-BE32-E72D297353CC}">
              <c16:uniqueId val="{00000004-0408-4F62-BF8F-75F7BBE81F8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Surface agricole en ha</a:t>
            </a:r>
          </a:p>
        </c:rich>
      </c:tx>
      <c:layout/>
      <c:overlay val="0"/>
      <c:spPr>
        <a:noFill/>
        <a:ln>
          <a:noFill/>
        </a:ln>
        <a:effectLst/>
      </c:spPr>
    </c:title>
    <c:autoTitleDeleted val="0"/>
    <c:plotArea>
      <c:layout/>
      <c:lineChart>
        <c:grouping val="standard"/>
        <c:varyColors val="0"/>
        <c:ser>
          <c:idx val="0"/>
          <c:order val="0"/>
          <c:tx>
            <c:strRef>
              <c:f>'[donnees_2018_06_26 11-58-49.xls]Feuil2'!$B$6</c:f>
              <c:strCache>
                <c:ptCount val="1"/>
                <c:pt idx="0">
                  <c:v>Surface agricole</c:v>
                </c:pt>
              </c:strCache>
            </c:strRef>
          </c:tx>
          <c:spPr>
            <a:ln w="28575" cap="rnd">
              <a:solidFill>
                <a:schemeClr val="accent1"/>
              </a:solidFill>
              <a:round/>
            </a:ln>
            <a:effectLst/>
          </c:spPr>
          <c:marker>
            <c:symbol val="none"/>
          </c:marker>
          <c:cat>
            <c:numRef>
              <c:f>'[donnees_2018_06_26 11-58-49.xls]Feuil2'!$C$5:$F$5</c:f>
              <c:numCache>
                <c:formatCode>General</c:formatCode>
                <c:ptCount val="4"/>
                <c:pt idx="0">
                  <c:v>1990</c:v>
                </c:pt>
                <c:pt idx="1">
                  <c:v>2000</c:v>
                </c:pt>
                <c:pt idx="2">
                  <c:v>2006</c:v>
                </c:pt>
                <c:pt idx="3">
                  <c:v>2012</c:v>
                </c:pt>
              </c:numCache>
            </c:numRef>
          </c:cat>
          <c:val>
            <c:numRef>
              <c:f>'[donnees_2018_06_26 11-58-49.xls]Feuil2'!$C$6:$F$6</c:f>
              <c:numCache>
                <c:formatCode>General</c:formatCode>
                <c:ptCount val="4"/>
                <c:pt idx="0">
                  <c:v>25046.991674221998</c:v>
                </c:pt>
                <c:pt idx="1">
                  <c:v>25096.216842412003</c:v>
                </c:pt>
                <c:pt idx="2">
                  <c:v>24951.851715112003</c:v>
                </c:pt>
                <c:pt idx="3">
                  <c:v>24899.321426071998</c:v>
                </c:pt>
              </c:numCache>
            </c:numRef>
          </c:val>
          <c:smooth val="0"/>
          <c:extLst xmlns:c16r2="http://schemas.microsoft.com/office/drawing/2015/06/chart">
            <c:ext xmlns:c16="http://schemas.microsoft.com/office/drawing/2014/chart" uri="{C3380CC4-5D6E-409C-BE32-E72D297353CC}">
              <c16:uniqueId val="{00000000-E6A8-410F-A20F-9BD1453E3B6B}"/>
            </c:ext>
          </c:extLst>
        </c:ser>
        <c:dLbls>
          <c:showLegendKey val="0"/>
          <c:showVal val="0"/>
          <c:showCatName val="0"/>
          <c:showSerName val="0"/>
          <c:showPercent val="0"/>
          <c:showBubbleSize val="0"/>
        </c:dLbls>
        <c:marker val="1"/>
        <c:smooth val="0"/>
        <c:axId val="114312704"/>
        <c:axId val="114314240"/>
      </c:lineChart>
      <c:catAx>
        <c:axId val="11431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314240"/>
        <c:crosses val="autoZero"/>
        <c:auto val="1"/>
        <c:lblAlgn val="ctr"/>
        <c:lblOffset val="100"/>
        <c:noMultiLvlLbl val="0"/>
      </c:catAx>
      <c:valAx>
        <c:axId val="114314240"/>
        <c:scaling>
          <c:orientation val="minMax"/>
          <c:max val="26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312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Type d’énergie utilisé dans le résidentiel</a:t>
            </a:r>
          </a:p>
        </c:rich>
      </c:tx>
      <c:layout/>
      <c:overlay val="0"/>
      <c:spPr>
        <a:noFill/>
        <a:ln>
          <a:noFill/>
        </a:ln>
        <a:effectLst/>
      </c:spPr>
    </c:title>
    <c:autoTitleDeleted val="0"/>
    <c:plotArea>
      <c:layout>
        <c:manualLayout>
          <c:layoutTarget val="inner"/>
          <c:xMode val="edge"/>
          <c:yMode val="edge"/>
          <c:x val="0.30938012714706048"/>
          <c:y val="0.34395977808349348"/>
          <c:w val="0.39696064578234536"/>
          <c:h val="0.57785107271292235"/>
        </c:manualLayout>
      </c:layout>
      <c:pieChart>
        <c:varyColors val="1"/>
        <c:ser>
          <c:idx val="0"/>
          <c:order val="0"/>
          <c:dPt>
            <c:idx val="0"/>
            <c:bubble3D val="0"/>
            <c:spPr>
              <a:solidFill>
                <a:schemeClr val="accent1">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EA1-4CCD-8FA1-2DAA4D950C61}"/>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EA1-4CCD-8FA1-2DAA4D950C61}"/>
              </c:ext>
            </c:extLst>
          </c:dPt>
          <c:dPt>
            <c:idx val="2"/>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5-0EA1-4CCD-8FA1-2DAA4D950C61}"/>
              </c:ext>
            </c:extLst>
          </c:dPt>
          <c:dPt>
            <c:idx val="3"/>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0EA1-4CCD-8FA1-2DAA4D950C61}"/>
              </c:ext>
            </c:extLst>
          </c:dPt>
          <c:dPt>
            <c:idx val="4"/>
            <c:bubble3D val="0"/>
            <c:spPr>
              <a:solidFill>
                <a:schemeClr val="accent1">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0EA1-4CCD-8FA1-2DAA4D950C61}"/>
              </c:ext>
            </c:extLst>
          </c:dPt>
          <c:dLbls>
            <c:dLbl>
              <c:idx val="1"/>
              <c:layout/>
              <c:tx>
                <c:rich>
                  <a:bodyPr/>
                  <a:lstStyle/>
                  <a:p>
                    <a:r>
                      <a:rPr lang="en-US" dirty="0" err="1"/>
                      <a:t>EnR</a:t>
                    </a:r>
                    <a:r>
                      <a:rPr lang="en-US" baseline="0" dirty="0"/>
                      <a:t>
</a:t>
                    </a:r>
                    <a:fld id="{125EB6F7-63D1-4B99-8F39-D7F4CF37B462}" type="PERCENTAGE">
                      <a:rPr lang="en-US" baseline="0"/>
                      <a:pPr/>
                      <a:t>[POURCENTAGE]</a:t>
                    </a:fld>
                    <a:endParaRPr lang="en-US" baseline="0" dirty="0"/>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0EA1-4CCD-8FA1-2DAA4D950C61}"/>
                </c:ext>
              </c:extLst>
            </c:dLbl>
            <c:dLbl>
              <c:idx val="4"/>
              <c:layout>
                <c:manualLayout>
                  <c:x val="-0.13040990653858764"/>
                  <c:y val="6.003519490819142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EA1-4CCD-8FA1-2DAA4D950C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Analyse!$A$43:$A$47</c:f>
              <c:strCache>
                <c:ptCount val="5"/>
                <c:pt idx="0">
                  <c:v>Gaz naturel</c:v>
                </c:pt>
                <c:pt idx="1">
                  <c:v>Bois énergie</c:v>
                </c:pt>
                <c:pt idx="2">
                  <c:v>Electricité</c:v>
                </c:pt>
                <c:pt idx="3">
                  <c:v>Fioul</c:v>
                </c:pt>
                <c:pt idx="4">
                  <c:v>GPL</c:v>
                </c:pt>
              </c:strCache>
            </c:strRef>
          </c:cat>
          <c:val>
            <c:numRef>
              <c:f>Analyse!$C$43:$C$47</c:f>
              <c:numCache>
                <c:formatCode>General</c:formatCode>
                <c:ptCount val="5"/>
                <c:pt idx="0">
                  <c:v>38.294740510381402</c:v>
                </c:pt>
                <c:pt idx="1">
                  <c:v>22.06138758964557</c:v>
                </c:pt>
                <c:pt idx="2">
                  <c:v>19.795598294649285</c:v>
                </c:pt>
                <c:pt idx="3">
                  <c:v>18.001500765259543</c:v>
                </c:pt>
                <c:pt idx="4">
                  <c:v>1.8467728400642014</c:v>
                </c:pt>
              </c:numCache>
            </c:numRef>
          </c:val>
          <c:extLst xmlns:c16r2="http://schemas.microsoft.com/office/drawing/2015/06/chart">
            <c:ext xmlns:c16="http://schemas.microsoft.com/office/drawing/2014/chart" uri="{C3380CC4-5D6E-409C-BE32-E72D297353CC}">
              <c16:uniqueId val="{0000000A-0EA1-4CCD-8FA1-2DAA4D950C6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solidFill>
                  <a:schemeClr val="tx1"/>
                </a:solidFill>
              </a:rPr>
              <a:t>Consommations</a:t>
            </a:r>
            <a:r>
              <a:rPr lang="fr-FR" sz="1100" b="1" baseline="0">
                <a:solidFill>
                  <a:schemeClr val="tx1"/>
                </a:solidFill>
              </a:rPr>
              <a:t> d'énergie dans les pratiques culturales</a:t>
            </a:r>
          </a:p>
        </c:rich>
      </c:tx>
      <c:layout/>
      <c:overlay val="0"/>
      <c:spPr>
        <a:noFill/>
        <a:ln>
          <a:noFill/>
        </a:ln>
        <a:effectLst/>
      </c:spPr>
    </c:title>
    <c:autoTitleDeleted val="0"/>
    <c:plotArea>
      <c:layout>
        <c:manualLayout>
          <c:layoutTarget val="inner"/>
          <c:xMode val="edge"/>
          <c:yMode val="edge"/>
          <c:x val="0.36843070185747601"/>
          <c:y val="0.4502292675871204"/>
          <c:w val="0.26313859628504804"/>
          <c:h val="0.53976060759082523"/>
        </c:manualLayout>
      </c:layout>
      <c:pieChart>
        <c:varyColors val="1"/>
        <c:ser>
          <c:idx val="0"/>
          <c:order val="0"/>
          <c:dPt>
            <c:idx val="0"/>
            <c:bubble3D val="0"/>
            <c:spPr>
              <a:solidFill>
                <a:schemeClr val="accent6">
                  <a:shade val="4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4A84-4140-99CE-4D005225C251}"/>
              </c:ext>
            </c:extLst>
          </c:dPt>
          <c:dPt>
            <c:idx val="1"/>
            <c:bubble3D val="0"/>
            <c:spPr>
              <a:solidFill>
                <a:schemeClr val="accent6">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4A84-4140-99CE-4D005225C251}"/>
              </c:ext>
            </c:extLst>
          </c:dPt>
          <c:dPt>
            <c:idx val="2"/>
            <c:bubble3D val="0"/>
            <c:spPr>
              <a:solidFill>
                <a:schemeClr val="accent6">
                  <a:shade val="7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4A84-4140-99CE-4D005225C251}"/>
              </c:ext>
            </c:extLst>
          </c:dPt>
          <c:dPt>
            <c:idx val="3"/>
            <c:bubble3D val="0"/>
            <c:spPr>
              <a:solidFill>
                <a:schemeClr val="accent6">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4A84-4140-99CE-4D005225C251}"/>
              </c:ext>
            </c:extLst>
          </c:dPt>
          <c:dPt>
            <c:idx val="4"/>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9-4A84-4140-99CE-4D005225C251}"/>
              </c:ext>
            </c:extLst>
          </c:dPt>
          <c:dPt>
            <c:idx val="5"/>
            <c:bubble3D val="0"/>
            <c:spPr>
              <a:solidFill>
                <a:schemeClr val="accent6">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4A84-4140-99CE-4D005225C251}"/>
              </c:ext>
            </c:extLst>
          </c:dPt>
          <c:dPt>
            <c:idx val="6"/>
            <c:bubble3D val="0"/>
            <c:spPr>
              <a:solidFill>
                <a:schemeClr val="accent6">
                  <a:tint val="7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4A84-4140-99CE-4D005225C251}"/>
              </c:ext>
            </c:extLst>
          </c:dPt>
          <c:dPt>
            <c:idx val="7"/>
            <c:bubble3D val="0"/>
            <c:spPr>
              <a:solidFill>
                <a:schemeClr val="accent6">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4A84-4140-99CE-4D005225C251}"/>
              </c:ext>
            </c:extLst>
          </c:dPt>
          <c:dPt>
            <c:idx val="8"/>
            <c:bubble3D val="0"/>
            <c:spPr>
              <a:solidFill>
                <a:schemeClr val="accent6">
                  <a:tint val="4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4A84-4140-99CE-4D005225C251}"/>
              </c:ext>
            </c:extLst>
          </c:dPt>
          <c:dLbls>
            <c:dLbl>
              <c:idx val="1"/>
              <c:layout>
                <c:manualLayout>
                  <c:x val="-0.12388591645997117"/>
                  <c:y val="-4.9468002771003931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A84-4140-99CE-4D005225C251}"/>
                </c:ext>
              </c:extLst>
            </c:dLbl>
            <c:dLbl>
              <c:idx val="8"/>
              <c:layout>
                <c:manualLayout>
                  <c:x val="0.2156833321993431"/>
                  <c:y val="-2.5451620352161105E-3"/>
                </c:manualLayout>
              </c:layout>
              <c:tx>
                <c:rich>
                  <a:bodyPr/>
                  <a:lstStyle/>
                  <a:p>
                    <a:fld id="{36DE3F96-CDB6-48BC-9026-2F7725FE253E}"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11-4A84-4140-99CE-4D005225C2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Analyse!$A$24:$A$32</c:f>
              <c:strCache>
                <c:ptCount val="9"/>
                <c:pt idx="0">
                  <c:v>Cereales</c:v>
                </c:pt>
                <c:pt idx="1">
                  <c:v>Oleagineux, proteagineux, plantes à fibres</c:v>
                </c:pt>
                <c:pt idx="2">
                  <c:v>Serres chauffees</c:v>
                </c:pt>
                <c:pt idx="3">
                  <c:v>Prairies</c:v>
                </c:pt>
                <c:pt idx="4">
                  <c:v>Cultures permanentes</c:v>
                </c:pt>
                <c:pt idx="5">
                  <c:v>Fourrages</c:v>
                </c:pt>
                <c:pt idx="6">
                  <c:v>Irrigation</c:v>
                </c:pt>
                <c:pt idx="7">
                  <c:v>Autres</c:v>
                </c:pt>
                <c:pt idx="8">
                  <c:v>Cultures industrielles</c:v>
                </c:pt>
              </c:strCache>
            </c:strRef>
          </c:cat>
          <c:val>
            <c:numRef>
              <c:f>Analyse!$C$24:$C$32</c:f>
              <c:numCache>
                <c:formatCode>General</c:formatCode>
                <c:ptCount val="9"/>
                <c:pt idx="0">
                  <c:v>50.902858019771315</c:v>
                </c:pt>
                <c:pt idx="1">
                  <c:v>24.595277250996368</c:v>
                </c:pt>
                <c:pt idx="2">
                  <c:v>12.281897322102745</c:v>
                </c:pt>
                <c:pt idx="3">
                  <c:v>5.7645869966492853</c:v>
                </c:pt>
                <c:pt idx="4">
                  <c:v>3.5863758302159687</c:v>
                </c:pt>
                <c:pt idx="5">
                  <c:v>1.0273216279113362</c:v>
                </c:pt>
                <c:pt idx="6">
                  <c:v>0.93916622771358182</c:v>
                </c:pt>
                <c:pt idx="7">
                  <c:v>0.61384919400236893</c:v>
                </c:pt>
                <c:pt idx="8">
                  <c:v>0.2886675306370371</c:v>
                </c:pt>
              </c:numCache>
            </c:numRef>
          </c:val>
          <c:extLst xmlns:c16r2="http://schemas.microsoft.com/office/drawing/2015/06/chart">
            <c:ext xmlns:c16="http://schemas.microsoft.com/office/drawing/2014/chart" uri="{C3380CC4-5D6E-409C-BE32-E72D297353CC}">
              <c16:uniqueId val="{00000012-4A84-4140-99CE-4D005225C25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Consommations</a:t>
            </a:r>
            <a:r>
              <a:rPr lang="fr-FR" sz="1100" b="1" baseline="0" dirty="0">
                <a:solidFill>
                  <a:schemeClr val="tx1"/>
                </a:solidFill>
              </a:rPr>
              <a:t> d’énergie dans les pratiques d’élevages</a:t>
            </a:r>
            <a:endParaRPr lang="fr-FR" sz="1100" b="1" dirty="0">
              <a:solidFill>
                <a:schemeClr val="tx1"/>
              </a:solidFill>
            </a:endParaRPr>
          </a:p>
        </c:rich>
      </c:tx>
      <c:layout/>
      <c:overlay val="0"/>
      <c:spPr>
        <a:noFill/>
        <a:ln>
          <a:noFill/>
        </a:ln>
        <a:effectLst/>
      </c:spPr>
    </c:title>
    <c:autoTitleDeleted val="0"/>
    <c:plotArea>
      <c:layout>
        <c:manualLayout>
          <c:layoutTarget val="inner"/>
          <c:xMode val="edge"/>
          <c:yMode val="edge"/>
          <c:x val="0.37157288567522934"/>
          <c:y val="0.45667464303024002"/>
          <c:w val="0.26313859628504804"/>
          <c:h val="0.53976060759082523"/>
        </c:manualLayout>
      </c:layout>
      <c:pieChart>
        <c:varyColors val="1"/>
        <c:ser>
          <c:idx val="0"/>
          <c:order val="0"/>
          <c:dPt>
            <c:idx val="0"/>
            <c:bubble3D val="0"/>
            <c:spPr>
              <a:solidFill>
                <a:schemeClr val="accent6">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3073-42D7-8042-EF110DCDF9C1}"/>
              </c:ext>
            </c:extLst>
          </c:dPt>
          <c:dPt>
            <c:idx val="1"/>
            <c:bubble3D val="0"/>
            <c:spPr>
              <a:solidFill>
                <a:schemeClr val="accent6">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3073-42D7-8042-EF110DCDF9C1}"/>
              </c:ext>
            </c:extLst>
          </c:dPt>
          <c:dPt>
            <c:idx val="2"/>
            <c:bubble3D val="0"/>
            <c:spPr>
              <a:solidFill>
                <a:schemeClr val="accent6">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3073-42D7-8042-EF110DCDF9C1}"/>
              </c:ext>
            </c:extLst>
          </c:dPt>
          <c:dPt>
            <c:idx val="3"/>
            <c:bubble3D val="0"/>
            <c:spPr>
              <a:solidFill>
                <a:schemeClr val="accent6">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3073-42D7-8042-EF110DCDF9C1}"/>
              </c:ext>
            </c:extLst>
          </c:dPt>
          <c:dPt>
            <c:idx val="4"/>
            <c:bubble3D val="0"/>
            <c:spPr>
              <a:solidFill>
                <a:schemeClr val="accent6">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3073-42D7-8042-EF110DCDF9C1}"/>
              </c:ext>
            </c:extLst>
          </c:dPt>
          <c:dPt>
            <c:idx val="5"/>
            <c:bubble3D val="0"/>
            <c:spPr>
              <a:solidFill>
                <a:schemeClr val="accent6">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3073-42D7-8042-EF110DCDF9C1}"/>
              </c:ext>
            </c:extLst>
          </c:dPt>
          <c:dLbls>
            <c:dLbl>
              <c:idx val="5"/>
              <c:layout>
                <c:manualLayout>
                  <c:x val="0.24631776880207334"/>
                  <c:y val="-4.1453406786929594E-3"/>
                </c:manualLayout>
              </c:layout>
              <c:tx>
                <c:rich>
                  <a:bodyPr/>
                  <a:lstStyle/>
                  <a:p>
                    <a:fld id="{64AA9144-98FB-412D-8C49-7BDC9016EEC1}"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B-3073-42D7-8042-EF110DCDF9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Analyse!$A$36:$A$41</c:f>
              <c:strCache>
                <c:ptCount val="6"/>
                <c:pt idx="0">
                  <c:v>Elevage bovin</c:v>
                </c:pt>
                <c:pt idx="1">
                  <c:v>Elevage porcin</c:v>
                </c:pt>
                <c:pt idx="2">
                  <c:v>Elevage ovin</c:v>
                </c:pt>
                <c:pt idx="3">
                  <c:v>Elevage avicole</c:v>
                </c:pt>
                <c:pt idx="4">
                  <c:v>Elevage caprin</c:v>
                </c:pt>
                <c:pt idx="5">
                  <c:v>Elevage cunicole</c:v>
                </c:pt>
              </c:strCache>
            </c:strRef>
          </c:cat>
          <c:val>
            <c:numRef>
              <c:f>Analyse!$C$36:$C$41</c:f>
              <c:numCache>
                <c:formatCode>General</c:formatCode>
                <c:ptCount val="6"/>
                <c:pt idx="0">
                  <c:v>69.121355211033119</c:v>
                </c:pt>
                <c:pt idx="1">
                  <c:v>26.427336801135162</c:v>
                </c:pt>
                <c:pt idx="2">
                  <c:v>2.6444978910247556</c:v>
                </c:pt>
                <c:pt idx="3">
                  <c:v>1.1192643389459966</c:v>
                </c:pt>
                <c:pt idx="4">
                  <c:v>0.68267457266701903</c:v>
                </c:pt>
                <c:pt idx="5">
                  <c:v>4.8711851939561759E-3</c:v>
                </c:pt>
              </c:numCache>
            </c:numRef>
          </c:val>
          <c:extLst xmlns:c16r2="http://schemas.microsoft.com/office/drawing/2015/06/chart">
            <c:ext xmlns:c16="http://schemas.microsoft.com/office/drawing/2014/chart" uri="{C3380CC4-5D6E-409C-BE32-E72D297353CC}">
              <c16:uniqueId val="{0000000C-3073-42D7-8042-EF110DCDF9C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Analyse!$A$9</c:f>
              <c:strCache>
                <c:ptCount val="1"/>
                <c:pt idx="0">
                  <c:v>Energie</c:v>
                </c:pt>
              </c:strCache>
            </c:strRef>
          </c:tx>
          <c:spPr>
            <a:ln w="28575" cap="rnd">
              <a:solidFill>
                <a:schemeClr val="accent2"/>
              </a:solidFill>
              <a:round/>
            </a:ln>
            <a:effectLst/>
          </c:spPr>
          <c:marker>
            <c:symbol val="none"/>
          </c:marker>
          <c:cat>
            <c:numRef>
              <c:f>Analyse!$B$8:$E$8</c:f>
              <c:numCache>
                <c:formatCode>General</c:formatCode>
                <c:ptCount val="4"/>
                <c:pt idx="0">
                  <c:v>2008</c:v>
                </c:pt>
                <c:pt idx="1">
                  <c:v>2010</c:v>
                </c:pt>
                <c:pt idx="2">
                  <c:v>2012</c:v>
                </c:pt>
                <c:pt idx="3">
                  <c:v>2014</c:v>
                </c:pt>
              </c:numCache>
            </c:numRef>
          </c:cat>
          <c:val>
            <c:numRef>
              <c:f>Analyse!$B$9:$E$9</c:f>
              <c:numCache>
                <c:formatCode>General</c:formatCode>
                <c:ptCount val="4"/>
                <c:pt idx="0">
                  <c:v>100</c:v>
                </c:pt>
                <c:pt idx="1">
                  <c:v>94.729253444408826</c:v>
                </c:pt>
                <c:pt idx="2">
                  <c:v>90.343639859019561</c:v>
                </c:pt>
                <c:pt idx="3">
                  <c:v>100.39650752963796</c:v>
                </c:pt>
              </c:numCache>
            </c:numRef>
          </c:val>
          <c:smooth val="0"/>
          <c:extLst xmlns:c16r2="http://schemas.microsoft.com/office/drawing/2015/06/chart">
            <c:ext xmlns:c16="http://schemas.microsoft.com/office/drawing/2014/chart" uri="{C3380CC4-5D6E-409C-BE32-E72D297353CC}">
              <c16:uniqueId val="{00000000-826B-4D59-BD89-903A7249AF42}"/>
            </c:ext>
          </c:extLst>
        </c:ser>
        <c:ser>
          <c:idx val="1"/>
          <c:order val="1"/>
          <c:tx>
            <c:strRef>
              <c:f>Analyse!$A$10</c:f>
              <c:strCache>
                <c:ptCount val="1"/>
                <c:pt idx="0">
                  <c:v>GES</c:v>
                </c:pt>
              </c:strCache>
            </c:strRef>
          </c:tx>
          <c:spPr>
            <a:ln w="28575" cap="rnd">
              <a:solidFill>
                <a:schemeClr val="bg1">
                  <a:lumMod val="65000"/>
                </a:schemeClr>
              </a:solidFill>
              <a:round/>
            </a:ln>
            <a:effectLst/>
          </c:spPr>
          <c:marker>
            <c:symbol val="none"/>
          </c:marker>
          <c:cat>
            <c:numRef>
              <c:f>Analyse!$B$8:$E$8</c:f>
              <c:numCache>
                <c:formatCode>General</c:formatCode>
                <c:ptCount val="4"/>
                <c:pt idx="0">
                  <c:v>2008</c:v>
                </c:pt>
                <c:pt idx="1">
                  <c:v>2010</c:v>
                </c:pt>
                <c:pt idx="2">
                  <c:v>2012</c:v>
                </c:pt>
                <c:pt idx="3">
                  <c:v>2014</c:v>
                </c:pt>
              </c:numCache>
            </c:numRef>
          </c:cat>
          <c:val>
            <c:numRef>
              <c:f>Analyse!$B$10:$E$10</c:f>
              <c:numCache>
                <c:formatCode>General</c:formatCode>
                <c:ptCount val="4"/>
                <c:pt idx="0">
                  <c:v>100</c:v>
                </c:pt>
                <c:pt idx="1">
                  <c:v>114.01766946997897</c:v>
                </c:pt>
                <c:pt idx="2">
                  <c:v>113.59574886985001</c:v>
                </c:pt>
                <c:pt idx="3">
                  <c:v>110.91747674177626</c:v>
                </c:pt>
              </c:numCache>
            </c:numRef>
          </c:val>
          <c:smooth val="0"/>
          <c:extLst xmlns:c16r2="http://schemas.microsoft.com/office/drawing/2015/06/chart">
            <c:ext xmlns:c16="http://schemas.microsoft.com/office/drawing/2014/chart" uri="{C3380CC4-5D6E-409C-BE32-E72D297353CC}">
              <c16:uniqueId val="{00000001-826B-4D59-BD89-903A7249AF42}"/>
            </c:ext>
          </c:extLst>
        </c:ser>
        <c:ser>
          <c:idx val="2"/>
          <c:order val="2"/>
          <c:tx>
            <c:strRef>
              <c:f>Analyse!$A$11</c:f>
              <c:strCache>
                <c:ptCount val="1"/>
                <c:pt idx="0">
                  <c:v>Polluants</c:v>
                </c:pt>
              </c:strCache>
            </c:strRef>
          </c:tx>
          <c:spPr>
            <a:ln w="28575" cap="rnd">
              <a:solidFill>
                <a:schemeClr val="accent1"/>
              </a:solidFill>
              <a:round/>
            </a:ln>
            <a:effectLst/>
          </c:spPr>
          <c:marker>
            <c:symbol val="none"/>
          </c:marker>
          <c:cat>
            <c:numRef>
              <c:f>Analyse!$B$8:$E$8</c:f>
              <c:numCache>
                <c:formatCode>General</c:formatCode>
                <c:ptCount val="4"/>
                <c:pt idx="0">
                  <c:v>2008</c:v>
                </c:pt>
                <c:pt idx="1">
                  <c:v>2010</c:v>
                </c:pt>
                <c:pt idx="2">
                  <c:v>2012</c:v>
                </c:pt>
                <c:pt idx="3">
                  <c:v>2014</c:v>
                </c:pt>
              </c:numCache>
            </c:numRef>
          </c:cat>
          <c:val>
            <c:numRef>
              <c:f>Analyse!$B$11:$E$11</c:f>
              <c:numCache>
                <c:formatCode>General</c:formatCode>
                <c:ptCount val="4"/>
                <c:pt idx="0">
                  <c:v>100</c:v>
                </c:pt>
                <c:pt idx="1">
                  <c:v>117.79656544923553</c:v>
                </c:pt>
                <c:pt idx="2">
                  <c:v>113.15486671163181</c:v>
                </c:pt>
                <c:pt idx="3">
                  <c:v>110.46069642658833</c:v>
                </c:pt>
              </c:numCache>
            </c:numRef>
          </c:val>
          <c:smooth val="0"/>
          <c:extLst xmlns:c16r2="http://schemas.microsoft.com/office/drawing/2015/06/chart">
            <c:ext xmlns:c16="http://schemas.microsoft.com/office/drawing/2014/chart" uri="{C3380CC4-5D6E-409C-BE32-E72D297353CC}">
              <c16:uniqueId val="{00000002-826B-4D59-BD89-903A7249AF42}"/>
            </c:ext>
          </c:extLst>
        </c:ser>
        <c:dLbls>
          <c:showLegendKey val="0"/>
          <c:showVal val="0"/>
          <c:showCatName val="0"/>
          <c:showSerName val="0"/>
          <c:showPercent val="0"/>
          <c:showBubbleSize val="0"/>
        </c:dLbls>
        <c:marker val="1"/>
        <c:smooth val="0"/>
        <c:axId val="132713088"/>
        <c:axId val="132727168"/>
      </c:lineChart>
      <c:catAx>
        <c:axId val="13271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727168"/>
        <c:crosses val="autoZero"/>
        <c:auto val="1"/>
        <c:lblAlgn val="ctr"/>
        <c:lblOffset val="100"/>
        <c:noMultiLvlLbl val="0"/>
      </c:catAx>
      <c:valAx>
        <c:axId val="132727168"/>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713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a:t>Evolution des émissions de polluants (tonnes)</a:t>
            </a:r>
          </a:p>
        </c:rich>
      </c:tx>
      <c:layout/>
      <c:overlay val="0"/>
      <c:spPr>
        <a:noFill/>
        <a:ln>
          <a:noFill/>
        </a:ln>
        <a:effectLst/>
      </c:spPr>
    </c:title>
    <c:autoTitleDeleted val="0"/>
    <c:plotArea>
      <c:layout/>
      <c:areaChart>
        <c:grouping val="stacked"/>
        <c:varyColors val="0"/>
        <c:ser>
          <c:idx val="0"/>
          <c:order val="0"/>
          <c:tx>
            <c:strRef>
              <c:f>Analyse!$A$61</c:f>
              <c:strCache>
                <c:ptCount val="1"/>
                <c:pt idx="0">
                  <c:v>NH3</c:v>
                </c:pt>
              </c:strCache>
            </c:strRef>
          </c:tx>
          <c:spPr>
            <a:solidFill>
              <a:schemeClr val="accent6">
                <a:shade val="47000"/>
              </a:schemeClr>
            </a:solidFill>
            <a:ln>
              <a:noFill/>
            </a:ln>
            <a:effectLst/>
          </c:spPr>
          <c:cat>
            <c:numRef>
              <c:f>Analyse!$B$60:$E$60</c:f>
              <c:numCache>
                <c:formatCode>General</c:formatCode>
                <c:ptCount val="4"/>
                <c:pt idx="0">
                  <c:v>2008</c:v>
                </c:pt>
                <c:pt idx="1">
                  <c:v>2010</c:v>
                </c:pt>
                <c:pt idx="2">
                  <c:v>2012</c:v>
                </c:pt>
                <c:pt idx="3">
                  <c:v>2014</c:v>
                </c:pt>
              </c:numCache>
            </c:numRef>
          </c:cat>
          <c:val>
            <c:numRef>
              <c:f>Analyse!$B$61:$E$61</c:f>
              <c:numCache>
                <c:formatCode>General</c:formatCode>
                <c:ptCount val="4"/>
                <c:pt idx="0">
                  <c:v>153.16548850000001</c:v>
                </c:pt>
                <c:pt idx="1">
                  <c:v>223.87644160000005</c:v>
                </c:pt>
                <c:pt idx="2">
                  <c:v>229.96363519999997</c:v>
                </c:pt>
                <c:pt idx="3">
                  <c:v>228.25816170000004</c:v>
                </c:pt>
              </c:numCache>
            </c:numRef>
          </c:val>
          <c:extLst xmlns:c16r2="http://schemas.microsoft.com/office/drawing/2015/06/chart">
            <c:ext xmlns:c16="http://schemas.microsoft.com/office/drawing/2014/chart" uri="{C3380CC4-5D6E-409C-BE32-E72D297353CC}">
              <c16:uniqueId val="{00000000-140D-4F91-BA57-C80D7F999176}"/>
            </c:ext>
          </c:extLst>
        </c:ser>
        <c:ser>
          <c:idx val="1"/>
          <c:order val="1"/>
          <c:tx>
            <c:strRef>
              <c:f>Analyse!$A$62</c:f>
              <c:strCache>
                <c:ptCount val="1"/>
                <c:pt idx="0">
                  <c:v>NOx</c:v>
                </c:pt>
              </c:strCache>
            </c:strRef>
          </c:tx>
          <c:spPr>
            <a:solidFill>
              <a:schemeClr val="accent6">
                <a:shade val="65000"/>
              </a:schemeClr>
            </a:solidFill>
            <a:ln>
              <a:noFill/>
            </a:ln>
            <a:effectLst/>
          </c:spPr>
          <c:cat>
            <c:numRef>
              <c:f>Analyse!$B$60:$E$60</c:f>
              <c:numCache>
                <c:formatCode>General</c:formatCode>
                <c:ptCount val="4"/>
                <c:pt idx="0">
                  <c:v>2008</c:v>
                </c:pt>
                <c:pt idx="1">
                  <c:v>2010</c:v>
                </c:pt>
                <c:pt idx="2">
                  <c:v>2012</c:v>
                </c:pt>
                <c:pt idx="3">
                  <c:v>2014</c:v>
                </c:pt>
              </c:numCache>
            </c:numRef>
          </c:cat>
          <c:val>
            <c:numRef>
              <c:f>Analyse!$B$62:$E$62</c:f>
              <c:numCache>
                <c:formatCode>General</c:formatCode>
                <c:ptCount val="4"/>
                <c:pt idx="0">
                  <c:v>106.3626792</c:v>
                </c:pt>
                <c:pt idx="1">
                  <c:v>107.14128809999998</c:v>
                </c:pt>
                <c:pt idx="2">
                  <c:v>94.094047099999969</c:v>
                </c:pt>
                <c:pt idx="3">
                  <c:v>88.974952900000005</c:v>
                </c:pt>
              </c:numCache>
            </c:numRef>
          </c:val>
          <c:extLst xmlns:c16r2="http://schemas.microsoft.com/office/drawing/2015/06/chart">
            <c:ext xmlns:c16="http://schemas.microsoft.com/office/drawing/2014/chart" uri="{C3380CC4-5D6E-409C-BE32-E72D297353CC}">
              <c16:uniqueId val="{00000001-140D-4F91-BA57-C80D7F999176}"/>
            </c:ext>
          </c:extLst>
        </c:ser>
        <c:ser>
          <c:idx val="2"/>
          <c:order val="2"/>
          <c:tx>
            <c:strRef>
              <c:f>Analyse!$A$63</c:f>
              <c:strCache>
                <c:ptCount val="1"/>
                <c:pt idx="0">
                  <c:v>PM10</c:v>
                </c:pt>
              </c:strCache>
            </c:strRef>
          </c:tx>
          <c:spPr>
            <a:solidFill>
              <a:schemeClr val="accent6">
                <a:shade val="82000"/>
              </a:schemeClr>
            </a:solidFill>
            <a:ln>
              <a:noFill/>
            </a:ln>
            <a:effectLst/>
          </c:spPr>
          <c:cat>
            <c:numRef>
              <c:f>Analyse!$B$60:$E$60</c:f>
              <c:numCache>
                <c:formatCode>General</c:formatCode>
                <c:ptCount val="4"/>
                <c:pt idx="0">
                  <c:v>2008</c:v>
                </c:pt>
                <c:pt idx="1">
                  <c:v>2010</c:v>
                </c:pt>
                <c:pt idx="2">
                  <c:v>2012</c:v>
                </c:pt>
                <c:pt idx="3">
                  <c:v>2014</c:v>
                </c:pt>
              </c:numCache>
            </c:numRef>
          </c:cat>
          <c:val>
            <c:numRef>
              <c:f>Analyse!$B$63:$E$63</c:f>
              <c:numCache>
                <c:formatCode>General</c:formatCode>
                <c:ptCount val="4"/>
                <c:pt idx="0">
                  <c:v>42.730906699999998</c:v>
                </c:pt>
                <c:pt idx="1">
                  <c:v>39.923866300000007</c:v>
                </c:pt>
                <c:pt idx="2">
                  <c:v>38.073234300000003</c:v>
                </c:pt>
                <c:pt idx="3">
                  <c:v>37.278541800000006</c:v>
                </c:pt>
              </c:numCache>
            </c:numRef>
          </c:val>
          <c:extLst xmlns:c16r2="http://schemas.microsoft.com/office/drawing/2015/06/chart">
            <c:ext xmlns:c16="http://schemas.microsoft.com/office/drawing/2014/chart" uri="{C3380CC4-5D6E-409C-BE32-E72D297353CC}">
              <c16:uniqueId val="{00000002-140D-4F91-BA57-C80D7F999176}"/>
            </c:ext>
          </c:extLst>
        </c:ser>
        <c:ser>
          <c:idx val="3"/>
          <c:order val="3"/>
          <c:tx>
            <c:strRef>
              <c:f>Analyse!$A$64</c:f>
              <c:strCache>
                <c:ptCount val="1"/>
                <c:pt idx="0">
                  <c:v>COVNM</c:v>
                </c:pt>
              </c:strCache>
            </c:strRef>
          </c:tx>
          <c:spPr>
            <a:solidFill>
              <a:schemeClr val="accent6"/>
            </a:solidFill>
            <a:ln>
              <a:noFill/>
            </a:ln>
            <a:effectLst/>
          </c:spPr>
          <c:cat>
            <c:numRef>
              <c:f>Analyse!$B$60:$E$60</c:f>
              <c:numCache>
                <c:formatCode>General</c:formatCode>
                <c:ptCount val="4"/>
                <c:pt idx="0">
                  <c:v>2008</c:v>
                </c:pt>
                <c:pt idx="1">
                  <c:v>2010</c:v>
                </c:pt>
                <c:pt idx="2">
                  <c:v>2012</c:v>
                </c:pt>
                <c:pt idx="3">
                  <c:v>2014</c:v>
                </c:pt>
              </c:numCache>
            </c:numRef>
          </c:cat>
          <c:val>
            <c:numRef>
              <c:f>Analyse!$B$64:$E$64</c:f>
              <c:numCache>
                <c:formatCode>General</c:formatCode>
                <c:ptCount val="4"/>
                <c:pt idx="0">
                  <c:v>25.41640270000001</c:v>
                </c:pt>
                <c:pt idx="1">
                  <c:v>22.193356499999997</c:v>
                </c:pt>
                <c:pt idx="2">
                  <c:v>19.822488799999988</c:v>
                </c:pt>
                <c:pt idx="3">
                  <c:v>18.513554699999997</c:v>
                </c:pt>
              </c:numCache>
            </c:numRef>
          </c:val>
          <c:extLst xmlns:c16r2="http://schemas.microsoft.com/office/drawing/2015/06/chart">
            <c:ext xmlns:c16="http://schemas.microsoft.com/office/drawing/2014/chart" uri="{C3380CC4-5D6E-409C-BE32-E72D297353CC}">
              <c16:uniqueId val="{00000003-140D-4F91-BA57-C80D7F999176}"/>
            </c:ext>
          </c:extLst>
        </c:ser>
        <c:ser>
          <c:idx val="4"/>
          <c:order val="4"/>
          <c:tx>
            <c:strRef>
              <c:f>Analyse!$A$65</c:f>
              <c:strCache>
                <c:ptCount val="1"/>
                <c:pt idx="0">
                  <c:v>PM2.5</c:v>
                </c:pt>
              </c:strCache>
            </c:strRef>
          </c:tx>
          <c:spPr>
            <a:solidFill>
              <a:schemeClr val="accent6">
                <a:tint val="83000"/>
              </a:schemeClr>
            </a:solidFill>
            <a:ln>
              <a:noFill/>
            </a:ln>
            <a:effectLst/>
          </c:spPr>
          <c:cat>
            <c:numRef>
              <c:f>Analyse!$B$60:$E$60</c:f>
              <c:numCache>
                <c:formatCode>General</c:formatCode>
                <c:ptCount val="4"/>
                <c:pt idx="0">
                  <c:v>2008</c:v>
                </c:pt>
                <c:pt idx="1">
                  <c:v>2010</c:v>
                </c:pt>
                <c:pt idx="2">
                  <c:v>2012</c:v>
                </c:pt>
                <c:pt idx="3">
                  <c:v>2014</c:v>
                </c:pt>
              </c:numCache>
            </c:numRef>
          </c:cat>
          <c:val>
            <c:numRef>
              <c:f>Analyse!$B$65:$E$65</c:f>
              <c:numCache>
                <c:formatCode>General</c:formatCode>
                <c:ptCount val="4"/>
                <c:pt idx="0">
                  <c:v>22.811876999999996</c:v>
                </c:pt>
                <c:pt idx="1">
                  <c:v>20.829574200000007</c:v>
                </c:pt>
                <c:pt idx="2">
                  <c:v>19.333665700000001</c:v>
                </c:pt>
                <c:pt idx="3">
                  <c:v>18.452442800000004</c:v>
                </c:pt>
              </c:numCache>
            </c:numRef>
          </c:val>
          <c:extLst xmlns:c16r2="http://schemas.microsoft.com/office/drawing/2015/06/chart">
            <c:ext xmlns:c16="http://schemas.microsoft.com/office/drawing/2014/chart" uri="{C3380CC4-5D6E-409C-BE32-E72D297353CC}">
              <c16:uniqueId val="{00000004-140D-4F91-BA57-C80D7F999176}"/>
            </c:ext>
          </c:extLst>
        </c:ser>
        <c:ser>
          <c:idx val="5"/>
          <c:order val="5"/>
          <c:tx>
            <c:strRef>
              <c:f>Analyse!$A$66</c:f>
              <c:strCache>
                <c:ptCount val="1"/>
                <c:pt idx="0">
                  <c:v>SO2</c:v>
                </c:pt>
              </c:strCache>
            </c:strRef>
          </c:tx>
          <c:spPr>
            <a:solidFill>
              <a:schemeClr val="accent6">
                <a:tint val="65000"/>
              </a:schemeClr>
            </a:solidFill>
            <a:ln>
              <a:noFill/>
            </a:ln>
            <a:effectLst/>
          </c:spPr>
          <c:cat>
            <c:numRef>
              <c:f>Analyse!$B$60:$E$60</c:f>
              <c:numCache>
                <c:formatCode>General</c:formatCode>
                <c:ptCount val="4"/>
                <c:pt idx="0">
                  <c:v>2008</c:v>
                </c:pt>
                <c:pt idx="1">
                  <c:v>2010</c:v>
                </c:pt>
                <c:pt idx="2">
                  <c:v>2012</c:v>
                </c:pt>
                <c:pt idx="3">
                  <c:v>2014</c:v>
                </c:pt>
              </c:numCache>
            </c:numRef>
          </c:cat>
          <c:val>
            <c:numRef>
              <c:f>Analyse!$B$66:$E$66</c:f>
              <c:numCache>
                <c:formatCode>General</c:formatCode>
                <c:ptCount val="4"/>
                <c:pt idx="0">
                  <c:v>4.792990099999999</c:v>
                </c:pt>
                <c:pt idx="1">
                  <c:v>4.6498336</c:v>
                </c:pt>
                <c:pt idx="2">
                  <c:v>1.0496599999999996</c:v>
                </c:pt>
                <c:pt idx="3">
                  <c:v>1.2855574000000001</c:v>
                </c:pt>
              </c:numCache>
            </c:numRef>
          </c:val>
          <c:extLst xmlns:c16r2="http://schemas.microsoft.com/office/drawing/2015/06/chart">
            <c:ext xmlns:c16="http://schemas.microsoft.com/office/drawing/2014/chart" uri="{C3380CC4-5D6E-409C-BE32-E72D297353CC}">
              <c16:uniqueId val="{00000005-140D-4F91-BA57-C80D7F999176}"/>
            </c:ext>
          </c:extLst>
        </c:ser>
        <c:ser>
          <c:idx val="6"/>
          <c:order val="6"/>
          <c:tx>
            <c:strRef>
              <c:f>Analyse!$A$67</c:f>
              <c:strCache>
                <c:ptCount val="1"/>
                <c:pt idx="0">
                  <c:v>C6H6</c:v>
                </c:pt>
              </c:strCache>
            </c:strRef>
          </c:tx>
          <c:spPr>
            <a:solidFill>
              <a:schemeClr val="accent6">
                <a:tint val="48000"/>
              </a:schemeClr>
            </a:solidFill>
            <a:ln>
              <a:noFill/>
            </a:ln>
            <a:effectLst/>
          </c:spPr>
          <c:cat>
            <c:numRef>
              <c:f>Analyse!$B$60:$E$60</c:f>
              <c:numCache>
                <c:formatCode>General</c:formatCode>
                <c:ptCount val="4"/>
                <c:pt idx="0">
                  <c:v>2008</c:v>
                </c:pt>
                <c:pt idx="1">
                  <c:v>2010</c:v>
                </c:pt>
                <c:pt idx="2">
                  <c:v>2012</c:v>
                </c:pt>
                <c:pt idx="3">
                  <c:v>2014</c:v>
                </c:pt>
              </c:numCache>
            </c:numRef>
          </c:cat>
          <c:val>
            <c:numRef>
              <c:f>Analyse!$B$67:$E$67</c:f>
              <c:numCache>
                <c:formatCode>General</c:formatCode>
                <c:ptCount val="4"/>
                <c:pt idx="0">
                  <c:v>0.28976780000000002</c:v>
                </c:pt>
                <c:pt idx="1">
                  <c:v>0.23501940000000004</c:v>
                </c:pt>
                <c:pt idx="2">
                  <c:v>8.1552000000000013E-3</c:v>
                </c:pt>
                <c:pt idx="3">
                  <c:v>2.0106999999999998E-3</c:v>
                </c:pt>
              </c:numCache>
            </c:numRef>
          </c:val>
          <c:extLst xmlns:c16r2="http://schemas.microsoft.com/office/drawing/2015/06/chart">
            <c:ext xmlns:c16="http://schemas.microsoft.com/office/drawing/2014/chart" uri="{C3380CC4-5D6E-409C-BE32-E72D297353CC}">
              <c16:uniqueId val="{00000006-140D-4F91-BA57-C80D7F999176}"/>
            </c:ext>
          </c:extLst>
        </c:ser>
        <c:dLbls>
          <c:showLegendKey val="0"/>
          <c:showVal val="0"/>
          <c:showCatName val="0"/>
          <c:showSerName val="0"/>
          <c:showPercent val="0"/>
          <c:showBubbleSize val="0"/>
        </c:dLbls>
        <c:axId val="132798720"/>
        <c:axId val="132816896"/>
      </c:areaChart>
      <c:catAx>
        <c:axId val="132798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816896"/>
        <c:crosses val="autoZero"/>
        <c:auto val="1"/>
        <c:lblAlgn val="ctr"/>
        <c:lblOffset val="100"/>
        <c:noMultiLvlLbl val="0"/>
      </c:catAx>
      <c:valAx>
        <c:axId val="13281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7987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zero"/>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a:t>Evolution des émissions des GES (teqCO2)</a:t>
            </a:r>
          </a:p>
        </c:rich>
      </c:tx>
      <c:layout/>
      <c:overlay val="0"/>
      <c:spPr>
        <a:noFill/>
        <a:ln>
          <a:noFill/>
        </a:ln>
        <a:effectLst/>
      </c:spPr>
    </c:title>
    <c:autoTitleDeleted val="0"/>
    <c:plotArea>
      <c:layout/>
      <c:areaChart>
        <c:grouping val="stacked"/>
        <c:varyColors val="0"/>
        <c:ser>
          <c:idx val="0"/>
          <c:order val="0"/>
          <c:tx>
            <c:strRef>
              <c:f>Analyse!$F$140</c:f>
              <c:strCache>
                <c:ptCount val="1"/>
                <c:pt idx="0">
                  <c:v>CH4</c:v>
                </c:pt>
              </c:strCache>
            </c:strRef>
          </c:tx>
          <c:spPr>
            <a:solidFill>
              <a:schemeClr val="accent6">
                <a:shade val="65000"/>
              </a:schemeClr>
            </a:solidFill>
            <a:ln>
              <a:noFill/>
            </a:ln>
            <a:effectLst/>
          </c:spPr>
          <c:cat>
            <c:numRef>
              <c:f>Analyse!$G$139:$J$139</c:f>
              <c:numCache>
                <c:formatCode>General</c:formatCode>
                <c:ptCount val="4"/>
                <c:pt idx="0">
                  <c:v>2008</c:v>
                </c:pt>
                <c:pt idx="1">
                  <c:v>2010</c:v>
                </c:pt>
                <c:pt idx="2">
                  <c:v>2012</c:v>
                </c:pt>
                <c:pt idx="3">
                  <c:v>2014</c:v>
                </c:pt>
              </c:numCache>
            </c:numRef>
          </c:cat>
          <c:val>
            <c:numRef>
              <c:f>Analyse!$G$140:$J$140</c:f>
              <c:numCache>
                <c:formatCode>General</c:formatCode>
                <c:ptCount val="4"/>
                <c:pt idx="0">
                  <c:v>8744.5161299999963</c:v>
                </c:pt>
                <c:pt idx="1">
                  <c:v>8699.9631964000018</c:v>
                </c:pt>
                <c:pt idx="2">
                  <c:v>8643.796951999997</c:v>
                </c:pt>
                <c:pt idx="3">
                  <c:v>8407.8005368000049</c:v>
                </c:pt>
              </c:numCache>
            </c:numRef>
          </c:val>
          <c:extLst xmlns:c16r2="http://schemas.microsoft.com/office/drawing/2015/06/chart">
            <c:ext xmlns:c16="http://schemas.microsoft.com/office/drawing/2014/chart" uri="{C3380CC4-5D6E-409C-BE32-E72D297353CC}">
              <c16:uniqueId val="{00000000-267A-40B6-82F5-15E9CDEFBA61}"/>
            </c:ext>
          </c:extLst>
        </c:ser>
        <c:ser>
          <c:idx val="1"/>
          <c:order val="1"/>
          <c:tx>
            <c:strRef>
              <c:f>Analyse!$F$141</c:f>
              <c:strCache>
                <c:ptCount val="1"/>
                <c:pt idx="0">
                  <c:v>CO2</c:v>
                </c:pt>
              </c:strCache>
            </c:strRef>
          </c:tx>
          <c:spPr>
            <a:solidFill>
              <a:schemeClr val="accent6"/>
            </a:solidFill>
            <a:ln>
              <a:noFill/>
            </a:ln>
            <a:effectLst/>
          </c:spPr>
          <c:cat>
            <c:numRef>
              <c:f>Analyse!$G$139:$J$139</c:f>
              <c:numCache>
                <c:formatCode>General</c:formatCode>
                <c:ptCount val="4"/>
                <c:pt idx="0">
                  <c:v>2008</c:v>
                </c:pt>
                <c:pt idx="1">
                  <c:v>2010</c:v>
                </c:pt>
                <c:pt idx="2">
                  <c:v>2012</c:v>
                </c:pt>
                <c:pt idx="3">
                  <c:v>2014</c:v>
                </c:pt>
              </c:numCache>
            </c:numRef>
          </c:cat>
          <c:val>
            <c:numRef>
              <c:f>Analyse!$G$141:$J$141</c:f>
              <c:numCache>
                <c:formatCode>General</c:formatCode>
                <c:ptCount val="4"/>
                <c:pt idx="0">
                  <c:v>6931.2137333999999</c:v>
                </c:pt>
                <c:pt idx="1">
                  <c:v>6931.2137333999999</c:v>
                </c:pt>
                <c:pt idx="2">
                  <c:v>6931.2137333999999</c:v>
                </c:pt>
                <c:pt idx="3">
                  <c:v>6931.2137333999999</c:v>
                </c:pt>
              </c:numCache>
            </c:numRef>
          </c:val>
          <c:extLst xmlns:c16r2="http://schemas.microsoft.com/office/drawing/2015/06/chart">
            <c:ext xmlns:c16="http://schemas.microsoft.com/office/drawing/2014/chart" uri="{C3380CC4-5D6E-409C-BE32-E72D297353CC}">
              <c16:uniqueId val="{00000001-267A-40B6-82F5-15E9CDEFBA61}"/>
            </c:ext>
          </c:extLst>
        </c:ser>
        <c:ser>
          <c:idx val="2"/>
          <c:order val="2"/>
          <c:tx>
            <c:strRef>
              <c:f>Analyse!$F$142</c:f>
              <c:strCache>
                <c:ptCount val="1"/>
                <c:pt idx="0">
                  <c:v>N2O</c:v>
                </c:pt>
              </c:strCache>
            </c:strRef>
          </c:tx>
          <c:spPr>
            <a:solidFill>
              <a:schemeClr val="accent6">
                <a:tint val="65000"/>
              </a:schemeClr>
            </a:solidFill>
            <a:ln>
              <a:noFill/>
            </a:ln>
            <a:effectLst/>
          </c:spPr>
          <c:cat>
            <c:numRef>
              <c:f>Analyse!$G$139:$J$139</c:f>
              <c:numCache>
                <c:formatCode>General</c:formatCode>
                <c:ptCount val="4"/>
                <c:pt idx="0">
                  <c:v>2008</c:v>
                </c:pt>
                <c:pt idx="1">
                  <c:v>2010</c:v>
                </c:pt>
                <c:pt idx="2">
                  <c:v>2012</c:v>
                </c:pt>
                <c:pt idx="3">
                  <c:v>2014</c:v>
                </c:pt>
              </c:numCache>
            </c:numRef>
          </c:cat>
          <c:val>
            <c:numRef>
              <c:f>Analyse!$G$142:$J$142</c:f>
              <c:numCache>
                <c:formatCode>General</c:formatCode>
                <c:ptCount val="4"/>
                <c:pt idx="0">
                  <c:v>10634.539146000001</c:v>
                </c:pt>
                <c:pt idx="1">
                  <c:v>14367.178625999999</c:v>
                </c:pt>
                <c:pt idx="2">
                  <c:v>14312.3364255</c:v>
                </c:pt>
                <c:pt idx="3">
                  <c:v>13843.672239000005</c:v>
                </c:pt>
              </c:numCache>
            </c:numRef>
          </c:val>
          <c:extLst xmlns:c16r2="http://schemas.microsoft.com/office/drawing/2015/06/chart">
            <c:ext xmlns:c16="http://schemas.microsoft.com/office/drawing/2014/chart" uri="{C3380CC4-5D6E-409C-BE32-E72D297353CC}">
              <c16:uniqueId val="{00000002-267A-40B6-82F5-15E9CDEFBA61}"/>
            </c:ext>
          </c:extLst>
        </c:ser>
        <c:dLbls>
          <c:showLegendKey val="0"/>
          <c:showVal val="0"/>
          <c:showCatName val="0"/>
          <c:showSerName val="0"/>
          <c:showPercent val="0"/>
          <c:showBubbleSize val="0"/>
        </c:dLbls>
        <c:axId val="132840064"/>
        <c:axId val="132845952"/>
      </c:areaChart>
      <c:catAx>
        <c:axId val="132840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845952"/>
        <c:crosses val="autoZero"/>
        <c:auto val="1"/>
        <c:lblAlgn val="ctr"/>
        <c:lblOffset val="100"/>
        <c:noMultiLvlLbl val="0"/>
      </c:catAx>
      <c:valAx>
        <c:axId val="13284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84006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zero"/>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Type d'énergie consommée (culture et élevage)</a:t>
            </a:r>
          </a:p>
        </c:rich>
      </c:tx>
      <c:layout/>
      <c:overlay val="0"/>
      <c:spPr>
        <a:noFill/>
        <a:ln>
          <a:noFill/>
        </a:ln>
        <a:effectLst/>
      </c:spPr>
    </c:title>
    <c:autoTitleDeleted val="0"/>
    <c:plotArea>
      <c:layout>
        <c:manualLayout>
          <c:layoutTarget val="inner"/>
          <c:xMode val="edge"/>
          <c:yMode val="edge"/>
          <c:x val="0.3131310542273133"/>
          <c:y val="0.52663682983049143"/>
          <c:w val="0.37373750318937365"/>
          <c:h val="0.46729496562872225"/>
        </c:manualLayout>
      </c:layout>
      <c:pieChart>
        <c:varyColors val="1"/>
        <c:ser>
          <c:idx val="0"/>
          <c:order val="0"/>
          <c:dPt>
            <c:idx val="0"/>
            <c:bubble3D val="0"/>
            <c:spPr>
              <a:solidFill>
                <a:schemeClr val="accent6">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B684-4509-A597-91589114AE7A}"/>
              </c:ext>
            </c:extLst>
          </c:dPt>
          <c:dPt>
            <c:idx val="1"/>
            <c:bubble3D val="0"/>
            <c:spPr>
              <a:solidFill>
                <a:schemeClr val="accent6">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684-4509-A597-91589114AE7A}"/>
              </c:ext>
            </c:extLst>
          </c:dPt>
          <c:dPt>
            <c:idx val="2"/>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B684-4509-A597-91589114AE7A}"/>
              </c:ext>
            </c:extLst>
          </c:dPt>
          <c:dPt>
            <c:idx val="3"/>
            <c:bubble3D val="0"/>
            <c:spPr>
              <a:solidFill>
                <a:schemeClr val="accent6">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B684-4509-A597-91589114AE7A}"/>
              </c:ext>
            </c:extLst>
          </c:dPt>
          <c:dPt>
            <c:idx val="4"/>
            <c:bubble3D val="0"/>
            <c:spPr>
              <a:solidFill>
                <a:schemeClr val="accent6">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B684-4509-A597-91589114AE7A}"/>
              </c:ext>
            </c:extLst>
          </c:dPt>
          <c:dLbls>
            <c:dLbl>
              <c:idx val="2"/>
              <c:layout>
                <c:manualLayout>
                  <c:x val="-0.15544655504079272"/>
                  <c:y val="1.9415632436852459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684-4509-A597-91589114AE7A}"/>
                </c:ext>
              </c:extLst>
            </c:dLbl>
            <c:dLbl>
              <c:idx val="3"/>
              <c:layout>
                <c:manualLayout>
                  <c:x val="-5.2250310816411051E-2"/>
                  <c:y val="2.542314036504399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684-4509-A597-91589114AE7A}"/>
                </c:ext>
              </c:extLst>
            </c:dLbl>
            <c:dLbl>
              <c:idx val="4"/>
              <c:layout>
                <c:manualLayout>
                  <c:x val="0.17225352722504345"/>
                  <c:y val="3.8378710930197436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684-4509-A597-91589114AE7A}"/>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Analyse!$D$166:$D$170</c:f>
              <c:strCache>
                <c:ptCount val="5"/>
                <c:pt idx="0">
                  <c:v>Fioul</c:v>
                </c:pt>
                <c:pt idx="1">
                  <c:v>Electricité</c:v>
                </c:pt>
                <c:pt idx="2">
                  <c:v>Gaz</c:v>
                </c:pt>
                <c:pt idx="3">
                  <c:v>GPL</c:v>
                </c:pt>
                <c:pt idx="4">
                  <c:v>Bois énergie</c:v>
                </c:pt>
              </c:strCache>
            </c:strRef>
          </c:cat>
          <c:val>
            <c:numRef>
              <c:f>Analyse!$E$166:$E$170</c:f>
              <c:numCache>
                <c:formatCode>General</c:formatCode>
                <c:ptCount val="5"/>
                <c:pt idx="0">
                  <c:v>81.347417870541364</c:v>
                </c:pt>
                <c:pt idx="1">
                  <c:v>6.9011786525410228</c:v>
                </c:pt>
                <c:pt idx="2">
                  <c:v>5.5760949694348829</c:v>
                </c:pt>
                <c:pt idx="3">
                  <c:v>3.376901693148505</c:v>
                </c:pt>
                <c:pt idx="4">
                  <c:v>2.7984068143342138</c:v>
                </c:pt>
              </c:numCache>
            </c:numRef>
          </c:val>
          <c:extLst xmlns:c16r2="http://schemas.microsoft.com/office/drawing/2015/06/chart">
            <c:ext xmlns:c16="http://schemas.microsoft.com/office/drawing/2014/chart" uri="{C3380CC4-5D6E-409C-BE32-E72D297353CC}">
              <c16:uniqueId val="{0000000A-B684-4509-A597-91589114AE7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t>Consommation par type d'énergie pour la culture (kWh/ha)</a:t>
            </a:r>
          </a:p>
        </c:rich>
      </c:tx>
      <c:layout>
        <c:manualLayout>
          <c:xMode val="edge"/>
          <c:yMode val="edge"/>
          <c:x val="9.6930446194225722E-2"/>
          <c:y val="2.7777777777777776E-2"/>
        </c:manualLayout>
      </c:layout>
      <c:overlay val="0"/>
      <c:spPr>
        <a:noFill/>
        <a:ln>
          <a:noFill/>
        </a:ln>
        <a:effectLst/>
      </c:spPr>
    </c:title>
    <c:autoTitleDeleted val="0"/>
    <c:plotArea>
      <c:layout/>
      <c:barChart>
        <c:barDir val="col"/>
        <c:grouping val="stacked"/>
        <c:varyColors val="0"/>
        <c:ser>
          <c:idx val="0"/>
          <c:order val="0"/>
          <c:tx>
            <c:strRef>
              <c:f>Analyse!$D$175</c:f>
              <c:strCache>
                <c:ptCount val="1"/>
                <c:pt idx="0">
                  <c:v>Fioul</c:v>
                </c:pt>
              </c:strCache>
            </c:strRef>
          </c:tx>
          <c:spPr>
            <a:solidFill>
              <a:schemeClr val="accent6">
                <a:shade val="50000"/>
              </a:schemeClr>
            </a:solidFill>
            <a:ln>
              <a:noFill/>
            </a:ln>
            <a:effectLst/>
          </c:spPr>
          <c:invertIfNegative val="0"/>
          <c:cat>
            <c:strRef>
              <c:f>Analyse!$E$174</c:f>
              <c:strCache>
                <c:ptCount val="1"/>
                <c:pt idx="0">
                  <c:v>Culture</c:v>
                </c:pt>
              </c:strCache>
            </c:strRef>
          </c:cat>
          <c:val>
            <c:numRef>
              <c:f>Analyse!$E$175</c:f>
              <c:numCache>
                <c:formatCode>General</c:formatCode>
                <c:ptCount val="1"/>
                <c:pt idx="0">
                  <c:v>79.144616872970758</c:v>
                </c:pt>
              </c:numCache>
            </c:numRef>
          </c:val>
          <c:extLst xmlns:c16r2="http://schemas.microsoft.com/office/drawing/2015/06/chart">
            <c:ext xmlns:c16="http://schemas.microsoft.com/office/drawing/2014/chart" uri="{C3380CC4-5D6E-409C-BE32-E72D297353CC}">
              <c16:uniqueId val="{00000000-9FF5-4E54-BD46-E190E49AF0DF}"/>
            </c:ext>
          </c:extLst>
        </c:ser>
        <c:ser>
          <c:idx val="1"/>
          <c:order val="1"/>
          <c:tx>
            <c:strRef>
              <c:f>Analyse!$D$176</c:f>
              <c:strCache>
                <c:ptCount val="1"/>
                <c:pt idx="0">
                  <c:v>Gaz</c:v>
                </c:pt>
              </c:strCache>
            </c:strRef>
          </c:tx>
          <c:spPr>
            <a:solidFill>
              <a:schemeClr val="accent6">
                <a:shade val="70000"/>
              </a:schemeClr>
            </a:solidFill>
            <a:ln>
              <a:noFill/>
            </a:ln>
            <a:effectLst/>
          </c:spPr>
          <c:invertIfNegative val="0"/>
          <c:cat>
            <c:strRef>
              <c:f>Analyse!$E$174</c:f>
              <c:strCache>
                <c:ptCount val="1"/>
                <c:pt idx="0">
                  <c:v>Culture</c:v>
                </c:pt>
              </c:strCache>
            </c:strRef>
          </c:cat>
          <c:val>
            <c:numRef>
              <c:f>Analyse!$E$176</c:f>
              <c:numCache>
                <c:formatCode>General</c:formatCode>
                <c:ptCount val="1"/>
                <c:pt idx="0">
                  <c:v>5.5219755509270918</c:v>
                </c:pt>
              </c:numCache>
            </c:numRef>
          </c:val>
          <c:extLst xmlns:c16r2="http://schemas.microsoft.com/office/drawing/2015/06/chart">
            <c:ext xmlns:c16="http://schemas.microsoft.com/office/drawing/2014/chart" uri="{C3380CC4-5D6E-409C-BE32-E72D297353CC}">
              <c16:uniqueId val="{00000001-9FF5-4E54-BD46-E190E49AF0DF}"/>
            </c:ext>
          </c:extLst>
        </c:ser>
        <c:ser>
          <c:idx val="2"/>
          <c:order val="2"/>
          <c:tx>
            <c:strRef>
              <c:f>Analyse!$D$177</c:f>
              <c:strCache>
                <c:ptCount val="1"/>
                <c:pt idx="0">
                  <c:v>Electricité</c:v>
                </c:pt>
              </c:strCache>
            </c:strRef>
          </c:tx>
          <c:spPr>
            <a:solidFill>
              <a:schemeClr val="accent6">
                <a:shade val="90000"/>
              </a:schemeClr>
            </a:solidFill>
            <a:ln>
              <a:noFill/>
            </a:ln>
            <a:effectLst/>
          </c:spPr>
          <c:invertIfNegative val="0"/>
          <c:cat>
            <c:strRef>
              <c:f>Analyse!$E$174</c:f>
              <c:strCache>
                <c:ptCount val="1"/>
                <c:pt idx="0">
                  <c:v>Culture</c:v>
                </c:pt>
              </c:strCache>
            </c:strRef>
          </c:cat>
          <c:val>
            <c:numRef>
              <c:f>Analyse!$E$177</c:f>
              <c:numCache>
                <c:formatCode>General</c:formatCode>
                <c:ptCount val="1"/>
                <c:pt idx="0">
                  <c:v>5.4220632315952759</c:v>
                </c:pt>
              </c:numCache>
            </c:numRef>
          </c:val>
          <c:extLst xmlns:c16r2="http://schemas.microsoft.com/office/drawing/2015/06/chart">
            <c:ext xmlns:c16="http://schemas.microsoft.com/office/drawing/2014/chart" uri="{C3380CC4-5D6E-409C-BE32-E72D297353CC}">
              <c16:uniqueId val="{00000002-9FF5-4E54-BD46-E190E49AF0DF}"/>
            </c:ext>
          </c:extLst>
        </c:ser>
        <c:ser>
          <c:idx val="3"/>
          <c:order val="3"/>
          <c:tx>
            <c:strRef>
              <c:f>Analyse!$D$178</c:f>
              <c:strCache>
                <c:ptCount val="1"/>
                <c:pt idx="0">
                  <c:v>GPL</c:v>
                </c:pt>
              </c:strCache>
            </c:strRef>
          </c:tx>
          <c:spPr>
            <a:solidFill>
              <a:schemeClr val="accent6">
                <a:tint val="90000"/>
              </a:schemeClr>
            </a:solidFill>
            <a:ln>
              <a:noFill/>
            </a:ln>
            <a:effectLst/>
          </c:spPr>
          <c:invertIfNegative val="0"/>
          <c:cat>
            <c:strRef>
              <c:f>Analyse!$E$174</c:f>
              <c:strCache>
                <c:ptCount val="1"/>
                <c:pt idx="0">
                  <c:v>Culture</c:v>
                </c:pt>
              </c:strCache>
            </c:strRef>
          </c:cat>
          <c:val>
            <c:numRef>
              <c:f>Analyse!$E$178</c:f>
              <c:numCache>
                <c:formatCode>General</c:formatCode>
                <c:ptCount val="1"/>
                <c:pt idx="0">
                  <c:v>3.0289895793285897</c:v>
                </c:pt>
              </c:numCache>
            </c:numRef>
          </c:val>
          <c:extLst xmlns:c16r2="http://schemas.microsoft.com/office/drawing/2015/06/chart">
            <c:ext xmlns:c16="http://schemas.microsoft.com/office/drawing/2014/chart" uri="{C3380CC4-5D6E-409C-BE32-E72D297353CC}">
              <c16:uniqueId val="{00000003-9FF5-4E54-BD46-E190E49AF0DF}"/>
            </c:ext>
          </c:extLst>
        </c:ser>
        <c:ser>
          <c:idx val="4"/>
          <c:order val="4"/>
          <c:tx>
            <c:strRef>
              <c:f>Analyse!$D$179</c:f>
              <c:strCache>
                <c:ptCount val="1"/>
                <c:pt idx="0">
                  <c:v>Bois</c:v>
                </c:pt>
              </c:strCache>
            </c:strRef>
          </c:tx>
          <c:spPr>
            <a:solidFill>
              <a:schemeClr val="accent6">
                <a:tint val="70000"/>
              </a:schemeClr>
            </a:solidFill>
            <a:ln>
              <a:noFill/>
            </a:ln>
            <a:effectLst/>
          </c:spPr>
          <c:invertIfNegative val="0"/>
          <c:cat>
            <c:strRef>
              <c:f>Analyse!$E$174</c:f>
              <c:strCache>
                <c:ptCount val="1"/>
                <c:pt idx="0">
                  <c:v>Culture</c:v>
                </c:pt>
              </c:strCache>
            </c:strRef>
          </c:cat>
          <c:val>
            <c:numRef>
              <c:f>Analyse!$E$179</c:f>
              <c:numCache>
                <c:formatCode>General</c:formatCode>
                <c:ptCount val="1"/>
                <c:pt idx="0">
                  <c:v>2.7712465614385651</c:v>
                </c:pt>
              </c:numCache>
            </c:numRef>
          </c:val>
          <c:extLst xmlns:c16r2="http://schemas.microsoft.com/office/drawing/2015/06/chart">
            <c:ext xmlns:c16="http://schemas.microsoft.com/office/drawing/2014/chart" uri="{C3380CC4-5D6E-409C-BE32-E72D297353CC}">
              <c16:uniqueId val="{00000004-9FF5-4E54-BD46-E190E49AF0DF}"/>
            </c:ext>
          </c:extLst>
        </c:ser>
        <c:dLbls>
          <c:showLegendKey val="0"/>
          <c:showVal val="0"/>
          <c:showCatName val="0"/>
          <c:showSerName val="0"/>
          <c:showPercent val="0"/>
          <c:showBubbleSize val="0"/>
        </c:dLbls>
        <c:gapWidth val="150"/>
        <c:overlap val="100"/>
        <c:axId val="132035328"/>
        <c:axId val="132036864"/>
        <c:extLst xmlns:c16r2="http://schemas.microsoft.com/office/drawing/2015/06/chart">
          <c:ext xmlns:c15="http://schemas.microsoft.com/office/drawing/2012/chart" uri="{02D57815-91ED-43cb-92C2-25804820EDAC}">
            <c15:filteredBarSeries>
              <c15:ser>
                <c:idx val="5"/>
                <c:order val="5"/>
                <c:spPr>
                  <a:solidFill>
                    <a:schemeClr val="accent6">
                      <a:tint val="50000"/>
                    </a:schemeClr>
                  </a:solidFill>
                  <a:ln>
                    <a:noFill/>
                  </a:ln>
                  <a:effectLst/>
                </c:spPr>
                <c:invertIfNegative val="0"/>
                <c:cat>
                  <c:strRef>
                    <c:extLst>
                      <c:ext uri="{02D57815-91ED-43cb-92C2-25804820EDAC}">
                        <c15:formulaRef>
                          <c15:sqref>Analyse!$E$174</c15:sqref>
                        </c15:formulaRef>
                      </c:ext>
                    </c:extLst>
                    <c:strCache>
                      <c:ptCount val="1"/>
                      <c:pt idx="0">
                        <c:v>Culture</c:v>
                      </c:pt>
                    </c:strCache>
                  </c:strRef>
                </c:cat>
                <c:val>
                  <c:numRef>
                    <c:extLst>
                      <c:ext uri="{02D57815-91ED-43cb-92C2-25804820EDAC}">
                        <c15:formulaRef>
                          <c15:sqref>Analyse!$B$174</c15:sqref>
                        </c15:formulaRef>
                      </c:ext>
                    </c:extLst>
                    <c:numCache>
                      <c:formatCode>General</c:formatCode>
                      <c:ptCount val="1"/>
                      <c:pt idx="0">
                        <c:v>0</c:v>
                      </c:pt>
                    </c:numCache>
                  </c:numRef>
                </c:val>
                <c:extLst>
                  <c:ext xmlns:c16="http://schemas.microsoft.com/office/drawing/2014/chart" uri="{C3380CC4-5D6E-409C-BE32-E72D297353CC}">
                    <c16:uniqueId val="{00000005-9FF5-4E54-BD46-E190E49AF0DF}"/>
                  </c:ext>
                </c:extLst>
              </c15:ser>
            </c15:filteredBarSeries>
          </c:ext>
        </c:extLst>
      </c:barChart>
      <c:catAx>
        <c:axId val="13203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036864"/>
        <c:crosses val="autoZero"/>
        <c:auto val="1"/>
        <c:lblAlgn val="ctr"/>
        <c:lblOffset val="100"/>
        <c:noMultiLvlLbl val="0"/>
      </c:catAx>
      <c:valAx>
        <c:axId val="132036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0353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a:t>Consommations par utilisation des sols (kWh/ha)</a:t>
            </a:r>
          </a:p>
        </c:rich>
      </c:tx>
      <c:layout/>
      <c:overlay val="0"/>
      <c:spPr>
        <a:noFill/>
        <a:ln>
          <a:noFill/>
        </a:ln>
        <a:effectLst/>
      </c:spPr>
    </c:title>
    <c:autoTitleDeleted val="0"/>
    <c:plotArea>
      <c:layout/>
      <c:barChart>
        <c:barDir val="col"/>
        <c:grouping val="clustered"/>
        <c:varyColors val="0"/>
        <c:ser>
          <c:idx val="0"/>
          <c:order val="0"/>
          <c:spPr>
            <a:solidFill>
              <a:schemeClr val="accent6"/>
            </a:solidFill>
            <a:ln>
              <a:noFill/>
            </a:ln>
            <a:effectLst/>
          </c:spPr>
          <c:invertIfNegative val="0"/>
          <c:cat>
            <c:strRef>
              <c:f>Analyse!$A$197:$A$203</c:f>
              <c:strCache>
                <c:ptCount val="7"/>
                <c:pt idx="0">
                  <c:v>Cereales</c:v>
                </c:pt>
                <c:pt idx="1">
                  <c:v>Oleagineux, proteagineux, plantes à fibres</c:v>
                </c:pt>
                <c:pt idx="2">
                  <c:v>Serres chauffees</c:v>
                </c:pt>
                <c:pt idx="3">
                  <c:v>Prairies</c:v>
                </c:pt>
                <c:pt idx="4">
                  <c:v>Cultures permanentes</c:v>
                </c:pt>
                <c:pt idx="5">
                  <c:v>Fourrages</c:v>
                </c:pt>
                <c:pt idx="6">
                  <c:v>Autres</c:v>
                </c:pt>
              </c:strCache>
            </c:strRef>
          </c:cat>
          <c:val>
            <c:numRef>
              <c:f>Analyse!$C$197:$C$203</c:f>
              <c:numCache>
                <c:formatCode>General</c:formatCode>
                <c:ptCount val="7"/>
                <c:pt idx="0">
                  <c:v>48.810186447782478</c:v>
                </c:pt>
                <c:pt idx="1">
                  <c:v>23.5841387901981</c:v>
                </c:pt>
                <c:pt idx="2">
                  <c:v>11.776975233718879</c:v>
                </c:pt>
                <c:pt idx="3">
                  <c:v>5.5275985877183178</c:v>
                </c:pt>
                <c:pt idx="4">
                  <c:v>3.4389360392430177</c:v>
                </c:pt>
                <c:pt idx="5">
                  <c:v>0.9850873241874798</c:v>
                </c:pt>
                <c:pt idx="6">
                  <c:v>0.58861318942914653</c:v>
                </c:pt>
              </c:numCache>
            </c:numRef>
          </c:val>
          <c:extLst xmlns:c16r2="http://schemas.microsoft.com/office/drawing/2015/06/chart">
            <c:ext xmlns:c16="http://schemas.microsoft.com/office/drawing/2014/chart" uri="{C3380CC4-5D6E-409C-BE32-E72D297353CC}">
              <c16:uniqueId val="{00000000-59A7-4C02-AC15-3596339F4A18}"/>
            </c:ext>
          </c:extLst>
        </c:ser>
        <c:dLbls>
          <c:showLegendKey val="0"/>
          <c:showVal val="0"/>
          <c:showCatName val="0"/>
          <c:showSerName val="0"/>
          <c:showPercent val="0"/>
          <c:showBubbleSize val="0"/>
        </c:dLbls>
        <c:gapWidth val="219"/>
        <c:overlap val="-27"/>
        <c:axId val="132070016"/>
        <c:axId val="132071808"/>
      </c:barChart>
      <c:catAx>
        <c:axId val="13207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solidFill>
                <a:latin typeface="+mn-lt"/>
                <a:ea typeface="+mn-ea"/>
                <a:cs typeface="+mn-cs"/>
              </a:defRPr>
            </a:pPr>
            <a:endParaRPr lang="fr-FR"/>
          </a:p>
        </c:txPr>
        <c:crossAx val="132071808"/>
        <c:crosses val="autoZero"/>
        <c:auto val="1"/>
        <c:lblAlgn val="ctr"/>
        <c:lblOffset val="100"/>
        <c:noMultiLvlLbl val="0"/>
      </c:catAx>
      <c:valAx>
        <c:axId val="132071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0700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Utilisations de l’énergie dans le secteur</a:t>
            </a:r>
            <a:r>
              <a:rPr lang="fr-FR" sz="1200" b="1" baseline="0" dirty="0">
                <a:solidFill>
                  <a:schemeClr val="tx1"/>
                </a:solidFill>
              </a:rPr>
              <a:t> agricole</a:t>
            </a:r>
            <a:r>
              <a:rPr lang="fr-FR" sz="1200" b="1" dirty="0">
                <a:solidFill>
                  <a:schemeClr val="tx1"/>
                </a:solidFill>
              </a:rPr>
              <a:t> </a:t>
            </a:r>
          </a:p>
        </c:rich>
      </c:tx>
      <c:layout/>
      <c:overlay val="0"/>
      <c:spPr>
        <a:noFill/>
        <a:ln>
          <a:noFill/>
        </a:ln>
        <a:effectLst/>
      </c:spPr>
    </c:title>
    <c:autoTitleDeleted val="0"/>
    <c:plotArea>
      <c:layout>
        <c:manualLayout>
          <c:layoutTarget val="inner"/>
          <c:xMode val="edge"/>
          <c:yMode val="edge"/>
          <c:x val="0.36870829299285385"/>
          <c:y val="0.42168663081870184"/>
          <c:w val="0.40068280751872754"/>
          <c:h val="0.45218618092951973"/>
        </c:manualLayout>
      </c:layout>
      <c:pieChart>
        <c:varyColors val="1"/>
        <c:ser>
          <c:idx val="0"/>
          <c:order val="0"/>
          <c:dPt>
            <c:idx val="0"/>
            <c:bubble3D val="0"/>
            <c:spPr>
              <a:solidFill>
                <a:schemeClr val="accent6">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1543-41BE-B7DF-3DA12A4D1804}"/>
              </c:ext>
            </c:extLst>
          </c:dPt>
          <c:dPt>
            <c:idx val="1"/>
            <c:bubble3D val="0"/>
            <c:spPr>
              <a:solidFill>
                <a:schemeClr val="accent6">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1543-41BE-B7DF-3DA12A4D1804}"/>
              </c:ext>
            </c:extLst>
          </c:dPt>
          <c:dPt>
            <c:idx val="2"/>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1543-41BE-B7DF-3DA12A4D1804}"/>
              </c:ext>
            </c:extLst>
          </c:dPt>
          <c:dPt>
            <c:idx val="3"/>
            <c:bubble3D val="0"/>
            <c:spPr>
              <a:solidFill>
                <a:schemeClr val="accent6">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1543-41BE-B7DF-3DA12A4D1804}"/>
              </c:ext>
            </c:extLst>
          </c:dPt>
          <c:dPt>
            <c:idx val="4"/>
            <c:bubble3D val="0"/>
            <c:spPr>
              <a:solidFill>
                <a:schemeClr val="accent6">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1543-41BE-B7DF-3DA12A4D1804}"/>
              </c:ext>
            </c:extLst>
          </c:dPt>
          <c:dLbls>
            <c:dLbl>
              <c:idx val="2"/>
              <c:layout>
                <c:manualLayout>
                  <c:x val="-3.9456775394695914E-2"/>
                  <c:y val="-4.5514848096111929E-3"/>
                </c:manualLayout>
              </c:layout>
              <c:tx>
                <c:rich>
                  <a:bodyPr/>
                  <a:lstStyle/>
                  <a:p>
                    <a:r>
                      <a:rPr lang="en-US" baseline="0" dirty="0" err="1"/>
                      <a:t>Séchage</a:t>
                    </a:r>
                    <a:r>
                      <a:rPr lang="en-US" baseline="0" dirty="0"/>
                      <a:t>
</a:t>
                    </a:r>
                    <a:fld id="{329FA89A-023F-49BC-96B3-54B1D2167180}" type="PERCENTAGE">
                      <a:rPr lang="en-US" baseline="0"/>
                      <a:pPr/>
                      <a:t>[POURCENTAGE]</a:t>
                    </a:fld>
                    <a:endParaRPr lang="en-US" baseline="0" dirty="0"/>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386848401740298"/>
                      <c:h val="0.12802009753369567"/>
                    </c:manualLayout>
                  </c15:layout>
                  <c15:dlblFieldTable/>
                  <c15:showDataLabelsRange val="0"/>
                </c:ext>
                <c:ext xmlns:c16="http://schemas.microsoft.com/office/drawing/2014/chart" uri="{C3380CC4-5D6E-409C-BE32-E72D297353CC}">
                  <c16:uniqueId val="{00000005-1543-41BE-B7DF-3DA12A4D1804}"/>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Analyse!$D$228:$D$232</c:f>
              <c:strCache>
                <c:ptCount val="5"/>
                <c:pt idx="0">
                  <c:v>Engins</c:v>
                </c:pt>
                <c:pt idx="1">
                  <c:v>Serre</c:v>
                </c:pt>
                <c:pt idx="2">
                  <c:v>Séchage/conservation</c:v>
                </c:pt>
                <c:pt idx="3">
                  <c:v>Bâtiments</c:v>
                </c:pt>
                <c:pt idx="4">
                  <c:v>Irrigation</c:v>
                </c:pt>
              </c:strCache>
            </c:strRef>
          </c:cat>
          <c:val>
            <c:numRef>
              <c:f>Analyse!$E$228:$E$232</c:f>
              <c:numCache>
                <c:formatCode>General</c:formatCode>
                <c:ptCount val="5"/>
                <c:pt idx="0">
                  <c:v>76.65701287000212</c:v>
                </c:pt>
                <c:pt idx="1">
                  <c:v>11.887785802346146</c:v>
                </c:pt>
                <c:pt idx="2">
                  <c:v>7.3744925330553999</c:v>
                </c:pt>
                <c:pt idx="3">
                  <c:v>3.1713265952357022</c:v>
                </c:pt>
                <c:pt idx="4">
                  <c:v>0.90938219936062792</c:v>
                </c:pt>
              </c:numCache>
            </c:numRef>
          </c:val>
          <c:extLst xmlns:c16r2="http://schemas.microsoft.com/office/drawing/2015/06/chart">
            <c:ext xmlns:c16="http://schemas.microsoft.com/office/drawing/2014/chart" uri="{C3380CC4-5D6E-409C-BE32-E72D297353CC}">
              <c16:uniqueId val="{0000000A-1543-41BE-B7DF-3DA12A4D180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lgn="r">
              <a:defRPr sz="1000" b="1" i="0" u="none" strike="noStrike" kern="1200" spc="0" baseline="0">
                <a:solidFill>
                  <a:schemeClr val="tx1"/>
                </a:solidFill>
                <a:latin typeface="+mj-lt"/>
                <a:ea typeface="+mn-ea"/>
                <a:cs typeface="+mn-cs"/>
              </a:defRPr>
            </a:pPr>
            <a:r>
              <a:rPr lang="fr-FR" sz="1000" b="1">
                <a:solidFill>
                  <a:schemeClr val="tx1"/>
                </a:solidFill>
              </a:rPr>
              <a:t>Consommation d'énergie directe en viticulture</a:t>
            </a:r>
          </a:p>
        </c:rich>
      </c:tx>
      <c:layout/>
      <c:overlay val="0"/>
      <c:spPr>
        <a:noFill/>
        <a:ln>
          <a:noFill/>
        </a:ln>
        <a:effectLst/>
      </c:spPr>
    </c:title>
    <c:autoTitleDeleted val="0"/>
    <c:plotArea>
      <c:layout>
        <c:manualLayout>
          <c:layoutTarget val="inner"/>
          <c:xMode val="edge"/>
          <c:yMode val="edge"/>
          <c:x val="0.20151204947141088"/>
          <c:y val="0.35205216925605254"/>
          <c:w val="0.62719595060854139"/>
          <c:h val="0.46131077706078888"/>
        </c:manualLayout>
      </c:layout>
      <c:pieChart>
        <c:varyColors val="1"/>
        <c:ser>
          <c:idx val="0"/>
          <c:order val="0"/>
          <c:tx>
            <c:strRef>
              <c:f>Feuil1!$B$1</c:f>
              <c:strCache>
                <c:ptCount val="1"/>
                <c:pt idx="0">
                  <c:v>Consommation d'énergie directe en viticulture</c:v>
                </c:pt>
              </c:strCache>
            </c:strRef>
          </c:tx>
          <c:dPt>
            <c:idx val="0"/>
            <c:bubble3D val="0"/>
            <c:spPr>
              <a:solidFill>
                <a:schemeClr val="accent6">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52B9-4A5F-B2A4-CCF24D2ACF78}"/>
              </c:ext>
            </c:extLst>
          </c:dPt>
          <c:dPt>
            <c:idx val="1"/>
            <c:bubble3D val="0"/>
            <c:spPr>
              <a:solidFill>
                <a:schemeClr val="accent6">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52B9-4A5F-B2A4-CCF24D2ACF78}"/>
              </c:ext>
            </c:extLst>
          </c:dPt>
          <c:dPt>
            <c:idx val="2"/>
            <c:bubble3D val="0"/>
            <c:spPr>
              <a:solidFill>
                <a:schemeClr val="accent6">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52B9-4A5F-B2A4-CCF24D2ACF78}"/>
              </c:ext>
            </c:extLst>
          </c:dPt>
          <c:dPt>
            <c:idx val="3"/>
            <c:bubble3D val="0"/>
            <c:spPr>
              <a:solidFill>
                <a:schemeClr val="accent6">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52B9-4A5F-B2A4-CCF24D2ACF78}"/>
              </c:ext>
            </c:extLst>
          </c:dPt>
          <c:dLbls>
            <c:dLbl>
              <c:idx val="0"/>
              <c:layout>
                <c:manualLayout>
                  <c:x val="1.2567144245971345E-2"/>
                  <c:y val="7.7727924917145247E-3"/>
                </c:manualLayout>
              </c:layout>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fr-FR"/>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4493379104459681"/>
                      <c:h val="0.28596224613157384"/>
                    </c:manualLayout>
                  </c15:layout>
                </c:ext>
                <c:ext xmlns:c16="http://schemas.microsoft.com/office/drawing/2014/chart" uri="{C3380CC4-5D6E-409C-BE32-E72D297353CC}">
                  <c16:uniqueId val="{00000001-52B9-4A5F-B2A4-CCF24D2ACF78}"/>
                </c:ext>
              </c:extLst>
            </c:dLbl>
            <c:dLbl>
              <c:idx val="1"/>
              <c:layout>
                <c:manualLayout>
                  <c:x val="-0.1152053689210112"/>
                  <c:y val="0"/>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1900870959235461"/>
                      <c:h val="0.43209624518569928"/>
                    </c:manualLayout>
                  </c15:layout>
                </c:ext>
                <c:ext xmlns:c16="http://schemas.microsoft.com/office/drawing/2014/chart" uri="{C3380CC4-5D6E-409C-BE32-E72D297353CC}">
                  <c16:uniqueId val="{00000003-52B9-4A5F-B2A4-CCF24D2ACF78}"/>
                </c:ext>
              </c:extLst>
            </c:dLbl>
            <c:dLbl>
              <c:idx val="2"/>
              <c:layout>
                <c:manualLayout>
                  <c:x val="-5.7160579903698536E-2"/>
                  <c:y val="-4.360055967420564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65662599571494"/>
                      <c:h val="0.31673816136975802"/>
                    </c:manualLayout>
                  </c15:layout>
                </c:ext>
                <c:ext xmlns:c16="http://schemas.microsoft.com/office/drawing/2014/chart" uri="{C3380CC4-5D6E-409C-BE32-E72D297353CC}">
                  <c16:uniqueId val="{00000005-52B9-4A5F-B2A4-CCF24D2ACF78}"/>
                </c:ext>
              </c:extLst>
            </c:dLbl>
            <c:dLbl>
              <c:idx val="3"/>
              <c:layout>
                <c:manualLayout>
                  <c:x val="7.8134052811956831E-2"/>
                  <c:y val="-2.313773048546392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5669654029204286"/>
                      <c:h val="0.19811721097802831"/>
                    </c:manualLayout>
                  </c15:layout>
                </c:ext>
                <c:ext xmlns:c16="http://schemas.microsoft.com/office/drawing/2014/chart" uri="{C3380CC4-5D6E-409C-BE32-E72D297353CC}">
                  <c16:uniqueId val="{00000007-52B9-4A5F-B2A4-CCF24D2ACF78}"/>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Feuil1!$A$2:$A$5</c:f>
              <c:strCache>
                <c:ptCount val="4"/>
                <c:pt idx="0">
                  <c:v>Chauffage et climatisation</c:v>
                </c:pt>
                <c:pt idx="1">
                  <c:v>Carburant (transport et travail de la vigne)</c:v>
                </c:pt>
                <c:pt idx="2">
                  <c:v>Electricité (hors chauffage)</c:v>
                </c:pt>
                <c:pt idx="3">
                  <c:v>Autres</c:v>
                </c:pt>
              </c:strCache>
            </c:strRef>
          </c:cat>
          <c:val>
            <c:numRef>
              <c:f>Feuil1!$B$2:$B$5</c:f>
              <c:numCache>
                <c:formatCode>General</c:formatCode>
                <c:ptCount val="4"/>
                <c:pt idx="0">
                  <c:v>46</c:v>
                </c:pt>
                <c:pt idx="1">
                  <c:v>27</c:v>
                </c:pt>
                <c:pt idx="2">
                  <c:v>24</c:v>
                </c:pt>
                <c:pt idx="3">
                  <c:v>3</c:v>
                </c:pt>
              </c:numCache>
            </c:numRef>
          </c:val>
          <c:extLst xmlns:c16r2="http://schemas.microsoft.com/office/drawing/2015/06/chart">
            <c:ext xmlns:c16="http://schemas.microsoft.com/office/drawing/2014/chart" uri="{C3380CC4-5D6E-409C-BE32-E72D297353CC}">
              <c16:uniqueId val="{00000008-52B9-4A5F-B2A4-CCF24D2ACF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solidFill>
            <a:schemeClr val="tx1"/>
          </a:solidFill>
          <a:latin typeface="+mj-lt"/>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fr-FR" sz="1050" b="1" dirty="0">
                <a:solidFill>
                  <a:schemeClr val="tx1"/>
                </a:solidFill>
              </a:rPr>
              <a:t>Consommation</a:t>
            </a:r>
            <a:r>
              <a:rPr lang="fr-FR" sz="1050" b="1" baseline="0" dirty="0">
                <a:solidFill>
                  <a:schemeClr val="tx1"/>
                </a:solidFill>
              </a:rPr>
              <a:t> d’énergie dans le secteur résidentiel</a:t>
            </a:r>
            <a:endParaRPr lang="fr-FR" sz="1050" b="1" dirty="0">
              <a:solidFill>
                <a:schemeClr val="tx1"/>
              </a:solidFill>
            </a:endParaRPr>
          </a:p>
        </c:rich>
      </c:tx>
      <c:layout/>
      <c:overlay val="0"/>
      <c:spPr>
        <a:noFill/>
        <a:ln>
          <a:noFill/>
        </a:ln>
        <a:effectLst/>
      </c:spPr>
    </c:title>
    <c:autoTitleDeleted val="0"/>
    <c:plotArea>
      <c:layout>
        <c:manualLayout>
          <c:layoutTarget val="inner"/>
          <c:xMode val="edge"/>
          <c:yMode val="edge"/>
          <c:x val="0.3088637459790165"/>
          <c:y val="0.4392014175528407"/>
          <c:w val="0.28355448307599723"/>
          <c:h val="0.46952652172001624"/>
        </c:manualLayout>
      </c:layout>
      <c:pieChart>
        <c:varyColors val="1"/>
        <c:ser>
          <c:idx val="0"/>
          <c:order val="0"/>
          <c:dPt>
            <c:idx val="0"/>
            <c:bubble3D val="0"/>
            <c:spPr>
              <a:solidFill>
                <a:schemeClr val="accent1">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6486-42C6-808D-E88E51FE36B2}"/>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6486-42C6-808D-E88E51FE36B2}"/>
              </c:ext>
            </c:extLst>
          </c:dPt>
          <c:dPt>
            <c:idx val="2"/>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5-6486-42C6-808D-E88E51FE36B2}"/>
              </c:ext>
            </c:extLst>
          </c:dPt>
          <c:dPt>
            <c:idx val="3"/>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6486-42C6-808D-E88E51FE36B2}"/>
              </c:ext>
            </c:extLst>
          </c:dPt>
          <c:dPt>
            <c:idx val="4"/>
            <c:bubble3D val="0"/>
            <c:spPr>
              <a:solidFill>
                <a:schemeClr val="accent1">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6486-42C6-808D-E88E51FE36B2}"/>
              </c:ext>
            </c:extLst>
          </c:dPt>
          <c:dLbls>
            <c:dLbl>
              <c:idx val="4"/>
              <c:layout>
                <c:manualLayout>
                  <c:x val="7.8401846676642767E-2"/>
                  <c:y val="3.891213477230850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486-42C6-808D-E88E51FE36B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Analyse!$A$50:$A$54</c:f>
              <c:strCache>
                <c:ptCount val="5"/>
                <c:pt idx="0">
                  <c:v>Chauffage</c:v>
                </c:pt>
                <c:pt idx="1">
                  <c:v>Electricité spécifique</c:v>
                </c:pt>
                <c:pt idx="2">
                  <c:v>ECS</c:v>
                </c:pt>
                <c:pt idx="3">
                  <c:v>Cuisson</c:v>
                </c:pt>
                <c:pt idx="4">
                  <c:v>Autres éléctricité</c:v>
                </c:pt>
              </c:strCache>
            </c:strRef>
          </c:cat>
          <c:val>
            <c:numRef>
              <c:f>Analyse!$C$50:$C$54</c:f>
              <c:numCache>
                <c:formatCode>General</c:formatCode>
                <c:ptCount val="5"/>
                <c:pt idx="0">
                  <c:v>80.428481565707884</c:v>
                </c:pt>
                <c:pt idx="1">
                  <c:v>9.4669070156772683</c:v>
                </c:pt>
                <c:pt idx="2">
                  <c:v>6.9171001570511921</c:v>
                </c:pt>
                <c:pt idx="3">
                  <c:v>2.360096749973521</c:v>
                </c:pt>
                <c:pt idx="4">
                  <c:v>0.82741451159014434</c:v>
                </c:pt>
              </c:numCache>
            </c:numRef>
          </c:val>
          <c:extLst xmlns:c16r2="http://schemas.microsoft.com/office/drawing/2015/06/chart">
            <c:ext xmlns:c16="http://schemas.microsoft.com/office/drawing/2014/chart" uri="{C3380CC4-5D6E-409C-BE32-E72D297353CC}">
              <c16:uniqueId val="{0000000A-6486-42C6-808D-E88E51FE36B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lgn="l">
              <a:defRPr sz="960" b="1" i="0" u="none" strike="noStrike" kern="1200" spc="0" baseline="0">
                <a:solidFill>
                  <a:schemeClr val="tx1"/>
                </a:solidFill>
                <a:latin typeface="+mj-lt"/>
                <a:ea typeface="+mn-ea"/>
                <a:cs typeface="+mn-cs"/>
              </a:defRPr>
            </a:pPr>
            <a:r>
              <a:rPr lang="fr-FR" b="1"/>
              <a:t>Répartition des consommation d’énergie en viticulture</a:t>
            </a:r>
          </a:p>
        </c:rich>
      </c:tx>
      <c:layout>
        <c:manualLayout>
          <c:xMode val="edge"/>
          <c:yMode val="edge"/>
          <c:x val="0.17023277714678753"/>
          <c:y val="5.1933543057609841E-3"/>
        </c:manualLayout>
      </c:layout>
      <c:overlay val="0"/>
      <c:spPr>
        <a:noFill/>
        <a:ln>
          <a:noFill/>
        </a:ln>
        <a:effectLst/>
      </c:spPr>
    </c:title>
    <c:autoTitleDeleted val="0"/>
    <c:plotArea>
      <c:layout>
        <c:manualLayout>
          <c:layoutTarget val="inner"/>
          <c:xMode val="edge"/>
          <c:yMode val="edge"/>
          <c:x val="0.18265768272256735"/>
          <c:y val="0.26644524711983519"/>
          <c:w val="0.43466358220240553"/>
          <c:h val="0.69561709521381287"/>
        </c:manualLayout>
      </c:layout>
      <c:barChart>
        <c:barDir val="col"/>
        <c:grouping val="stacked"/>
        <c:varyColors val="0"/>
        <c:ser>
          <c:idx val="0"/>
          <c:order val="0"/>
          <c:tx>
            <c:strRef>
              <c:f>Feuil1!$B$1</c:f>
              <c:strCache>
                <c:ptCount val="1"/>
                <c:pt idx="0">
                  <c:v>Travail de la vigne</c:v>
                </c:pt>
              </c:strCache>
            </c:strRef>
          </c:tx>
          <c:spPr>
            <a:solidFill>
              <a:schemeClr val="accent6">
                <a:tint val="77000"/>
              </a:schemeClr>
            </a:solidFill>
            <a:ln>
              <a:noFill/>
            </a:ln>
            <a:effectLst/>
          </c:spPr>
          <c:invertIfNegative val="0"/>
          <c:dLbls>
            <c:dLbl>
              <c:idx val="0"/>
              <c:layout>
                <c:manualLayout>
                  <c:x val="0.4209466085825298"/>
                  <c:y val="1.0386708611521968E-2"/>
                </c:manualLayout>
              </c:layout>
              <c:showLegendKey val="0"/>
              <c:showVal val="1"/>
              <c:showCatName val="0"/>
              <c:showSerName val="1"/>
              <c:showPercent val="0"/>
              <c:showBubbleSize val="0"/>
              <c:separator> </c:separator>
              <c:extLst xmlns:c16r2="http://schemas.microsoft.com/office/drawing/2015/06/chart">
                <c:ext xmlns:c15="http://schemas.microsoft.com/office/drawing/2012/chart" uri="{CE6537A1-D6FC-4f65-9D91-7224C49458BB}">
                  <c15:layout>
                    <c:manualLayout>
                      <c:w val="0.35397803082562584"/>
                      <c:h val="0.31907968854595486"/>
                    </c:manualLayout>
                  </c15:layout>
                </c:ext>
                <c:ext xmlns:c16="http://schemas.microsoft.com/office/drawing/2014/chart" uri="{C3380CC4-5D6E-409C-BE32-E72D297353CC}">
                  <c16:uniqueId val="{00000000-9076-461A-8339-B73E41B8858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fr-FR"/>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Répartition des consommations d'énergie en viticulture</c:v>
                </c:pt>
              </c:strCache>
            </c:strRef>
          </c:cat>
          <c:val>
            <c:numRef>
              <c:f>Feuil1!$B$2</c:f>
              <c:numCache>
                <c:formatCode>0%</c:formatCode>
                <c:ptCount val="1"/>
                <c:pt idx="0">
                  <c:v>0.43</c:v>
                </c:pt>
              </c:numCache>
            </c:numRef>
          </c:val>
          <c:extLst xmlns:c16r2="http://schemas.microsoft.com/office/drawing/2015/06/chart">
            <c:ext xmlns:c16="http://schemas.microsoft.com/office/drawing/2014/chart" uri="{C3380CC4-5D6E-409C-BE32-E72D297353CC}">
              <c16:uniqueId val="{00000001-9076-461A-8339-B73E41B88583}"/>
            </c:ext>
          </c:extLst>
        </c:ser>
        <c:ser>
          <c:idx val="1"/>
          <c:order val="1"/>
          <c:tx>
            <c:strRef>
              <c:f>Feuil1!$C$1</c:f>
              <c:strCache>
                <c:ptCount val="1"/>
                <c:pt idx="0">
                  <c:v>Fabrication du vin</c:v>
                </c:pt>
              </c:strCache>
            </c:strRef>
          </c:tx>
          <c:spPr>
            <a:solidFill>
              <a:schemeClr val="accent6">
                <a:shade val="76000"/>
              </a:schemeClr>
            </a:solidFill>
            <a:ln>
              <a:noFill/>
            </a:ln>
            <a:effectLst/>
          </c:spPr>
          <c:invertIfNegative val="0"/>
          <c:dLbls>
            <c:dLbl>
              <c:idx val="0"/>
              <c:layout>
                <c:manualLayout>
                  <c:x val="0.39543469291086142"/>
                  <c:y val="-2.596677152880492E-2"/>
                </c:manualLayout>
              </c:layout>
              <c:showLegendKey val="0"/>
              <c:showVal val="1"/>
              <c:showCatName val="0"/>
              <c:showSerName val="1"/>
              <c:showPercent val="0"/>
              <c:showBubbleSize val="0"/>
              <c:separator> </c:separator>
              <c:extLst xmlns:c16r2="http://schemas.microsoft.com/office/drawing/2015/06/chart">
                <c:ext xmlns:c15="http://schemas.microsoft.com/office/drawing/2012/chart" uri="{CE6537A1-D6FC-4f65-9D91-7224C49458BB}">
                  <c15:layout>
                    <c:manualLayout>
                      <c:w val="0.34045631375719004"/>
                      <c:h val="0.31907968854595486"/>
                    </c:manualLayout>
                  </c15:layout>
                </c:ext>
                <c:ext xmlns:c16="http://schemas.microsoft.com/office/drawing/2014/chart" uri="{C3380CC4-5D6E-409C-BE32-E72D297353CC}">
                  <c16:uniqueId val="{00000002-9076-461A-8339-B73E41B8858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fr-FR"/>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Répartition des consommations d'énergie en viticulture</c:v>
                </c:pt>
              </c:strCache>
            </c:strRef>
          </c:cat>
          <c:val>
            <c:numRef>
              <c:f>Feuil1!$C$2</c:f>
              <c:numCache>
                <c:formatCode>0%</c:formatCode>
                <c:ptCount val="1"/>
                <c:pt idx="0">
                  <c:v>0.56999999999999995</c:v>
                </c:pt>
              </c:numCache>
            </c:numRef>
          </c:val>
          <c:extLst xmlns:c16r2="http://schemas.microsoft.com/office/drawing/2015/06/chart">
            <c:ext xmlns:c16="http://schemas.microsoft.com/office/drawing/2014/chart" uri="{C3380CC4-5D6E-409C-BE32-E72D297353CC}">
              <c16:uniqueId val="{00000003-9076-461A-8339-B73E41B88583}"/>
            </c:ext>
          </c:extLst>
        </c:ser>
        <c:dLbls>
          <c:showLegendKey val="0"/>
          <c:showVal val="0"/>
          <c:showCatName val="0"/>
          <c:showSerName val="0"/>
          <c:showPercent val="0"/>
          <c:showBubbleSize val="0"/>
        </c:dLbls>
        <c:gapWidth val="150"/>
        <c:overlap val="100"/>
        <c:axId val="35862400"/>
        <c:axId val="35863936"/>
      </c:barChart>
      <c:catAx>
        <c:axId val="35862400"/>
        <c:scaling>
          <c:orientation val="minMax"/>
        </c:scaling>
        <c:delete val="1"/>
        <c:axPos val="b"/>
        <c:numFmt formatCode="General" sourceLinked="1"/>
        <c:majorTickMark val="none"/>
        <c:minorTickMark val="none"/>
        <c:tickLblPos val="nextTo"/>
        <c:crossAx val="35863936"/>
        <c:crosses val="autoZero"/>
        <c:auto val="1"/>
        <c:lblAlgn val="ctr"/>
        <c:lblOffset val="100"/>
        <c:noMultiLvlLbl val="0"/>
      </c:catAx>
      <c:valAx>
        <c:axId val="35863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fr-FR"/>
          </a:p>
        </c:txPr>
        <c:crossAx val="35862400"/>
        <c:crosses val="autoZero"/>
        <c:crossBetween val="between"/>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mj-lt"/>
        </a:defRPr>
      </a:pPr>
      <a:endParaRPr lang="fr-FR"/>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Evolution des thématiques air énergie climat du secteur de l’industrie</a:t>
            </a:r>
          </a:p>
        </c:rich>
      </c:tx>
      <c:layout/>
      <c:overlay val="0"/>
      <c:spPr>
        <a:noFill/>
        <a:ln>
          <a:noFill/>
        </a:ln>
        <a:effectLst/>
      </c:spPr>
    </c:title>
    <c:autoTitleDeleted val="0"/>
    <c:plotArea>
      <c:layout/>
      <c:lineChart>
        <c:grouping val="standard"/>
        <c:varyColors val="0"/>
        <c:ser>
          <c:idx val="0"/>
          <c:order val="0"/>
          <c:tx>
            <c:strRef>
              <c:f>Industrie!$A$19</c:f>
              <c:strCache>
                <c:ptCount val="1"/>
                <c:pt idx="0">
                  <c:v>Energie</c:v>
                </c:pt>
              </c:strCache>
            </c:strRef>
          </c:tx>
          <c:spPr>
            <a:ln w="28575" cap="rnd">
              <a:solidFill>
                <a:schemeClr val="accent1"/>
              </a:solidFill>
              <a:round/>
            </a:ln>
            <a:effectLst/>
          </c:spPr>
          <c:marker>
            <c:symbol val="none"/>
          </c:marker>
          <c:cat>
            <c:numRef>
              <c:f>Industrie!$B$18:$C$18</c:f>
              <c:numCache>
                <c:formatCode>General</c:formatCode>
                <c:ptCount val="2"/>
                <c:pt idx="0">
                  <c:v>2012</c:v>
                </c:pt>
                <c:pt idx="1">
                  <c:v>2014</c:v>
                </c:pt>
              </c:numCache>
            </c:numRef>
          </c:cat>
          <c:val>
            <c:numRef>
              <c:f>Industrie!$B$19:$C$19</c:f>
              <c:numCache>
                <c:formatCode>General</c:formatCode>
                <c:ptCount val="2"/>
                <c:pt idx="0">
                  <c:v>100</c:v>
                </c:pt>
                <c:pt idx="1">
                  <c:v>98.420520481313147</c:v>
                </c:pt>
              </c:numCache>
            </c:numRef>
          </c:val>
          <c:smooth val="0"/>
          <c:extLst xmlns:c16r2="http://schemas.microsoft.com/office/drawing/2015/06/chart">
            <c:ext xmlns:c16="http://schemas.microsoft.com/office/drawing/2014/chart" uri="{C3380CC4-5D6E-409C-BE32-E72D297353CC}">
              <c16:uniqueId val="{00000000-C6F3-4030-84DC-0F1F53965D64}"/>
            </c:ext>
          </c:extLst>
        </c:ser>
        <c:ser>
          <c:idx val="1"/>
          <c:order val="1"/>
          <c:tx>
            <c:strRef>
              <c:f>Industrie!$A$20</c:f>
              <c:strCache>
                <c:ptCount val="1"/>
                <c:pt idx="0">
                  <c:v>GES</c:v>
                </c:pt>
              </c:strCache>
            </c:strRef>
          </c:tx>
          <c:spPr>
            <a:ln w="28575" cap="rnd">
              <a:solidFill>
                <a:schemeClr val="accent2"/>
              </a:solidFill>
              <a:round/>
            </a:ln>
            <a:effectLst/>
          </c:spPr>
          <c:marker>
            <c:symbol val="none"/>
          </c:marker>
          <c:cat>
            <c:numRef>
              <c:f>Industrie!$B$18:$C$18</c:f>
              <c:numCache>
                <c:formatCode>General</c:formatCode>
                <c:ptCount val="2"/>
                <c:pt idx="0">
                  <c:v>2012</c:v>
                </c:pt>
                <c:pt idx="1">
                  <c:v>2014</c:v>
                </c:pt>
              </c:numCache>
            </c:numRef>
          </c:cat>
          <c:val>
            <c:numRef>
              <c:f>Industrie!$B$20:$C$20</c:f>
              <c:numCache>
                <c:formatCode>General</c:formatCode>
                <c:ptCount val="2"/>
                <c:pt idx="0">
                  <c:v>100</c:v>
                </c:pt>
                <c:pt idx="1">
                  <c:v>93.577151527575879</c:v>
                </c:pt>
              </c:numCache>
            </c:numRef>
          </c:val>
          <c:smooth val="0"/>
          <c:extLst xmlns:c16r2="http://schemas.microsoft.com/office/drawing/2015/06/chart">
            <c:ext xmlns:c16="http://schemas.microsoft.com/office/drawing/2014/chart" uri="{C3380CC4-5D6E-409C-BE32-E72D297353CC}">
              <c16:uniqueId val="{00000001-C6F3-4030-84DC-0F1F53965D64}"/>
            </c:ext>
          </c:extLst>
        </c:ser>
        <c:ser>
          <c:idx val="2"/>
          <c:order val="2"/>
          <c:tx>
            <c:strRef>
              <c:f>Industrie!$A$21</c:f>
              <c:strCache>
                <c:ptCount val="1"/>
                <c:pt idx="0">
                  <c:v>Polluants</c:v>
                </c:pt>
              </c:strCache>
            </c:strRef>
          </c:tx>
          <c:spPr>
            <a:ln w="28575" cap="rnd">
              <a:solidFill>
                <a:schemeClr val="accent3"/>
              </a:solidFill>
              <a:round/>
            </a:ln>
            <a:effectLst/>
          </c:spPr>
          <c:marker>
            <c:symbol val="none"/>
          </c:marker>
          <c:cat>
            <c:numRef>
              <c:f>Industrie!$B$18:$C$18</c:f>
              <c:numCache>
                <c:formatCode>General</c:formatCode>
                <c:ptCount val="2"/>
                <c:pt idx="0">
                  <c:v>2012</c:v>
                </c:pt>
                <c:pt idx="1">
                  <c:v>2014</c:v>
                </c:pt>
              </c:numCache>
            </c:numRef>
          </c:cat>
          <c:val>
            <c:numRef>
              <c:f>Industrie!$B$21:$C$21</c:f>
              <c:numCache>
                <c:formatCode>General</c:formatCode>
                <c:ptCount val="2"/>
                <c:pt idx="0">
                  <c:v>100</c:v>
                </c:pt>
                <c:pt idx="1">
                  <c:v>105.34348050962197</c:v>
                </c:pt>
              </c:numCache>
            </c:numRef>
          </c:val>
          <c:smooth val="0"/>
          <c:extLst xmlns:c16r2="http://schemas.microsoft.com/office/drawing/2015/06/chart">
            <c:ext xmlns:c16="http://schemas.microsoft.com/office/drawing/2014/chart" uri="{C3380CC4-5D6E-409C-BE32-E72D297353CC}">
              <c16:uniqueId val="{00000002-C6F3-4030-84DC-0F1F53965D64}"/>
            </c:ext>
          </c:extLst>
        </c:ser>
        <c:dLbls>
          <c:showLegendKey val="0"/>
          <c:showVal val="0"/>
          <c:showCatName val="0"/>
          <c:showSerName val="0"/>
          <c:showPercent val="0"/>
          <c:showBubbleSize val="0"/>
        </c:dLbls>
        <c:marker val="1"/>
        <c:smooth val="0"/>
        <c:axId val="133181824"/>
        <c:axId val="133183360"/>
      </c:lineChart>
      <c:catAx>
        <c:axId val="13318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3183360"/>
        <c:crosses val="autoZero"/>
        <c:auto val="1"/>
        <c:lblAlgn val="ctr"/>
        <c:lblOffset val="100"/>
        <c:noMultiLvlLbl val="0"/>
      </c:catAx>
      <c:valAx>
        <c:axId val="133183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3181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dirty="0">
                <a:solidFill>
                  <a:schemeClr val="tx1"/>
                </a:solidFill>
              </a:rPr>
              <a:t>Part</a:t>
            </a:r>
            <a:r>
              <a:rPr lang="fr-FR" sz="1100" b="1" baseline="0" dirty="0">
                <a:solidFill>
                  <a:schemeClr val="tx1"/>
                </a:solidFill>
              </a:rPr>
              <a:t> des emplois par secteurs industriels</a:t>
            </a:r>
            <a:endParaRPr lang="fr-FR" sz="1100" b="1" dirty="0">
              <a:solidFill>
                <a:schemeClr val="tx1"/>
              </a:solidFill>
            </a:endParaRPr>
          </a:p>
        </c:rich>
      </c:tx>
      <c:layout>
        <c:manualLayout>
          <c:xMode val="edge"/>
          <c:yMode val="edge"/>
          <c:x val="0.18213656128804795"/>
          <c:y val="3.4121629165529153E-2"/>
        </c:manualLayout>
      </c:layout>
      <c:overlay val="0"/>
      <c:spPr>
        <a:noFill/>
        <a:ln>
          <a:noFill/>
        </a:ln>
        <a:effectLst/>
      </c:spPr>
    </c:title>
    <c:autoTitleDeleted val="0"/>
    <c:plotArea>
      <c:layout>
        <c:manualLayout>
          <c:layoutTarget val="inner"/>
          <c:xMode val="edge"/>
          <c:yMode val="edge"/>
          <c:x val="0.26378113576337131"/>
          <c:y val="0.26511540630814345"/>
          <c:w val="0.43158933884246403"/>
          <c:h val="0.6282597248804086"/>
        </c:manualLayout>
      </c:layout>
      <c:pieChart>
        <c:varyColors val="1"/>
        <c:ser>
          <c:idx val="0"/>
          <c:order val="0"/>
          <c:dPt>
            <c:idx val="0"/>
            <c:bubble3D val="0"/>
            <c:spPr>
              <a:solidFill>
                <a:schemeClr val="accent4">
                  <a:shade val="4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229-497A-87CE-E5327075AB2F}"/>
              </c:ext>
            </c:extLst>
          </c:dPt>
          <c:dPt>
            <c:idx val="1"/>
            <c:bubble3D val="0"/>
            <c:spPr>
              <a:solidFill>
                <a:schemeClr val="accent4">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229-497A-87CE-E5327075AB2F}"/>
              </c:ext>
            </c:extLst>
          </c:dPt>
          <c:dPt>
            <c:idx val="2"/>
            <c:bubble3D val="0"/>
            <c:spPr>
              <a:solidFill>
                <a:schemeClr val="accent4">
                  <a:shade val="8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D229-497A-87CE-E5327075AB2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229-497A-87CE-E5327075AB2F}"/>
              </c:ext>
            </c:extLst>
          </c:dPt>
          <c:dPt>
            <c:idx val="4"/>
            <c:bubble3D val="0"/>
            <c:spPr>
              <a:solidFill>
                <a:schemeClr val="accent4">
                  <a:tint val="8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D229-497A-87CE-E5327075AB2F}"/>
              </c:ext>
            </c:extLst>
          </c:dPt>
          <c:dPt>
            <c:idx val="5"/>
            <c:bubble3D val="0"/>
            <c:spPr>
              <a:solidFill>
                <a:schemeClr val="accent4">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D229-497A-87CE-E5327075AB2F}"/>
              </c:ext>
            </c:extLst>
          </c:dPt>
          <c:dPt>
            <c:idx val="6"/>
            <c:bubble3D val="0"/>
            <c:spPr>
              <a:solidFill>
                <a:schemeClr val="accent4">
                  <a:tint val="4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D229-497A-87CE-E5327075AB2F}"/>
              </c:ext>
            </c:extLst>
          </c:dPt>
          <c:dLbls>
            <c:dLbl>
              <c:idx val="6"/>
              <c:layout>
                <c:manualLayout>
                  <c:x val="0.34545441050033709"/>
                  <c:y val="6.5221869824940271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D229-497A-87CE-E5327075AB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Industrie!$A$43:$A$49</c:f>
              <c:strCache>
                <c:ptCount val="7"/>
                <c:pt idx="0">
                  <c:v>Construction mécanique et électrique </c:v>
                </c:pt>
                <c:pt idx="1">
                  <c:v>Agroalimentaire</c:v>
                </c:pt>
                <c:pt idx="2">
                  <c:v>Industries diverses</c:v>
                </c:pt>
                <c:pt idx="3">
                  <c:v>Chimie</c:v>
                </c:pt>
                <c:pt idx="4">
                  <c:v>Sidérurgie - métallurgie</c:v>
                </c:pt>
                <c:pt idx="5">
                  <c:v>Papier - Carton</c:v>
                </c:pt>
                <c:pt idx="6">
                  <c:v>Minéraux et matériaux de construction</c:v>
                </c:pt>
              </c:strCache>
            </c:strRef>
          </c:cat>
          <c:val>
            <c:numRef>
              <c:f>Industrie!$E$43:$E$49</c:f>
              <c:numCache>
                <c:formatCode>General</c:formatCode>
                <c:ptCount val="7"/>
                <c:pt idx="0">
                  <c:v>31.081081081081081</c:v>
                </c:pt>
                <c:pt idx="1">
                  <c:v>24.070945945945947</c:v>
                </c:pt>
                <c:pt idx="2">
                  <c:v>20.016891891891891</c:v>
                </c:pt>
                <c:pt idx="3">
                  <c:v>10.177364864864865</c:v>
                </c:pt>
                <c:pt idx="4">
                  <c:v>7.7280405405405403</c:v>
                </c:pt>
                <c:pt idx="5">
                  <c:v>4.8141891891891895</c:v>
                </c:pt>
                <c:pt idx="6">
                  <c:v>2.1114864864864864</c:v>
                </c:pt>
              </c:numCache>
            </c:numRef>
          </c:val>
          <c:extLst xmlns:c16r2="http://schemas.microsoft.com/office/drawing/2015/06/chart">
            <c:ext xmlns:c16="http://schemas.microsoft.com/office/drawing/2014/chart" uri="{C3380CC4-5D6E-409C-BE32-E72D297353CC}">
              <c16:uniqueId val="{0000000E-D229-497A-87CE-E5327075AB2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solidFill>
                  <a:schemeClr val="tx1"/>
                </a:solidFill>
              </a:rPr>
              <a:t>Production d’énergie renouvelable</a:t>
            </a:r>
          </a:p>
        </c:rich>
      </c:tx>
      <c:layout/>
      <c:overlay val="0"/>
      <c:spPr>
        <a:noFill/>
        <a:ln>
          <a:noFill/>
        </a:ln>
        <a:effectLst/>
      </c:spPr>
    </c:title>
    <c:autoTitleDeleted val="0"/>
    <c:plotArea>
      <c:layout>
        <c:manualLayout>
          <c:layoutTarget val="inner"/>
          <c:xMode val="edge"/>
          <c:yMode val="edge"/>
          <c:x val="0.26536905196355559"/>
          <c:y val="0.30208698746424506"/>
          <c:w val="0.40641797230177334"/>
          <c:h val="0.59161805096850828"/>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21B-4E61-B1F2-FF0B579EEE5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21B-4E61-B1F2-FF0B579EEE5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E21B-4E61-B1F2-FF0B579EEE5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E21B-4E61-B1F2-FF0B579EEE54}"/>
              </c:ext>
            </c:extLst>
          </c:dPt>
          <c:dLbls>
            <c:dLbl>
              <c:idx val="1"/>
              <c:layout>
                <c:manualLayout>
                  <c:x val="-0.16967792615868027"/>
                  <c:y val="4.3796987471448258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7494108405341711"/>
                      <c:h val="0.1955402735348841"/>
                    </c:manualLayout>
                  </c15:layout>
                </c:ext>
                <c:ext xmlns:c16="http://schemas.microsoft.com/office/drawing/2014/chart" uri="{C3380CC4-5D6E-409C-BE32-E72D297353CC}">
                  <c16:uniqueId val="{00000003-E21B-4E61-B1F2-FF0B579EEE54}"/>
                </c:ext>
              </c:extLst>
            </c:dLbl>
            <c:dLbl>
              <c:idx val="2"/>
              <c:layout>
                <c:manualLayout>
                  <c:x val="0.26524237494665093"/>
                  <c:y val="3.9462813042717225E-2"/>
                </c:manualLayout>
              </c:layout>
              <c:tx>
                <c:rich>
                  <a:bodyPr/>
                  <a:lstStyle/>
                  <a:p>
                    <a:fld id="{28817918-2B53-46F0-AE2C-060B90AA3C94}"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E21B-4E61-B1F2-FF0B579EEE54}"/>
                </c:ext>
              </c:extLst>
            </c:dLbl>
            <c:dLbl>
              <c:idx val="3"/>
              <c:layout>
                <c:manualLayout>
                  <c:x val="5.5758917802203239E-2"/>
                  <c:y val="-2.6428595610793009E-2"/>
                </c:manualLayout>
              </c:layout>
              <c:tx>
                <c:rich>
                  <a:bodyPr/>
                  <a:lstStyle/>
                  <a:p>
                    <a:fld id="{C92FAF41-55FA-4C28-918C-34D7FA7E6C74}"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7-E21B-4E61-B1F2-FF0B579EEE54}"/>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Analyse!$A$329:$A$332</c:f>
              <c:strCache>
                <c:ptCount val="4"/>
                <c:pt idx="0">
                  <c:v>Bois énergie</c:v>
                </c:pt>
                <c:pt idx="1">
                  <c:v>Solaire photovoltaïque</c:v>
                </c:pt>
                <c:pt idx="2">
                  <c:v>Méthanisation</c:v>
                </c:pt>
                <c:pt idx="3">
                  <c:v>Solaire thermique</c:v>
                </c:pt>
              </c:strCache>
            </c:strRef>
          </c:cat>
          <c:val>
            <c:numRef>
              <c:f>Analyse!$B$329:$B$332</c:f>
              <c:numCache>
                <c:formatCode>General</c:formatCode>
                <c:ptCount val="4"/>
                <c:pt idx="0">
                  <c:v>97.8</c:v>
                </c:pt>
                <c:pt idx="1">
                  <c:v>1.3</c:v>
                </c:pt>
                <c:pt idx="2">
                  <c:v>0.5</c:v>
                </c:pt>
                <c:pt idx="3">
                  <c:v>0.4</c:v>
                </c:pt>
              </c:numCache>
            </c:numRef>
          </c:val>
          <c:extLst xmlns:c16r2="http://schemas.microsoft.com/office/drawing/2015/06/chart">
            <c:ext xmlns:c16="http://schemas.microsoft.com/office/drawing/2014/chart" uri="{C3380CC4-5D6E-409C-BE32-E72D297353CC}">
              <c16:uniqueId val="{00000008-E21B-4E61-B1F2-FF0B579EEE5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err="1"/>
              <a:t>Consommations</a:t>
            </a:r>
            <a:r>
              <a:rPr lang="en-US" sz="1200" b="1" dirty="0"/>
              <a:t> de </a:t>
            </a:r>
            <a:r>
              <a:rPr lang="en-US" sz="1200" b="1" dirty="0" err="1"/>
              <a:t>bois-énergie</a:t>
            </a:r>
            <a:endParaRPr lang="en-US" sz="1200" b="1" dirty="0"/>
          </a:p>
        </c:rich>
      </c:tx>
      <c:layout/>
      <c:overlay val="0"/>
      <c:spPr>
        <a:noFill/>
        <a:ln>
          <a:noFill/>
        </a:ln>
        <a:effectLst/>
      </c:spPr>
    </c:title>
    <c:autoTitleDeleted val="0"/>
    <c:plotArea>
      <c:layout/>
      <c:lineChart>
        <c:grouping val="standard"/>
        <c:varyColors val="0"/>
        <c:ser>
          <c:idx val="0"/>
          <c:order val="0"/>
          <c:tx>
            <c:strRef>
              <c:f>Analyse!$A$311</c:f>
              <c:strCache>
                <c:ptCount val="1"/>
                <c:pt idx="0">
                  <c:v>Consommation de bois-énergie</c:v>
                </c:pt>
              </c:strCache>
            </c:strRef>
          </c:tx>
          <c:spPr>
            <a:ln w="28575" cap="rnd">
              <a:solidFill>
                <a:srgbClr val="C00000"/>
              </a:solidFill>
              <a:round/>
            </a:ln>
            <a:effectLst/>
          </c:spPr>
          <c:marker>
            <c:symbol val="none"/>
          </c:marker>
          <c:cat>
            <c:numRef>
              <c:f>Analyse!$B$310:$E$310</c:f>
              <c:numCache>
                <c:formatCode>General</c:formatCode>
                <c:ptCount val="4"/>
                <c:pt idx="0">
                  <c:v>2008</c:v>
                </c:pt>
                <c:pt idx="1">
                  <c:v>2010</c:v>
                </c:pt>
                <c:pt idx="2">
                  <c:v>2012</c:v>
                </c:pt>
                <c:pt idx="3">
                  <c:v>2014</c:v>
                </c:pt>
              </c:numCache>
            </c:numRef>
          </c:cat>
          <c:val>
            <c:numRef>
              <c:f>Analyse!$B$311:$E$311</c:f>
              <c:numCache>
                <c:formatCode>General</c:formatCode>
                <c:ptCount val="4"/>
                <c:pt idx="0">
                  <c:v>4.2827000000000002</c:v>
                </c:pt>
                <c:pt idx="1">
                  <c:v>4.1862999999999992</c:v>
                </c:pt>
                <c:pt idx="2">
                  <c:v>3.9706000000000001</c:v>
                </c:pt>
                <c:pt idx="3">
                  <c:v>3.5295999999999994</c:v>
                </c:pt>
              </c:numCache>
            </c:numRef>
          </c:val>
          <c:smooth val="0"/>
          <c:extLst xmlns:c16r2="http://schemas.microsoft.com/office/drawing/2015/06/chart">
            <c:ext xmlns:c16="http://schemas.microsoft.com/office/drawing/2014/chart" uri="{C3380CC4-5D6E-409C-BE32-E72D297353CC}">
              <c16:uniqueId val="{00000000-5422-41BC-8595-9A89288B0292}"/>
            </c:ext>
          </c:extLst>
        </c:ser>
        <c:dLbls>
          <c:showLegendKey val="0"/>
          <c:showVal val="0"/>
          <c:showCatName val="0"/>
          <c:showSerName val="0"/>
          <c:showPercent val="0"/>
          <c:showBubbleSize val="0"/>
        </c:dLbls>
        <c:marker val="1"/>
        <c:smooth val="0"/>
        <c:axId val="132933120"/>
        <c:axId val="132934656"/>
      </c:lineChart>
      <c:catAx>
        <c:axId val="13293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934656"/>
        <c:crosses val="autoZero"/>
        <c:auto val="1"/>
        <c:lblAlgn val="ctr"/>
        <c:lblOffset val="100"/>
        <c:noMultiLvlLbl val="0"/>
      </c:catAx>
      <c:valAx>
        <c:axId val="13293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933120"/>
        <c:crosses val="autoZero"/>
        <c:crossBetween val="between"/>
        <c:majorUnit val="1"/>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Analyse!$B$6</c:f>
              <c:strCache>
                <c:ptCount val="1"/>
                <c:pt idx="0">
                  <c:v>Production de chaleur en GWh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Analyse!$A$7:$A$10</c:f>
              <c:strCache>
                <c:ptCount val="4"/>
                <c:pt idx="0">
                  <c:v>Résidentiel</c:v>
                </c:pt>
                <c:pt idx="1">
                  <c:v>Tertiaire</c:v>
                </c:pt>
                <c:pt idx="2">
                  <c:v>Agriculture</c:v>
                </c:pt>
                <c:pt idx="3">
                  <c:v>Industrie</c:v>
                </c:pt>
              </c:strCache>
            </c:strRef>
          </c:cat>
          <c:val>
            <c:numRef>
              <c:f>Analyse!$B$7:$B$10</c:f>
              <c:numCache>
                <c:formatCode>0.0</c:formatCode>
                <c:ptCount val="4"/>
                <c:pt idx="0">
                  <c:v>90.818972889264103</c:v>
                </c:pt>
                <c:pt idx="1">
                  <c:v>1.6876882900000001</c:v>
                </c:pt>
                <c:pt idx="2">
                  <c:v>0.82602730000000002</c:v>
                </c:pt>
                <c:pt idx="3">
                  <c:v>0.55769922000000005</c:v>
                </c:pt>
              </c:numCache>
            </c:numRef>
          </c:val>
          <c:extLst xmlns:c16r2="http://schemas.microsoft.com/office/drawing/2015/06/chart">
            <c:ext xmlns:c16="http://schemas.microsoft.com/office/drawing/2014/chart" uri="{C3380CC4-5D6E-409C-BE32-E72D297353CC}">
              <c16:uniqueId val="{00000000-923C-483E-8BD4-C8BD6403CB79}"/>
            </c:ext>
          </c:extLst>
        </c:ser>
        <c:dLbls>
          <c:showLegendKey val="0"/>
          <c:showVal val="1"/>
          <c:showCatName val="0"/>
          <c:showSerName val="0"/>
          <c:showPercent val="0"/>
          <c:showBubbleSize val="0"/>
        </c:dLbls>
        <c:gapWidth val="75"/>
        <c:axId val="132962176"/>
        <c:axId val="132973312"/>
      </c:barChart>
      <c:catAx>
        <c:axId val="13296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973312"/>
        <c:crosses val="autoZero"/>
        <c:auto val="1"/>
        <c:lblAlgn val="ctr"/>
        <c:lblOffset val="100"/>
        <c:noMultiLvlLbl val="0"/>
      </c:catAx>
      <c:valAx>
        <c:axId val="13297331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2962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Analyse!$A$13</c:f>
              <c:strCache>
                <c:ptCount val="1"/>
                <c:pt idx="0">
                  <c:v>Méthanisation</c:v>
                </c:pt>
              </c:strCache>
            </c:strRef>
          </c:tx>
          <c:spPr>
            <a:solidFill>
              <a:srgbClr val="C00000"/>
            </a:solidFill>
            <a:ln>
              <a:noFill/>
            </a:ln>
            <a:effectLst/>
          </c:spPr>
          <c:invertIfNegative val="0"/>
          <c:cat>
            <c:strRef>
              <c:f>Analyse!$B$12</c:f>
              <c:strCache>
                <c:ptCount val="1"/>
                <c:pt idx="0">
                  <c:v>Production de chaleur en MWh</c:v>
                </c:pt>
              </c:strCache>
            </c:strRef>
          </c:cat>
          <c:val>
            <c:numRef>
              <c:f>Analyse!$B$13</c:f>
              <c:numCache>
                <c:formatCode>General</c:formatCode>
                <c:ptCount val="1"/>
                <c:pt idx="0">
                  <c:v>459.16</c:v>
                </c:pt>
              </c:numCache>
            </c:numRef>
          </c:val>
          <c:extLst xmlns:c16r2="http://schemas.microsoft.com/office/drawing/2015/06/chart">
            <c:ext xmlns:c16="http://schemas.microsoft.com/office/drawing/2014/chart" uri="{C3380CC4-5D6E-409C-BE32-E72D297353CC}">
              <c16:uniqueId val="{00000000-0F17-488B-A609-0474902719AC}"/>
            </c:ext>
          </c:extLst>
        </c:ser>
        <c:dLbls>
          <c:showLegendKey val="0"/>
          <c:showVal val="0"/>
          <c:showCatName val="0"/>
          <c:showSerName val="0"/>
          <c:showPercent val="0"/>
          <c:showBubbleSize val="0"/>
        </c:dLbls>
        <c:gapWidth val="150"/>
        <c:axId val="133064192"/>
        <c:axId val="133065728"/>
      </c:barChart>
      <c:catAx>
        <c:axId val="1330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065728"/>
        <c:crosses val="autoZero"/>
        <c:auto val="1"/>
        <c:lblAlgn val="ctr"/>
        <c:lblOffset val="100"/>
        <c:noMultiLvlLbl val="0"/>
      </c:catAx>
      <c:valAx>
        <c:axId val="133065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MWh</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0641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fr-FR"/>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 Enr'!$B$4</c:f>
              <c:strCache>
                <c:ptCount val="1"/>
                <c:pt idx="0">
                  <c:v>Photovoltaïque</c:v>
                </c:pt>
              </c:strCache>
            </c:strRef>
          </c:tx>
          <c:spPr>
            <a:solidFill>
              <a:srgbClr val="C00000"/>
            </a:solidFill>
            <a:ln>
              <a:noFill/>
            </a:ln>
            <a:effectLst/>
          </c:spPr>
          <c:invertIfNegative val="0"/>
          <c:cat>
            <c:strRef>
              <c:f>'Analyse Enr'!$A$5</c:f>
              <c:strCache>
                <c:ptCount val="1"/>
                <c:pt idx="0">
                  <c:v>Production d'électricité en MWh</c:v>
                </c:pt>
              </c:strCache>
            </c:strRef>
          </c:cat>
          <c:val>
            <c:numRef>
              <c:f>'Analyse Enr'!$B$5</c:f>
              <c:numCache>
                <c:formatCode>0.0</c:formatCode>
                <c:ptCount val="1"/>
                <c:pt idx="0">
                  <c:v>1239.3475221932113</c:v>
                </c:pt>
              </c:numCache>
            </c:numRef>
          </c:val>
          <c:extLst xmlns:c16r2="http://schemas.microsoft.com/office/drawing/2015/06/chart">
            <c:ext xmlns:c16="http://schemas.microsoft.com/office/drawing/2014/chart" uri="{C3380CC4-5D6E-409C-BE32-E72D297353CC}">
              <c16:uniqueId val="{00000000-5B40-4246-82DC-5E864C216386}"/>
            </c:ext>
          </c:extLst>
        </c:ser>
        <c:dLbls>
          <c:showLegendKey val="0"/>
          <c:showVal val="0"/>
          <c:showCatName val="0"/>
          <c:showSerName val="0"/>
          <c:showPercent val="0"/>
          <c:showBubbleSize val="0"/>
        </c:dLbls>
        <c:gapWidth val="150"/>
        <c:axId val="133149824"/>
        <c:axId val="133151360"/>
      </c:barChart>
      <c:catAx>
        <c:axId val="13314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151360"/>
        <c:crosses val="autoZero"/>
        <c:auto val="1"/>
        <c:lblAlgn val="ctr"/>
        <c:lblOffset val="100"/>
        <c:noMultiLvlLbl val="0"/>
      </c:catAx>
      <c:valAx>
        <c:axId val="133151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r-FR" dirty="0"/>
                  <a:t>MWh</a:t>
                </a:r>
              </a:p>
            </c:rich>
          </c:tx>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1498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fr-FR"/>
        </a:p>
      </c:txPr>
    </c:title>
    <c:autoTitleDeleted val="0"/>
    <c:plotArea>
      <c:layout/>
      <c:barChart>
        <c:barDir val="col"/>
        <c:grouping val="clustered"/>
        <c:varyColors val="0"/>
        <c:ser>
          <c:idx val="0"/>
          <c:order val="0"/>
          <c:tx>
            <c:strRef>
              <c:f>'Analyse Enr'!$B$1</c:f>
              <c:strCache>
                <c:ptCount val="1"/>
                <c:pt idx="0">
                  <c:v>Solaire thermique</c:v>
                </c:pt>
              </c:strCache>
            </c:strRef>
          </c:tx>
          <c:spPr>
            <a:solidFill>
              <a:srgbClr val="C00000"/>
            </a:solidFill>
            <a:ln>
              <a:noFill/>
            </a:ln>
            <a:effectLst/>
          </c:spPr>
          <c:invertIfNegative val="0"/>
          <c:cat>
            <c:strRef>
              <c:f>'Analyse Enr'!$A$2</c:f>
              <c:strCache>
                <c:ptCount val="1"/>
                <c:pt idx="0">
                  <c:v>Solaire thermique</c:v>
                </c:pt>
              </c:strCache>
            </c:strRef>
          </c:cat>
          <c:val>
            <c:numRef>
              <c:f>'Analyse Enr'!$B$2</c:f>
              <c:numCache>
                <c:formatCode>General</c:formatCode>
                <c:ptCount val="1"/>
                <c:pt idx="0">
                  <c:v>398.08300000000014</c:v>
                </c:pt>
              </c:numCache>
            </c:numRef>
          </c:val>
          <c:extLst xmlns:c16r2="http://schemas.microsoft.com/office/drawing/2015/06/chart">
            <c:ext xmlns:c16="http://schemas.microsoft.com/office/drawing/2014/chart" uri="{C3380CC4-5D6E-409C-BE32-E72D297353CC}">
              <c16:uniqueId val="{00000000-9BA9-4793-A199-270BE63A6886}"/>
            </c:ext>
          </c:extLst>
        </c:ser>
        <c:dLbls>
          <c:showLegendKey val="0"/>
          <c:showVal val="0"/>
          <c:showCatName val="0"/>
          <c:showSerName val="0"/>
          <c:showPercent val="0"/>
          <c:showBubbleSize val="0"/>
        </c:dLbls>
        <c:gapWidth val="150"/>
        <c:axId val="133691264"/>
        <c:axId val="133692800"/>
      </c:barChart>
      <c:catAx>
        <c:axId val="13369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692800"/>
        <c:crosses val="autoZero"/>
        <c:auto val="1"/>
        <c:lblAlgn val="ctr"/>
        <c:lblOffset val="100"/>
        <c:noMultiLvlLbl val="0"/>
      </c:catAx>
      <c:valAx>
        <c:axId val="133692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fr-FR" dirty="0"/>
                  <a:t>MWh</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6912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t>Type de bâtiment pouvant accueillir des panneaux solaires</a:t>
            </a:r>
          </a:p>
        </c:rich>
      </c:tx>
      <c:layout/>
      <c:overlay val="0"/>
      <c:spPr>
        <a:noFill/>
        <a:ln>
          <a:noFill/>
        </a:ln>
        <a:effectLst/>
      </c:spPr>
    </c:title>
    <c:autoTitleDeleted val="0"/>
    <c:plotArea>
      <c:layout>
        <c:manualLayout>
          <c:layoutTarget val="inner"/>
          <c:xMode val="edge"/>
          <c:yMode val="edge"/>
          <c:x val="0.38803990820864598"/>
          <c:y val="0.41392016320380953"/>
          <c:w val="0.20820901707789272"/>
          <c:h val="0.46274108716392132"/>
        </c:manualLayout>
      </c:layout>
      <c:pieChart>
        <c:varyColors val="1"/>
        <c:ser>
          <c:idx val="0"/>
          <c:order val="0"/>
          <c:dPt>
            <c:idx val="0"/>
            <c:bubble3D val="0"/>
            <c:spPr>
              <a:solidFill>
                <a:schemeClr val="accent2">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902-47AF-962C-15C1CB15D281}"/>
              </c:ext>
            </c:extLst>
          </c:dPt>
          <c:dPt>
            <c:idx val="1"/>
            <c:bubble3D val="0"/>
            <c:spPr>
              <a:solidFill>
                <a:schemeClr val="accent2">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902-47AF-962C-15C1CB15D281}"/>
              </c:ext>
            </c:extLst>
          </c:dPt>
          <c:dPt>
            <c:idx val="2"/>
            <c:bubble3D val="0"/>
            <c:spPr>
              <a:solidFill>
                <a:schemeClr val="accent2">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0902-47AF-962C-15C1CB15D281}"/>
              </c:ext>
            </c:extLst>
          </c:dPt>
          <c:dPt>
            <c:idx val="3"/>
            <c:bubble3D val="0"/>
            <c:spPr>
              <a:solidFill>
                <a:schemeClr val="accent2">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0902-47AF-962C-15C1CB15D281}"/>
              </c:ext>
            </c:extLst>
          </c:dPt>
          <c:dPt>
            <c:idx val="4"/>
            <c:bubble3D val="0"/>
            <c:spPr>
              <a:solidFill>
                <a:schemeClr val="accent2">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0902-47AF-962C-15C1CB15D281}"/>
              </c:ext>
            </c:extLst>
          </c:dPt>
          <c:dPt>
            <c:idx val="5"/>
            <c:bubble3D val="0"/>
            <c:spPr>
              <a:solidFill>
                <a:schemeClr val="accent2">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0902-47AF-962C-15C1CB15D281}"/>
              </c:ext>
            </c:extLst>
          </c:dPt>
          <c:dLbls>
            <c:dLbl>
              <c:idx val="1"/>
              <c:layout>
                <c:manualLayout>
                  <c:x val="-0.19527088964625691"/>
                  <c:y val="0.29380978517711998"/>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902-47AF-962C-15C1CB15D281}"/>
                </c:ext>
              </c:extLst>
            </c:dLbl>
            <c:dLbl>
              <c:idx val="2"/>
              <c:layout>
                <c:manualLayout>
                  <c:x val="-0.16265848544265823"/>
                  <c:y val="0.10771239586480709"/>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902-47AF-962C-15C1CB15D281}"/>
                </c:ext>
              </c:extLst>
            </c:dLbl>
            <c:dLbl>
              <c:idx val="4"/>
              <c:layout>
                <c:manualLayout>
                  <c:x val="0.23131099578774178"/>
                  <c:y val="1.4651484189090857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902-47AF-962C-15C1CB15D281}"/>
                </c:ext>
              </c:extLst>
            </c:dLbl>
            <c:dLbl>
              <c:idx val="5"/>
              <c:layout>
                <c:manualLayout>
                  <c:x val="0.20953467226651645"/>
                  <c:y val="0.18889955643279716"/>
                </c:manualLayout>
              </c:layout>
              <c:tx>
                <c:rich>
                  <a:bodyPr/>
                  <a:lstStyle/>
                  <a:p>
                    <a:fld id="{58263656-B179-4D4F-9CC8-070286794B48}"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B-0902-47AF-962C-15C1CB15D28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 Enr'!$A$25:$A$30</c:f>
              <c:strCache>
                <c:ptCount val="6"/>
                <c:pt idx="0">
                  <c:v>Bâtiment industriel</c:v>
                </c:pt>
                <c:pt idx="1">
                  <c:v>Serre</c:v>
                </c:pt>
                <c:pt idx="2">
                  <c:v>Bâtiment sportif</c:v>
                </c:pt>
                <c:pt idx="3">
                  <c:v>Bâtiment agricole</c:v>
                </c:pt>
                <c:pt idx="4">
                  <c:v>Mairie</c:v>
                </c:pt>
                <c:pt idx="5">
                  <c:v>Gare</c:v>
                </c:pt>
              </c:strCache>
            </c:strRef>
          </c:cat>
          <c:val>
            <c:numRef>
              <c:f>'Analyse Enr'!$C$25:$C$30</c:f>
              <c:numCache>
                <c:formatCode>General</c:formatCode>
                <c:ptCount val="6"/>
                <c:pt idx="0">
                  <c:v>92.5707137016731</c:v>
                </c:pt>
                <c:pt idx="1">
                  <c:v>3.4899287554586986</c:v>
                </c:pt>
                <c:pt idx="2">
                  <c:v>1.6453777138282748</c:v>
                </c:pt>
                <c:pt idx="3">
                  <c:v>1.1407289307923538</c:v>
                </c:pt>
                <c:pt idx="4">
                  <c:v>1.0692217773066401</c:v>
                </c:pt>
                <c:pt idx="5">
                  <c:v>8.4029120940942836E-2</c:v>
                </c:pt>
              </c:numCache>
            </c:numRef>
          </c:val>
          <c:extLst xmlns:c16r2="http://schemas.microsoft.com/office/drawing/2015/06/chart">
            <c:ext xmlns:c16="http://schemas.microsoft.com/office/drawing/2014/chart" uri="{C3380CC4-5D6E-409C-BE32-E72D297353CC}">
              <c16:uniqueId val="{0000000C-0902-47AF-962C-15C1CB15D28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a:solidFill>
                  <a:schemeClr val="tx1"/>
                </a:solidFill>
              </a:rPr>
              <a:t>Emissions</a:t>
            </a:r>
            <a:r>
              <a:rPr lang="en-US" sz="1100" b="1" baseline="0">
                <a:solidFill>
                  <a:schemeClr val="tx1"/>
                </a:solidFill>
              </a:rPr>
              <a:t> de gaz à effet de serre dans le secteur résidentiel</a:t>
            </a:r>
            <a:endParaRPr lang="en-US" sz="1100" b="1">
              <a:solidFill>
                <a:schemeClr val="tx1"/>
              </a:solidFill>
            </a:endParaRPr>
          </a:p>
        </c:rich>
      </c:tx>
      <c:layout/>
      <c:overlay val="0"/>
      <c:spPr>
        <a:noFill/>
        <a:ln>
          <a:noFill/>
        </a:ln>
        <a:effectLst/>
      </c:spPr>
    </c:title>
    <c:autoTitleDeleted val="0"/>
    <c:plotArea>
      <c:layout>
        <c:manualLayout>
          <c:layoutTarget val="inner"/>
          <c:xMode val="edge"/>
          <c:yMode val="edge"/>
          <c:x val="0.29029945765801823"/>
          <c:y val="0.40654336679899622"/>
          <c:w val="0.41940138611903549"/>
          <c:h val="0.58598561136535354"/>
        </c:manualLayout>
      </c:layout>
      <c:pieChart>
        <c:varyColors val="1"/>
        <c:ser>
          <c:idx val="1"/>
          <c:order val="0"/>
          <c:tx>
            <c:strRef>
              <c:f>'[GES résidentiel.xlsx]Analyse'!$C$2</c:f>
              <c:strCache>
                <c:ptCount val="1"/>
                <c:pt idx="0">
                  <c:v>%</c:v>
                </c:pt>
              </c:strCache>
            </c:strRef>
          </c:tx>
          <c:dPt>
            <c:idx val="0"/>
            <c:bubble3D val="0"/>
            <c:spPr>
              <a:solidFill>
                <a:schemeClr val="accent1">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B91-4444-85A6-054D1E2C37B1}"/>
              </c:ext>
            </c:extLst>
          </c:dPt>
          <c:dPt>
            <c:idx val="1"/>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7B91-4444-85A6-054D1E2C37B1}"/>
              </c:ext>
            </c:extLst>
          </c:dPt>
          <c:dPt>
            <c:idx val="2"/>
            <c:bubble3D val="0"/>
            <c:spPr>
              <a:solidFill>
                <a:schemeClr val="accent1">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B91-4444-85A6-054D1E2C37B1}"/>
              </c:ext>
            </c:extLst>
          </c:dPt>
          <c:dLbls>
            <c:dLbl>
              <c:idx val="2"/>
              <c:layout>
                <c:manualLayout>
                  <c:x val="0.16032535210396423"/>
                  <c:y val="4.711802971902419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B91-4444-85A6-054D1E2C37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'[GES résidentiel.xlsx]Analyse'!$A$3:$A$5</c:f>
              <c:strCache>
                <c:ptCount val="3"/>
                <c:pt idx="0">
                  <c:v>CO2 Hors-biomasse</c:v>
                </c:pt>
                <c:pt idx="1">
                  <c:v>CH4</c:v>
                </c:pt>
                <c:pt idx="2">
                  <c:v>N20</c:v>
                </c:pt>
              </c:strCache>
            </c:strRef>
          </c:cat>
          <c:val>
            <c:numRef>
              <c:f>'[GES résidentiel.xlsx]Analyse'!$C$3:$C$5</c:f>
              <c:numCache>
                <c:formatCode>General</c:formatCode>
                <c:ptCount val="3"/>
                <c:pt idx="0">
                  <c:v>97.100737050770661</c:v>
                </c:pt>
                <c:pt idx="1">
                  <c:v>2.244364885576557</c:v>
                </c:pt>
                <c:pt idx="2">
                  <c:v>0.65489806365279701</c:v>
                </c:pt>
              </c:numCache>
            </c:numRef>
          </c:val>
          <c:extLst xmlns:c16r2="http://schemas.microsoft.com/office/drawing/2015/06/chart">
            <c:ext xmlns:c16="http://schemas.microsoft.com/office/drawing/2014/chart" uri="{C3380CC4-5D6E-409C-BE32-E72D297353CC}">
              <c16:uniqueId val="{00000006-7B91-4444-85A6-054D1E2C37B1}"/>
            </c:ext>
          </c:extLst>
        </c:ser>
        <c:dLbls>
          <c:showLegendKey val="0"/>
          <c:showVal val="0"/>
          <c:showCatName val="1"/>
          <c:showSerName val="0"/>
          <c:showPercent val="1"/>
          <c:showBubbleSize val="0"/>
          <c:showLeaderLines val="1"/>
        </c:dLbls>
        <c:firstSliceAng val="0"/>
        <c:extLst xmlns:c16r2="http://schemas.microsoft.com/office/drawing/2015/06/chart">
          <c:ext xmlns:c15="http://schemas.microsoft.com/office/drawing/2012/chart" uri="{02D57815-91ED-43cb-92C2-25804820EDAC}">
            <c15:filteredPieSeries>
              <c15:ser>
                <c:idx val="0"/>
                <c:order val="0"/>
                <c:tx>
                  <c:strRef>
                    <c:extLst>
                      <c:ext uri="{02D57815-91ED-43cb-92C2-25804820EDAC}">
                        <c15:formulaRef>
                          <c15:sqref>'[GES résidentiel.xlsx]Analyse'!$B$2</c15:sqref>
                        </c15:formulaRef>
                      </c:ext>
                    </c:extLst>
                    <c:strCache>
                      <c:ptCount val="1"/>
                      <c:pt idx="0">
                        <c:v>GES</c:v>
                      </c:pt>
                    </c:strCache>
                  </c:strRef>
                </c:tx>
                <c:dPt>
                  <c:idx val="0"/>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8-7B91-4444-85A6-054D1E2C37B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A-7B91-4444-85A6-054D1E2C37B1}"/>
                    </c:ext>
                  </c:extLst>
                </c:dPt>
                <c:dPt>
                  <c:idx val="2"/>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C-7B91-4444-85A6-054D1E2C37B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'[GES résidentiel.xlsx]Analyse'!$A$3:$A$5</c15:sqref>
                        </c15:formulaRef>
                      </c:ext>
                    </c:extLst>
                    <c:strCache>
                      <c:ptCount val="3"/>
                      <c:pt idx="0">
                        <c:v>CO2 Hors-biomasse</c:v>
                      </c:pt>
                      <c:pt idx="1">
                        <c:v>CH4</c:v>
                      </c:pt>
                      <c:pt idx="2">
                        <c:v>N20</c:v>
                      </c:pt>
                    </c:strCache>
                  </c:strRef>
                </c:cat>
                <c:val>
                  <c:numRef>
                    <c:extLst>
                      <c:ext uri="{02D57815-91ED-43cb-92C2-25804820EDAC}">
                        <c15:formulaRef>
                          <c15:sqref>'[GES résidentiel.xlsx]Analyse'!$B$3:$B$5</c15:sqref>
                        </c15:formulaRef>
                      </c:ext>
                    </c:extLst>
                    <c:numCache>
                      <c:formatCode>General</c:formatCode>
                      <c:ptCount val="3"/>
                      <c:pt idx="0">
                        <c:v>33813.170343599988</c:v>
                      </c:pt>
                      <c:pt idx="1">
                        <c:v>781.55011480000007</c:v>
                      </c:pt>
                      <c:pt idx="2">
                        <c:v>228.05367350000006</c:v>
                      </c:pt>
                    </c:numCache>
                  </c:numRef>
                </c:val>
                <c:extLst>
                  <c:ext xmlns:c16="http://schemas.microsoft.com/office/drawing/2014/chart" uri="{C3380CC4-5D6E-409C-BE32-E72D297353CC}">
                    <c16:uniqueId val="{0000000D-7B91-4444-85A6-054D1E2C37B1}"/>
                  </c:ext>
                </c:extLst>
              </c15:ser>
            </c15:filteredPieSeries>
          </c:ext>
        </c:extLst>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err="1">
                <a:solidFill>
                  <a:schemeClr val="tx1"/>
                </a:solidFill>
              </a:rPr>
              <a:t>Potentiel</a:t>
            </a:r>
            <a:r>
              <a:rPr lang="en-US" sz="1200" b="1" baseline="0" dirty="0">
                <a:solidFill>
                  <a:schemeClr val="tx1"/>
                </a:solidFill>
              </a:rPr>
              <a:t> de </a:t>
            </a:r>
            <a:r>
              <a:rPr lang="en-US" sz="1200" b="1" dirty="0">
                <a:solidFill>
                  <a:schemeClr val="tx1"/>
                </a:solidFill>
              </a:rPr>
              <a:t>m3 de </a:t>
            </a:r>
            <a:r>
              <a:rPr lang="en-US" sz="1200" b="1" dirty="0" err="1">
                <a:solidFill>
                  <a:schemeClr val="tx1"/>
                </a:solidFill>
              </a:rPr>
              <a:t>méthane</a:t>
            </a:r>
            <a:endParaRPr lang="en-US" sz="1200" b="1" dirty="0">
              <a:solidFill>
                <a:schemeClr val="tx1"/>
              </a:solidFill>
            </a:endParaRPr>
          </a:p>
        </c:rich>
      </c:tx>
      <c:layout/>
      <c:overlay val="0"/>
      <c:spPr>
        <a:noFill/>
        <a:ln>
          <a:noFill/>
        </a:ln>
        <a:effectLst/>
      </c:spPr>
    </c:title>
    <c:autoTitleDeleted val="0"/>
    <c:plotArea>
      <c:layout/>
      <c:barChart>
        <c:barDir val="col"/>
        <c:grouping val="clustered"/>
        <c:varyColors val="0"/>
        <c:ser>
          <c:idx val="0"/>
          <c:order val="0"/>
          <c:tx>
            <c:strRef>
              <c:f>'Analyse Enr'!$B$40</c:f>
              <c:strCache>
                <c:ptCount val="1"/>
                <c:pt idx="0">
                  <c:v>m3 de méthane</c:v>
                </c:pt>
              </c:strCache>
            </c:strRef>
          </c:tx>
          <c:spPr>
            <a:solidFill>
              <a:srgbClr val="C00000"/>
            </a:solidFill>
            <a:ln>
              <a:noFill/>
            </a:ln>
            <a:effectLst/>
          </c:spPr>
          <c:invertIfNegative val="0"/>
          <c:cat>
            <c:strRef>
              <c:f>'Analyse Enr'!$A$41:$A$45</c:f>
              <c:strCache>
                <c:ptCount val="5"/>
                <c:pt idx="0">
                  <c:v>Résidus et effluents des IAA</c:v>
                </c:pt>
                <c:pt idx="1">
                  <c:v>Résidus de cultures</c:v>
                </c:pt>
                <c:pt idx="2">
                  <c:v>Résidus élevage </c:v>
                </c:pt>
                <c:pt idx="3">
                  <c:v>Collectivités</c:v>
                </c:pt>
                <c:pt idx="4">
                  <c:v>Commerces et restauration</c:v>
                </c:pt>
              </c:strCache>
            </c:strRef>
          </c:cat>
          <c:val>
            <c:numRef>
              <c:f>'Analyse Enr'!$B$41:$B$45</c:f>
              <c:numCache>
                <c:formatCode>General</c:formatCode>
                <c:ptCount val="5"/>
                <c:pt idx="0">
                  <c:v>2983850.1562719503</c:v>
                </c:pt>
                <c:pt idx="1">
                  <c:v>1898359.552581483</c:v>
                </c:pt>
                <c:pt idx="2">
                  <c:v>616101.00631852041</c:v>
                </c:pt>
                <c:pt idx="3">
                  <c:v>58559.274232272001</c:v>
                </c:pt>
                <c:pt idx="4">
                  <c:v>22919.789755000005</c:v>
                </c:pt>
              </c:numCache>
            </c:numRef>
          </c:val>
          <c:extLst xmlns:c16r2="http://schemas.microsoft.com/office/drawing/2015/06/chart">
            <c:ext xmlns:c16="http://schemas.microsoft.com/office/drawing/2014/chart" uri="{C3380CC4-5D6E-409C-BE32-E72D297353CC}">
              <c16:uniqueId val="{00000000-ECA1-4285-A4AF-062092A997CE}"/>
            </c:ext>
          </c:extLst>
        </c:ser>
        <c:dLbls>
          <c:showLegendKey val="0"/>
          <c:showVal val="0"/>
          <c:showCatName val="0"/>
          <c:showSerName val="0"/>
          <c:showPercent val="0"/>
          <c:showBubbleSize val="0"/>
        </c:dLbls>
        <c:gapWidth val="219"/>
        <c:overlap val="-27"/>
        <c:axId val="133869568"/>
        <c:axId val="133871104"/>
      </c:barChart>
      <c:catAx>
        <c:axId val="13386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871104"/>
        <c:crosses val="autoZero"/>
        <c:auto val="1"/>
        <c:lblAlgn val="ctr"/>
        <c:lblOffset val="100"/>
        <c:noMultiLvlLbl val="0"/>
      </c:catAx>
      <c:valAx>
        <c:axId val="13387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8695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Taux de consommation d'énergie finale par secteur d'activité</a:t>
            </a:r>
          </a:p>
        </c:rich>
      </c:tx>
      <c:layout/>
      <c:overlay val="0"/>
      <c:spPr>
        <a:noFill/>
        <a:ln>
          <a:noFill/>
        </a:ln>
        <a:effectLst/>
      </c:spPr>
    </c:title>
    <c:autoTitleDeleted val="0"/>
    <c:plotArea>
      <c:layout>
        <c:manualLayout>
          <c:layoutTarget val="inner"/>
          <c:xMode val="edge"/>
          <c:yMode val="edge"/>
          <c:x val="0.29439431245564734"/>
          <c:y val="0.30706551264897353"/>
          <c:w val="0.45938766988810198"/>
          <c:h val="0.65790960539672994"/>
        </c:manualLayout>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Types </a:t>
            </a:r>
            <a:r>
              <a:rPr lang="en-US" b="1" dirty="0" err="1">
                <a:solidFill>
                  <a:schemeClr val="tx1"/>
                </a:solidFill>
              </a:rPr>
              <a:t>d’énergie</a:t>
            </a:r>
            <a:r>
              <a:rPr lang="en-US" b="1" dirty="0">
                <a:solidFill>
                  <a:schemeClr val="tx1"/>
                </a:solidFill>
              </a:rPr>
              <a:t> </a:t>
            </a:r>
            <a:r>
              <a:rPr lang="en-US" b="1" dirty="0" err="1">
                <a:solidFill>
                  <a:schemeClr val="tx1"/>
                </a:solidFill>
              </a:rPr>
              <a:t>consomée</a:t>
            </a:r>
            <a:endParaRPr lang="en-US" b="1" dirty="0">
              <a:solidFill>
                <a:schemeClr val="tx1"/>
              </a:solidFill>
            </a:endParaRPr>
          </a:p>
        </c:rich>
      </c:tx>
      <c:layout/>
      <c:overlay val="0"/>
      <c:spPr>
        <a:noFill/>
        <a:ln>
          <a:noFill/>
        </a:ln>
        <a:effectLst/>
      </c:spPr>
    </c:title>
    <c:autoTitleDeleted val="0"/>
    <c:plotArea>
      <c:layout/>
      <c:pieChart>
        <c:varyColors val="1"/>
        <c:ser>
          <c:idx val="0"/>
          <c:order val="0"/>
          <c:tx>
            <c:strRef>
              <c:f>Analyse!$F$27</c:f>
              <c:strCache>
                <c:ptCount val="1"/>
                <c:pt idx="0">
                  <c:v>%</c:v>
                </c:pt>
              </c:strCache>
            </c:strRef>
          </c:tx>
          <c:dPt>
            <c:idx val="0"/>
            <c:bubble3D val="0"/>
            <c:spPr>
              <a:solidFill>
                <a:schemeClr val="accent2">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CEBE-47E8-BF1F-8AF855787825}"/>
              </c:ext>
            </c:extLst>
          </c:dPt>
          <c:dPt>
            <c:idx val="1"/>
            <c:bubble3D val="0"/>
            <c:spPr>
              <a:solidFill>
                <a:schemeClr val="accent2">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EBE-47E8-BF1F-8AF855787825}"/>
              </c:ext>
            </c:extLst>
          </c:dPt>
          <c:dPt>
            <c:idx val="2"/>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5-CEBE-47E8-BF1F-8AF855787825}"/>
              </c:ext>
            </c:extLst>
          </c:dPt>
          <c:dPt>
            <c:idx val="3"/>
            <c:bubble3D val="0"/>
            <c:spPr>
              <a:solidFill>
                <a:schemeClr val="accent2">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CEBE-47E8-BF1F-8AF855787825}"/>
              </c:ext>
            </c:extLst>
          </c:dPt>
          <c:dPt>
            <c:idx val="4"/>
            <c:bubble3D val="0"/>
            <c:spPr>
              <a:solidFill>
                <a:schemeClr val="accent2">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CEBE-47E8-BF1F-8AF855787825}"/>
              </c:ext>
            </c:extLst>
          </c:dPt>
          <c:dLbls>
            <c:dLbl>
              <c:idx val="4"/>
              <c:layout>
                <c:manualLayout>
                  <c:x val="0.21277087418275387"/>
                  <c:y val="8.2466366388646586E-2"/>
                </c:manualLayout>
              </c:layout>
              <c:tx>
                <c:rich>
                  <a:bodyPr/>
                  <a:lstStyle/>
                  <a:p>
                    <a:fld id="{3C1C08C1-FE0E-4C56-8195-D99D4B0451AD}"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CEBE-47E8-BF1F-8AF85578782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Analyse!$A$28:$A$32</c:f>
              <c:strCache>
                <c:ptCount val="5"/>
                <c:pt idx="0">
                  <c:v>Produits pétroliers (+autoroute)</c:v>
                </c:pt>
                <c:pt idx="1">
                  <c:v>Eléctricité</c:v>
                </c:pt>
                <c:pt idx="2">
                  <c:v>Gaz naturel</c:v>
                </c:pt>
                <c:pt idx="3">
                  <c:v>EnR</c:v>
                </c:pt>
                <c:pt idx="4">
                  <c:v>Autres types d'énergie</c:v>
                </c:pt>
              </c:strCache>
            </c:strRef>
          </c:cat>
          <c:val>
            <c:numRef>
              <c:f>Analyse!$F$28:$F$32</c:f>
              <c:numCache>
                <c:formatCode>General</c:formatCode>
                <c:ptCount val="5"/>
                <c:pt idx="0">
                  <c:v>67.888477935524264</c:v>
                </c:pt>
                <c:pt idx="1">
                  <c:v>14.964634043761679</c:v>
                </c:pt>
                <c:pt idx="2">
                  <c:v>13.234104891103836</c:v>
                </c:pt>
                <c:pt idx="3">
                  <c:v>3.4748832169736596</c:v>
                </c:pt>
                <c:pt idx="4">
                  <c:v>0.43789991263655226</c:v>
                </c:pt>
              </c:numCache>
            </c:numRef>
          </c:val>
          <c:extLst xmlns:c16r2="http://schemas.microsoft.com/office/drawing/2015/06/chart">
            <c:ext xmlns:c16="http://schemas.microsoft.com/office/drawing/2014/chart" uri="{C3380CC4-5D6E-409C-BE32-E72D297353CC}">
              <c16:uniqueId val="{0000000A-CEBE-47E8-BF1F-8AF85578782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t>Consommation par secteur</a:t>
            </a:r>
          </a:p>
        </c:rich>
      </c:tx>
      <c:layout/>
      <c:overlay val="0"/>
      <c:spPr>
        <a:noFill/>
        <a:ln>
          <a:noFill/>
        </a:ln>
        <a:effectLst/>
      </c:spPr>
    </c:title>
    <c:autoTitleDeleted val="0"/>
    <c:plotArea>
      <c:layout/>
      <c:pieChart>
        <c:varyColors val="1"/>
        <c:ser>
          <c:idx val="0"/>
          <c:order val="0"/>
          <c:tx>
            <c:strRef>
              <c:f>Analyse!$F$8</c:f>
              <c:strCache>
                <c:ptCount val="1"/>
                <c:pt idx="0">
                  <c:v>%</c:v>
                </c:pt>
              </c:strCache>
            </c:strRef>
          </c:tx>
          <c:dPt>
            <c:idx val="0"/>
            <c:bubble3D val="0"/>
            <c:spPr>
              <a:solidFill>
                <a:schemeClr val="accent2">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213-4D37-BDA6-54D1C055E88A}"/>
              </c:ext>
            </c:extLst>
          </c:dPt>
          <c:dPt>
            <c:idx val="1"/>
            <c:bubble3D val="0"/>
            <c:spPr>
              <a:solidFill>
                <a:schemeClr val="accent2">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213-4D37-BDA6-54D1C055E88A}"/>
              </c:ext>
            </c:extLst>
          </c:dPt>
          <c:dPt>
            <c:idx val="2"/>
            <c:bubble3D val="0"/>
            <c:spPr>
              <a:solidFill>
                <a:schemeClr val="accent2">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213-4D37-BDA6-54D1C055E88A}"/>
              </c:ext>
            </c:extLst>
          </c:dPt>
          <c:dPt>
            <c:idx val="3"/>
            <c:bubble3D val="0"/>
            <c:spPr>
              <a:solidFill>
                <a:schemeClr val="accent2">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213-4D37-BDA6-54D1C055E88A}"/>
              </c:ext>
            </c:extLst>
          </c:dPt>
          <c:dPt>
            <c:idx val="4"/>
            <c:bubble3D val="0"/>
            <c:spPr>
              <a:solidFill>
                <a:schemeClr val="accent2">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213-4D37-BDA6-54D1C055E88A}"/>
              </c:ext>
            </c:extLst>
          </c:dPt>
          <c:dPt>
            <c:idx val="5"/>
            <c:bubble3D val="0"/>
            <c:spPr>
              <a:solidFill>
                <a:schemeClr val="accent2">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213-4D37-BDA6-54D1C055E88A}"/>
              </c:ext>
            </c:extLst>
          </c:dPt>
          <c:dLbls>
            <c:dLbl>
              <c:idx val="2"/>
              <c:layout>
                <c:manualLayout>
                  <c:x val="-5.7464777685969318E-2"/>
                  <c:y val="4.6148087081687952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5859149958686195"/>
                      <c:h val="0.19011550059917529"/>
                    </c:manualLayout>
                  </c15:layout>
                </c:ext>
                <c:ext xmlns:c16="http://schemas.microsoft.com/office/drawing/2014/chart" uri="{C3380CC4-5D6E-409C-BE32-E72D297353CC}">
                  <c16:uniqueId val="{00000005-7213-4D37-BDA6-54D1C055E88A}"/>
                </c:ext>
              </c:extLst>
            </c:dLbl>
            <c:dLbl>
              <c:idx val="5"/>
              <c:layout>
                <c:manualLayout>
                  <c:x val="0.25907879386308352"/>
                  <c:y val="6.4560268690135592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7213-4D37-BDA6-54D1C055E88A}"/>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Analyse!$A$9:$A$14</c:f>
              <c:strCache>
                <c:ptCount val="6"/>
                <c:pt idx="0">
                  <c:v>Transports routiers</c:v>
                </c:pt>
                <c:pt idx="1">
                  <c:v>Résidentiel</c:v>
                </c:pt>
                <c:pt idx="2">
                  <c:v>Industrie manufacturière</c:v>
                </c:pt>
                <c:pt idx="3">
                  <c:v>Tertiaire</c:v>
                </c:pt>
                <c:pt idx="4">
                  <c:v>Agriculture</c:v>
                </c:pt>
                <c:pt idx="5">
                  <c:v>Transports non routiers</c:v>
                </c:pt>
              </c:strCache>
            </c:strRef>
          </c:cat>
          <c:val>
            <c:numRef>
              <c:f>Analyse!$F$9:$F$14</c:f>
              <c:numCache>
                <c:formatCode>General</c:formatCode>
                <c:ptCount val="6"/>
                <c:pt idx="0">
                  <c:v>59.034716512070858</c:v>
                </c:pt>
                <c:pt idx="1">
                  <c:v>22.4978523324882</c:v>
                </c:pt>
                <c:pt idx="2">
                  <c:v>9.2210428755574085</c:v>
                </c:pt>
                <c:pt idx="3">
                  <c:v>6.0234231687108881</c:v>
                </c:pt>
                <c:pt idx="4">
                  <c:v>2.0968094067418779</c:v>
                </c:pt>
                <c:pt idx="5">
                  <c:v>1.1261557044307611</c:v>
                </c:pt>
              </c:numCache>
            </c:numRef>
          </c:val>
          <c:extLst xmlns:c16r2="http://schemas.microsoft.com/office/drawing/2015/06/chart">
            <c:ext xmlns:c16="http://schemas.microsoft.com/office/drawing/2014/chart" uri="{C3380CC4-5D6E-409C-BE32-E72D297353CC}">
              <c16:uniqueId val="{0000000C-7213-4D37-BDA6-54D1C055E88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Taux de consommation d'énergie finale par secteur d'activité</a:t>
            </a:r>
          </a:p>
        </c:rich>
      </c:tx>
      <c:layout/>
      <c:overlay val="0"/>
      <c:spPr>
        <a:noFill/>
        <a:ln>
          <a:noFill/>
        </a:ln>
        <a:effectLst/>
      </c:spPr>
    </c:title>
    <c:autoTitleDeleted val="0"/>
    <c:plotArea>
      <c:layout>
        <c:manualLayout>
          <c:layoutTarget val="inner"/>
          <c:xMode val="edge"/>
          <c:yMode val="edge"/>
          <c:x val="0.29439431245564734"/>
          <c:y val="0.30706551264897353"/>
          <c:w val="0.45938766988810198"/>
          <c:h val="0.65790960539672994"/>
        </c:manualLayout>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dirty="0"/>
              <a:t>Evolution</a:t>
            </a:r>
            <a:r>
              <a:rPr lang="fr-FR" baseline="0" dirty="0"/>
              <a:t> des consommations d’énergie par secteur</a:t>
            </a:r>
            <a:endParaRPr lang="fr-FR" dirty="0"/>
          </a:p>
        </c:rich>
      </c:tx>
      <c:layout/>
      <c:overlay val="0"/>
      <c:spPr>
        <a:noFill/>
        <a:ln>
          <a:noFill/>
        </a:ln>
        <a:effectLst/>
      </c:spPr>
    </c:title>
    <c:autoTitleDeleted val="0"/>
    <c:plotArea>
      <c:layout/>
      <c:lineChart>
        <c:grouping val="standard"/>
        <c:varyColors val="0"/>
        <c:ser>
          <c:idx val="0"/>
          <c:order val="0"/>
          <c:tx>
            <c:strRef>
              <c:f>Feuil2!$B$18</c:f>
              <c:strCache>
                <c:ptCount val="1"/>
                <c:pt idx="0">
                  <c:v>Transport ferroviaire</c:v>
                </c:pt>
              </c:strCache>
            </c:strRef>
          </c:tx>
          <c:spPr>
            <a:ln w="28575" cap="rnd">
              <a:solidFill>
                <a:schemeClr val="bg1">
                  <a:lumMod val="50000"/>
                </a:schemeClr>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Feuil2!$C$18:$F$18</c:f>
              <c:numCache>
                <c:formatCode>General</c:formatCode>
                <c:ptCount val="4"/>
                <c:pt idx="0">
                  <c:v>1.6532</c:v>
                </c:pt>
                <c:pt idx="1">
                  <c:v>2.0723000000000003</c:v>
                </c:pt>
                <c:pt idx="2">
                  <c:v>1.3498000000000001</c:v>
                </c:pt>
                <c:pt idx="3">
                  <c:v>1.3462999999999998</c:v>
                </c:pt>
              </c:numCache>
            </c:numRef>
          </c:val>
          <c:smooth val="0"/>
          <c:extLst xmlns:c16r2="http://schemas.microsoft.com/office/drawing/2015/06/chart">
            <c:ext xmlns:c16="http://schemas.microsoft.com/office/drawing/2014/chart" uri="{C3380CC4-5D6E-409C-BE32-E72D297353CC}">
              <c16:uniqueId val="{00000000-F344-4AD1-B353-AA3186AE8C73}"/>
            </c:ext>
          </c:extLst>
        </c:ser>
        <c:ser>
          <c:idx val="1"/>
          <c:order val="1"/>
          <c:tx>
            <c:strRef>
              <c:f>Feuil2!$B$19</c:f>
              <c:strCache>
                <c:ptCount val="1"/>
                <c:pt idx="0">
                  <c:v>Agriculture</c:v>
                </c:pt>
              </c:strCache>
            </c:strRef>
          </c:tx>
          <c:spPr>
            <a:ln w="28575" cap="rnd">
              <a:solidFill>
                <a:srgbClr val="00B050"/>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Feuil2!$C$19:$F$19</c:f>
              <c:numCache>
                <c:formatCode>General</c:formatCode>
                <c:ptCount val="4"/>
                <c:pt idx="0">
                  <c:v>3.0596999999999994</c:v>
                </c:pt>
                <c:pt idx="1">
                  <c:v>2.8999000000000006</c:v>
                </c:pt>
                <c:pt idx="2">
                  <c:v>2.7841999999999998</c:v>
                </c:pt>
                <c:pt idx="3">
                  <c:v>3.0320999999999998</c:v>
                </c:pt>
              </c:numCache>
            </c:numRef>
          </c:val>
          <c:smooth val="0"/>
          <c:extLst xmlns:c16r2="http://schemas.microsoft.com/office/drawing/2015/06/chart">
            <c:ext xmlns:c16="http://schemas.microsoft.com/office/drawing/2014/chart" uri="{C3380CC4-5D6E-409C-BE32-E72D297353CC}">
              <c16:uniqueId val="{00000001-F344-4AD1-B353-AA3186AE8C73}"/>
            </c:ext>
          </c:extLst>
        </c:ser>
        <c:ser>
          <c:idx val="2"/>
          <c:order val="2"/>
          <c:tx>
            <c:strRef>
              <c:f>Feuil2!$B$20</c:f>
              <c:strCache>
                <c:ptCount val="1"/>
                <c:pt idx="0">
                  <c:v>Tertiaire</c:v>
                </c:pt>
              </c:strCache>
            </c:strRef>
          </c:tx>
          <c:spPr>
            <a:ln w="28575" cap="rnd">
              <a:solidFill>
                <a:schemeClr val="accent4"/>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Feuil2!$C$20:$F$20</c:f>
              <c:numCache>
                <c:formatCode>General</c:formatCode>
                <c:ptCount val="4"/>
                <c:pt idx="0">
                  <c:v>7.6852000000000009</c:v>
                </c:pt>
                <c:pt idx="1">
                  <c:v>7.1463999999999972</c:v>
                </c:pt>
                <c:pt idx="2">
                  <c:v>7.1985000000000001</c:v>
                </c:pt>
                <c:pt idx="3">
                  <c:v>7.2009000000000007</c:v>
                </c:pt>
              </c:numCache>
            </c:numRef>
          </c:val>
          <c:smooth val="0"/>
          <c:extLst xmlns:c16r2="http://schemas.microsoft.com/office/drawing/2015/06/chart">
            <c:ext xmlns:c16="http://schemas.microsoft.com/office/drawing/2014/chart" uri="{C3380CC4-5D6E-409C-BE32-E72D297353CC}">
              <c16:uniqueId val="{00000002-F344-4AD1-B353-AA3186AE8C73}"/>
            </c:ext>
          </c:extLst>
        </c:ser>
        <c:ser>
          <c:idx val="3"/>
          <c:order val="3"/>
          <c:tx>
            <c:strRef>
              <c:f>Feuil2!$B$21</c:f>
              <c:strCache>
                <c:ptCount val="1"/>
                <c:pt idx="0">
                  <c:v>Industrie manufacturière</c:v>
                </c:pt>
              </c:strCache>
            </c:strRef>
          </c:tx>
          <c:spPr>
            <a:ln w="28575" cap="rnd">
              <a:solidFill>
                <a:schemeClr val="accent2">
                  <a:lumMod val="75000"/>
                </a:schemeClr>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Feuil2!$C$21:$F$21</c:f>
              <c:numCache>
                <c:formatCode>General</c:formatCode>
                <c:ptCount val="4"/>
                <c:pt idx="0">
                  <c:v>11.199299999999999</c:v>
                </c:pt>
                <c:pt idx="1">
                  <c:v>11.15</c:v>
                </c:pt>
                <c:pt idx="2">
                  <c:v>11.023899999999999</c:v>
                </c:pt>
                <c:pt idx="3">
                  <c:v>11.0236</c:v>
                </c:pt>
              </c:numCache>
            </c:numRef>
          </c:val>
          <c:smooth val="0"/>
          <c:extLst xmlns:c16r2="http://schemas.microsoft.com/office/drawing/2015/06/chart">
            <c:ext xmlns:c16="http://schemas.microsoft.com/office/drawing/2014/chart" uri="{C3380CC4-5D6E-409C-BE32-E72D297353CC}">
              <c16:uniqueId val="{00000003-F344-4AD1-B353-AA3186AE8C73}"/>
            </c:ext>
          </c:extLst>
        </c:ser>
        <c:ser>
          <c:idx val="4"/>
          <c:order val="4"/>
          <c:tx>
            <c:strRef>
              <c:f>Feuil2!$B$22</c:f>
              <c:strCache>
                <c:ptCount val="1"/>
                <c:pt idx="0">
                  <c:v>Résidentiel</c:v>
                </c:pt>
              </c:strCache>
            </c:strRef>
          </c:tx>
          <c:spPr>
            <a:ln w="28575" cap="rnd">
              <a:solidFill>
                <a:schemeClr val="accent5">
                  <a:lumMod val="60000"/>
                </a:schemeClr>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Feuil2!$C$22:$F$22</c:f>
              <c:numCache>
                <c:formatCode>General</c:formatCode>
                <c:ptCount val="4"/>
                <c:pt idx="0">
                  <c:v>27.354499999999998</c:v>
                </c:pt>
                <c:pt idx="1">
                  <c:v>27.533400000000004</c:v>
                </c:pt>
                <c:pt idx="2">
                  <c:v>27.494299999999999</c:v>
                </c:pt>
                <c:pt idx="3">
                  <c:v>26.895800000000001</c:v>
                </c:pt>
              </c:numCache>
            </c:numRef>
          </c:val>
          <c:smooth val="0"/>
          <c:extLst xmlns:c16r2="http://schemas.microsoft.com/office/drawing/2015/06/chart">
            <c:ext xmlns:c16="http://schemas.microsoft.com/office/drawing/2014/chart" uri="{C3380CC4-5D6E-409C-BE32-E72D297353CC}">
              <c16:uniqueId val="{00000004-F344-4AD1-B353-AA3186AE8C73}"/>
            </c:ext>
          </c:extLst>
        </c:ser>
        <c:ser>
          <c:idx val="5"/>
          <c:order val="5"/>
          <c:tx>
            <c:strRef>
              <c:f>Feuil2!$B$23</c:f>
              <c:strCache>
                <c:ptCount val="1"/>
                <c:pt idx="0">
                  <c:v>Transport routier</c:v>
                </c:pt>
              </c:strCache>
            </c:strRef>
          </c:tx>
          <c:spPr>
            <a:ln w="28575" cap="rnd">
              <a:solidFill>
                <a:schemeClr val="tx1"/>
              </a:solidFill>
              <a:round/>
            </a:ln>
            <a:effectLst/>
          </c:spPr>
          <c:marker>
            <c:symbol val="none"/>
          </c:marker>
          <c:cat>
            <c:numRef>
              <c:f>Feuil2!$C$17:$F$17</c:f>
              <c:numCache>
                <c:formatCode>General</c:formatCode>
                <c:ptCount val="4"/>
                <c:pt idx="0">
                  <c:v>2008</c:v>
                </c:pt>
                <c:pt idx="1">
                  <c:v>2010</c:v>
                </c:pt>
                <c:pt idx="2">
                  <c:v>2012</c:v>
                </c:pt>
                <c:pt idx="3">
                  <c:v>2014</c:v>
                </c:pt>
              </c:numCache>
            </c:numRef>
          </c:cat>
          <c:val>
            <c:numRef>
              <c:f>Feuil2!$C$23:$F$23</c:f>
              <c:numCache>
                <c:formatCode>General</c:formatCode>
                <c:ptCount val="4"/>
                <c:pt idx="0">
                  <c:v>39.999199999999981</c:v>
                </c:pt>
                <c:pt idx="1">
                  <c:v>39.910000000000004</c:v>
                </c:pt>
                <c:pt idx="2">
                  <c:v>44.650000000000006</c:v>
                </c:pt>
                <c:pt idx="3">
                  <c:v>44.275000000000013</c:v>
                </c:pt>
              </c:numCache>
            </c:numRef>
          </c:val>
          <c:smooth val="0"/>
          <c:extLst xmlns:c16r2="http://schemas.microsoft.com/office/drawing/2015/06/chart">
            <c:ext xmlns:c16="http://schemas.microsoft.com/office/drawing/2014/chart" uri="{C3380CC4-5D6E-409C-BE32-E72D297353CC}">
              <c16:uniqueId val="{00000005-F344-4AD1-B353-AA3186AE8C73}"/>
            </c:ext>
          </c:extLst>
        </c:ser>
        <c:dLbls>
          <c:showLegendKey val="0"/>
          <c:showVal val="0"/>
          <c:showCatName val="0"/>
          <c:showSerName val="0"/>
          <c:showPercent val="0"/>
          <c:showBubbleSize val="0"/>
        </c:dLbls>
        <c:marker val="1"/>
        <c:smooth val="0"/>
        <c:axId val="133949696"/>
        <c:axId val="133951488"/>
      </c:lineChart>
      <c:catAx>
        <c:axId val="13394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51488"/>
        <c:crosses val="autoZero"/>
        <c:auto val="1"/>
        <c:lblAlgn val="ctr"/>
        <c:lblOffset val="100"/>
        <c:noMultiLvlLbl val="0"/>
      </c:catAx>
      <c:valAx>
        <c:axId val="133951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49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dirty="0"/>
              <a:t>Evolution</a:t>
            </a:r>
            <a:r>
              <a:rPr lang="fr-FR" baseline="0" dirty="0"/>
              <a:t> des consommations par types d’énergie</a:t>
            </a:r>
            <a:endParaRPr lang="fr-FR" dirty="0"/>
          </a:p>
        </c:rich>
      </c:tx>
      <c:layout/>
      <c:overlay val="0"/>
      <c:spPr>
        <a:noFill/>
        <a:ln>
          <a:noFill/>
        </a:ln>
        <a:effectLst/>
      </c:spPr>
    </c:title>
    <c:autoTitleDeleted val="0"/>
    <c:plotArea>
      <c:layout/>
      <c:lineChart>
        <c:grouping val="standard"/>
        <c:varyColors val="0"/>
        <c:ser>
          <c:idx val="0"/>
          <c:order val="0"/>
          <c:tx>
            <c:strRef>
              <c:f>Analyse!$A$28</c:f>
              <c:strCache>
                <c:ptCount val="1"/>
                <c:pt idx="0">
                  <c:v>Produits pétroliers (+autoroute)</c:v>
                </c:pt>
              </c:strCache>
            </c:strRef>
          </c:tx>
          <c:spPr>
            <a:ln w="28575" cap="rnd">
              <a:solidFill>
                <a:schemeClr val="accent1"/>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Analyse!$B$28:$E$28</c:f>
              <c:numCache>
                <c:formatCode>General</c:formatCode>
                <c:ptCount val="4"/>
                <c:pt idx="0">
                  <c:v>73.520500000000013</c:v>
                </c:pt>
                <c:pt idx="1">
                  <c:v>70.416600000000003</c:v>
                </c:pt>
                <c:pt idx="2">
                  <c:v>81.775100000000009</c:v>
                </c:pt>
                <c:pt idx="3">
                  <c:v>81.515799999999999</c:v>
                </c:pt>
              </c:numCache>
            </c:numRef>
          </c:val>
          <c:smooth val="0"/>
          <c:extLst xmlns:c16r2="http://schemas.microsoft.com/office/drawing/2015/06/chart">
            <c:ext xmlns:c16="http://schemas.microsoft.com/office/drawing/2014/chart" uri="{C3380CC4-5D6E-409C-BE32-E72D297353CC}">
              <c16:uniqueId val="{00000000-2BAE-40A6-9547-BAA5A05D33C6}"/>
            </c:ext>
          </c:extLst>
        </c:ser>
        <c:ser>
          <c:idx val="1"/>
          <c:order val="1"/>
          <c:tx>
            <c:strRef>
              <c:f>Analyse!$A$29</c:f>
              <c:strCache>
                <c:ptCount val="1"/>
                <c:pt idx="0">
                  <c:v>Eléctricité</c:v>
                </c:pt>
              </c:strCache>
            </c:strRef>
          </c:tx>
          <c:spPr>
            <a:ln w="28575" cap="rnd">
              <a:solidFill>
                <a:schemeClr val="accent2"/>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Analyse!$B$29:$E$29</c:f>
              <c:numCache>
                <c:formatCode>General</c:formatCode>
                <c:ptCount val="4"/>
                <c:pt idx="0">
                  <c:v>18.217599999999997</c:v>
                </c:pt>
                <c:pt idx="1">
                  <c:v>18.556900000000009</c:v>
                </c:pt>
                <c:pt idx="2">
                  <c:v>18.005299999999995</c:v>
                </c:pt>
                <c:pt idx="3">
                  <c:v>17.968500000000006</c:v>
                </c:pt>
              </c:numCache>
            </c:numRef>
          </c:val>
          <c:smooth val="0"/>
          <c:extLst xmlns:c16r2="http://schemas.microsoft.com/office/drawing/2015/06/chart">
            <c:ext xmlns:c16="http://schemas.microsoft.com/office/drawing/2014/chart" uri="{C3380CC4-5D6E-409C-BE32-E72D297353CC}">
              <c16:uniqueId val="{00000001-2BAE-40A6-9547-BAA5A05D33C6}"/>
            </c:ext>
          </c:extLst>
        </c:ser>
        <c:ser>
          <c:idx val="2"/>
          <c:order val="2"/>
          <c:tx>
            <c:strRef>
              <c:f>Analyse!$A$30</c:f>
              <c:strCache>
                <c:ptCount val="1"/>
                <c:pt idx="0">
                  <c:v>Gaz naturel</c:v>
                </c:pt>
              </c:strCache>
            </c:strRef>
          </c:tx>
          <c:spPr>
            <a:ln w="28575" cap="rnd">
              <a:solidFill>
                <a:schemeClr val="accent3"/>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Analyse!$B$30:$E$30</c:f>
              <c:numCache>
                <c:formatCode>General</c:formatCode>
                <c:ptCount val="4"/>
                <c:pt idx="0">
                  <c:v>13.594799999999999</c:v>
                </c:pt>
                <c:pt idx="1">
                  <c:v>16.610999999999997</c:v>
                </c:pt>
                <c:pt idx="2">
                  <c:v>16.392900000000004</c:v>
                </c:pt>
                <c:pt idx="3">
                  <c:v>15.890600000000001</c:v>
                </c:pt>
              </c:numCache>
            </c:numRef>
          </c:val>
          <c:smooth val="0"/>
          <c:extLst xmlns:c16r2="http://schemas.microsoft.com/office/drawing/2015/06/chart">
            <c:ext xmlns:c16="http://schemas.microsoft.com/office/drawing/2014/chart" uri="{C3380CC4-5D6E-409C-BE32-E72D297353CC}">
              <c16:uniqueId val="{00000002-2BAE-40A6-9547-BAA5A05D33C6}"/>
            </c:ext>
          </c:extLst>
        </c:ser>
        <c:ser>
          <c:idx val="3"/>
          <c:order val="3"/>
          <c:tx>
            <c:strRef>
              <c:f>Analyse!$A$31</c:f>
              <c:strCache>
                <c:ptCount val="1"/>
                <c:pt idx="0">
                  <c:v>EnR</c:v>
                </c:pt>
              </c:strCache>
            </c:strRef>
          </c:tx>
          <c:spPr>
            <a:ln w="28575" cap="rnd">
              <a:solidFill>
                <a:schemeClr val="accent4"/>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Analyse!$B$31:$E$31</c:f>
              <c:numCache>
                <c:formatCode>General</c:formatCode>
                <c:ptCount val="4"/>
                <c:pt idx="0">
                  <c:v>4.4322999999999997</c:v>
                </c:pt>
                <c:pt idx="1">
                  <c:v>3.9499</c:v>
                </c:pt>
                <c:pt idx="2">
                  <c:v>4.1129000000000007</c:v>
                </c:pt>
                <c:pt idx="3">
                  <c:v>4.1723999999999997</c:v>
                </c:pt>
              </c:numCache>
            </c:numRef>
          </c:val>
          <c:smooth val="0"/>
          <c:extLst xmlns:c16r2="http://schemas.microsoft.com/office/drawing/2015/06/chart">
            <c:ext xmlns:c16="http://schemas.microsoft.com/office/drawing/2014/chart" uri="{C3380CC4-5D6E-409C-BE32-E72D297353CC}">
              <c16:uniqueId val="{00000003-2BAE-40A6-9547-BAA5A05D33C6}"/>
            </c:ext>
          </c:extLst>
        </c:ser>
        <c:ser>
          <c:idx val="4"/>
          <c:order val="4"/>
          <c:tx>
            <c:strRef>
              <c:f>Analyse!$A$32</c:f>
              <c:strCache>
                <c:ptCount val="1"/>
                <c:pt idx="0">
                  <c:v>Autres types d'énergie</c:v>
                </c:pt>
              </c:strCache>
            </c:strRef>
          </c:tx>
          <c:spPr>
            <a:ln w="28575" cap="rnd">
              <a:solidFill>
                <a:schemeClr val="accent5"/>
              </a:solidFill>
              <a:round/>
            </a:ln>
            <a:effectLst/>
          </c:spPr>
          <c:marker>
            <c:symbol val="none"/>
          </c:marker>
          <c:cat>
            <c:numRef>
              <c:f>Analyse!$B$27:$E$27</c:f>
              <c:numCache>
                <c:formatCode>General</c:formatCode>
                <c:ptCount val="4"/>
                <c:pt idx="0">
                  <c:v>2008</c:v>
                </c:pt>
                <c:pt idx="1">
                  <c:v>2010</c:v>
                </c:pt>
                <c:pt idx="2">
                  <c:v>2012</c:v>
                </c:pt>
                <c:pt idx="3">
                  <c:v>2014</c:v>
                </c:pt>
              </c:numCache>
            </c:numRef>
          </c:cat>
          <c:val>
            <c:numRef>
              <c:f>Analyse!$B$32:$E$32</c:f>
              <c:numCache>
                <c:formatCode>General</c:formatCode>
                <c:ptCount val="4"/>
                <c:pt idx="0">
                  <c:v>0.56269999999999998</c:v>
                </c:pt>
                <c:pt idx="1">
                  <c:v>0.53449999999999998</c:v>
                </c:pt>
                <c:pt idx="2">
                  <c:v>0.52860000000000007</c:v>
                </c:pt>
                <c:pt idx="3">
                  <c:v>0.52580000000000005</c:v>
                </c:pt>
              </c:numCache>
            </c:numRef>
          </c:val>
          <c:smooth val="0"/>
          <c:extLst xmlns:c16r2="http://schemas.microsoft.com/office/drawing/2015/06/chart">
            <c:ext xmlns:c16="http://schemas.microsoft.com/office/drawing/2014/chart" uri="{C3380CC4-5D6E-409C-BE32-E72D297353CC}">
              <c16:uniqueId val="{00000004-2BAE-40A6-9547-BAA5A05D33C6}"/>
            </c:ext>
          </c:extLst>
        </c:ser>
        <c:dLbls>
          <c:showLegendKey val="0"/>
          <c:showVal val="0"/>
          <c:showCatName val="0"/>
          <c:showSerName val="0"/>
          <c:showPercent val="0"/>
          <c:showBubbleSize val="0"/>
        </c:dLbls>
        <c:marker val="1"/>
        <c:smooth val="0"/>
        <c:axId val="134263936"/>
        <c:axId val="134265472"/>
      </c:lineChart>
      <c:catAx>
        <c:axId val="13426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265472"/>
        <c:crosses val="autoZero"/>
        <c:auto val="1"/>
        <c:lblAlgn val="ctr"/>
        <c:lblOffset val="100"/>
        <c:noMultiLvlLbl val="0"/>
      </c:catAx>
      <c:valAx>
        <c:axId val="134265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2639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a:t>
            </a:r>
            <a:r>
              <a:rPr lang="en-US" b="1" baseline="0" dirty="0">
                <a:solidFill>
                  <a:schemeClr val="tx1"/>
                </a:solidFill>
              </a:rPr>
              <a:t> par type de transports</a:t>
            </a:r>
            <a:endParaRPr lang="en-US" b="1" dirty="0">
              <a:solidFill>
                <a:schemeClr val="tx1"/>
              </a:solidFill>
            </a:endParaRPr>
          </a:p>
        </c:rich>
      </c:tx>
      <c:layout/>
      <c:overlay val="0"/>
      <c:spPr>
        <a:noFill/>
        <a:ln>
          <a:noFill/>
        </a:ln>
        <a:effectLst/>
      </c:spPr>
    </c:title>
    <c:autoTitleDeleted val="0"/>
    <c:plotArea>
      <c:layout/>
      <c:pieChart>
        <c:varyColors val="1"/>
        <c:ser>
          <c:idx val="0"/>
          <c:order val="0"/>
          <c:tx>
            <c:strRef>
              <c:f>Analyse!$F$67</c:f>
              <c:strCache>
                <c:ptCount val="1"/>
                <c:pt idx="0">
                  <c:v>%</c:v>
                </c:pt>
              </c:strCache>
            </c:strRef>
          </c:tx>
          <c:dPt>
            <c:idx val="0"/>
            <c:bubble3D val="0"/>
            <c:spPr>
              <a:solidFill>
                <a:schemeClr val="accent2">
                  <a:shade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4952-450C-8A7A-5E028842B671}"/>
              </c:ext>
            </c:extLst>
          </c:dPt>
          <c:dPt>
            <c:idx val="1"/>
            <c:bubble3D val="0"/>
            <c:spPr>
              <a:solidFill>
                <a:schemeClr val="accent2">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4952-450C-8A7A-5E028842B671}"/>
              </c:ext>
            </c:extLst>
          </c:dPt>
          <c:dPt>
            <c:idx val="2"/>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5-4952-450C-8A7A-5E028842B671}"/>
              </c:ext>
            </c:extLst>
          </c:dPt>
          <c:dPt>
            <c:idx val="3"/>
            <c:bubble3D val="0"/>
            <c:spPr>
              <a:solidFill>
                <a:schemeClr val="accent2">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4952-450C-8A7A-5E028842B671}"/>
              </c:ext>
            </c:extLst>
          </c:dPt>
          <c:dPt>
            <c:idx val="4"/>
            <c:bubble3D val="0"/>
            <c:spPr>
              <a:solidFill>
                <a:schemeClr val="accent2">
                  <a:tint val="54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4952-450C-8A7A-5E028842B67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Analyse!$A$68:$A$72</c:f>
              <c:strCache>
                <c:ptCount val="5"/>
                <c:pt idx="0">
                  <c:v>Autoroutes</c:v>
                </c:pt>
                <c:pt idx="1">
                  <c:v>Véhicules particuliers</c:v>
                </c:pt>
                <c:pt idx="2">
                  <c:v>Poids lourds/bus</c:v>
                </c:pt>
                <c:pt idx="3">
                  <c:v>VUL</c:v>
                </c:pt>
                <c:pt idx="4">
                  <c:v>Deux roues</c:v>
                </c:pt>
              </c:strCache>
            </c:strRef>
          </c:cat>
          <c:val>
            <c:numRef>
              <c:f>Analyse!$F$68:$F$72</c:f>
              <c:numCache>
                <c:formatCode>General</c:formatCode>
                <c:ptCount val="5"/>
                <c:pt idx="0">
                  <c:v>37.262733441107173</c:v>
                </c:pt>
                <c:pt idx="1">
                  <c:v>30.565217576108786</c:v>
                </c:pt>
                <c:pt idx="2">
                  <c:v>19.985859996967974</c:v>
                </c:pt>
                <c:pt idx="3">
                  <c:v>11.477772000243695</c:v>
                </c:pt>
                <c:pt idx="4">
                  <c:v>0.70841698557237998</c:v>
                </c:pt>
              </c:numCache>
            </c:numRef>
          </c:val>
          <c:extLst xmlns:c16r2="http://schemas.microsoft.com/office/drawing/2015/06/chart">
            <c:ext xmlns:c16="http://schemas.microsoft.com/office/drawing/2014/chart" uri="{C3380CC4-5D6E-409C-BE32-E72D297353CC}">
              <c16:uniqueId val="{0000000A-4952-450C-8A7A-5E028842B67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Analyse!$D$76</c:f>
              <c:strCache>
                <c:ptCount val="1"/>
                <c:pt idx="0">
                  <c:v>Transports</c:v>
                </c:pt>
              </c:strCache>
            </c:strRef>
          </c:tx>
          <c:spPr>
            <a:ln w="28575" cap="rnd">
              <a:solidFill>
                <a:schemeClr val="accent2"/>
              </a:solidFill>
              <a:round/>
            </a:ln>
            <a:effectLst/>
          </c:spPr>
          <c:marker>
            <c:symbol val="none"/>
          </c:marker>
          <c:cat>
            <c:numRef>
              <c:f>Analyse!$E$75:$H$75</c:f>
              <c:numCache>
                <c:formatCode>General</c:formatCode>
                <c:ptCount val="4"/>
                <c:pt idx="0">
                  <c:v>2008</c:v>
                </c:pt>
                <c:pt idx="1">
                  <c:v>2010</c:v>
                </c:pt>
                <c:pt idx="2">
                  <c:v>2012</c:v>
                </c:pt>
                <c:pt idx="3">
                  <c:v>2014</c:v>
                </c:pt>
              </c:numCache>
            </c:numRef>
          </c:cat>
          <c:val>
            <c:numRef>
              <c:f>Analyse!$E$76:$H$76</c:f>
              <c:numCache>
                <c:formatCode>General</c:formatCode>
                <c:ptCount val="4"/>
                <c:pt idx="0">
                  <c:v>59.377199999999981</c:v>
                </c:pt>
                <c:pt idx="1">
                  <c:v>59.266099999999994</c:v>
                </c:pt>
                <c:pt idx="2">
                  <c:v>70.96459999999999</c:v>
                </c:pt>
                <c:pt idx="3">
                  <c:v>70.575000000000017</c:v>
                </c:pt>
              </c:numCache>
            </c:numRef>
          </c:val>
          <c:smooth val="0"/>
          <c:extLst xmlns:c16r2="http://schemas.microsoft.com/office/drawing/2015/06/chart">
            <c:ext xmlns:c16="http://schemas.microsoft.com/office/drawing/2014/chart" uri="{C3380CC4-5D6E-409C-BE32-E72D297353CC}">
              <c16:uniqueId val="{00000000-A37E-4561-867C-31BB396011BD}"/>
            </c:ext>
          </c:extLst>
        </c:ser>
        <c:dLbls>
          <c:showLegendKey val="0"/>
          <c:showVal val="0"/>
          <c:showCatName val="0"/>
          <c:showSerName val="0"/>
          <c:showPercent val="0"/>
          <c:showBubbleSize val="0"/>
        </c:dLbls>
        <c:marker val="1"/>
        <c:smooth val="0"/>
        <c:axId val="133982080"/>
        <c:axId val="133983616"/>
      </c:lineChart>
      <c:catAx>
        <c:axId val="13398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83616"/>
        <c:crosses val="autoZero"/>
        <c:auto val="1"/>
        <c:lblAlgn val="ctr"/>
        <c:lblOffset val="100"/>
        <c:noMultiLvlLbl val="0"/>
      </c:catAx>
      <c:valAx>
        <c:axId val="1339836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398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Consommations d’énergie</a:t>
            </a:r>
            <a:r>
              <a:rPr lang="fr-FR" b="1" baseline="0" dirty="0">
                <a:solidFill>
                  <a:schemeClr val="tx1"/>
                </a:solidFill>
              </a:rPr>
              <a:t> dans le secteur résidentiel</a:t>
            </a:r>
            <a:endParaRPr lang="fr-FR" b="1" dirty="0">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2">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5EF-4D3F-827F-F9CB14326753}"/>
              </c:ext>
            </c:extLst>
          </c:dPt>
          <c:dPt>
            <c:idx val="1"/>
            <c:bubble3D val="0"/>
            <c:spPr>
              <a:solidFill>
                <a:schemeClr val="accent2">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95EF-4D3F-827F-F9CB14326753}"/>
              </c:ext>
            </c:extLst>
          </c:dPt>
          <c:dPt>
            <c:idx val="2"/>
            <c:bubble3D val="0"/>
            <c:spPr>
              <a:solidFill>
                <a:schemeClr val="accent2">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95EF-4D3F-827F-F9CB14326753}"/>
              </c:ext>
            </c:extLst>
          </c:dPt>
          <c:dPt>
            <c:idx val="3"/>
            <c:bubble3D val="0"/>
            <c:spPr>
              <a:solidFill>
                <a:schemeClr val="accent2">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5EF-4D3F-827F-F9CB1432675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Analyse!$G$12:$G$15</c:f>
              <c:strCache>
                <c:ptCount val="4"/>
                <c:pt idx="0">
                  <c:v>Gaz naturel</c:v>
                </c:pt>
                <c:pt idx="1">
                  <c:v>Electricité</c:v>
                </c:pt>
                <c:pt idx="2">
                  <c:v>Produits pétroliers</c:v>
                </c:pt>
                <c:pt idx="3">
                  <c:v>Energies renouvelables</c:v>
                </c:pt>
              </c:strCache>
            </c:strRef>
          </c:cat>
          <c:val>
            <c:numRef>
              <c:f>Analyse!$I$12:$I$15</c:f>
              <c:numCache>
                <c:formatCode>General</c:formatCode>
                <c:ptCount val="4"/>
                <c:pt idx="0">
                  <c:v>35.448126752474586</c:v>
                </c:pt>
                <c:pt idx="1">
                  <c:v>33.843451234755577</c:v>
                </c:pt>
                <c:pt idx="2">
                  <c:v>15.803520151346236</c:v>
                </c:pt>
                <c:pt idx="3">
                  <c:v>14.904901861423598</c:v>
                </c:pt>
              </c:numCache>
            </c:numRef>
          </c:val>
          <c:extLst xmlns:c16r2="http://schemas.microsoft.com/office/drawing/2015/06/chart">
            <c:ext xmlns:c16="http://schemas.microsoft.com/office/drawing/2014/chart" uri="{C3380CC4-5D6E-409C-BE32-E72D297353CC}">
              <c16:uniqueId val="{00000008-95EF-4D3F-827F-F9CB1432675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fr-FR" sz="1100" b="1"/>
              <a:t>Emissions de polluants dans le secteur résidentiel</a:t>
            </a:r>
          </a:p>
        </c:rich>
      </c:tx>
      <c:layout/>
      <c:overlay val="0"/>
      <c:spPr>
        <a:noFill/>
        <a:ln>
          <a:noFill/>
        </a:ln>
        <a:effectLst/>
      </c:spPr>
    </c:title>
    <c:autoTitleDeleted val="0"/>
    <c:plotArea>
      <c:layout>
        <c:manualLayout>
          <c:layoutTarget val="inner"/>
          <c:xMode val="edge"/>
          <c:yMode val="edge"/>
          <c:x val="0.30282772365877914"/>
          <c:y val="0.40356385472958406"/>
          <c:w val="0.3688320483957292"/>
          <c:h val="0.58969375460542672"/>
        </c:manualLayout>
      </c:layout>
      <c:pieChart>
        <c:varyColors val="1"/>
        <c:ser>
          <c:idx val="0"/>
          <c:order val="0"/>
          <c:dPt>
            <c:idx val="0"/>
            <c:bubble3D val="0"/>
            <c:spPr>
              <a:solidFill>
                <a:schemeClr val="accent1">
                  <a:tint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2A5C-44BB-B920-D79082799A6B}"/>
              </c:ext>
            </c:extLst>
          </c:dPt>
          <c:dPt>
            <c:idx val="1"/>
            <c:bubble3D val="0"/>
            <c:spPr>
              <a:solidFill>
                <a:schemeClr val="accent1">
                  <a:tint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2A5C-44BB-B920-D79082799A6B}"/>
              </c:ext>
            </c:extLst>
          </c:dPt>
          <c:dPt>
            <c:idx val="2"/>
            <c:bubble3D val="0"/>
            <c:spPr>
              <a:solidFill>
                <a:schemeClr val="accent1">
                  <a:tint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2A5C-44BB-B920-D79082799A6B}"/>
              </c:ext>
            </c:extLst>
          </c:dPt>
          <c:dPt>
            <c:idx val="3"/>
            <c:bubble3D val="0"/>
            <c:spPr>
              <a:solidFill>
                <a:schemeClr val="accent1">
                  <a:shade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2A5C-44BB-B920-D79082799A6B}"/>
              </c:ext>
            </c:extLst>
          </c:dPt>
          <c:dPt>
            <c:idx val="4"/>
            <c:bubble3D val="0"/>
            <c:spPr>
              <a:solidFill>
                <a:schemeClr val="accent1">
                  <a:shade val="7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2A5C-44BB-B920-D79082799A6B}"/>
              </c:ext>
            </c:extLst>
          </c:dPt>
          <c:dPt>
            <c:idx val="5"/>
            <c:bubble3D val="0"/>
            <c:spPr>
              <a:solidFill>
                <a:schemeClr val="accent1">
                  <a:shade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2A5C-44BB-B920-D79082799A6B}"/>
              </c:ext>
            </c:extLst>
          </c:dPt>
          <c:dLbls>
            <c:dLbl>
              <c:idx val="4"/>
              <c:layout>
                <c:manualLayout>
                  <c:x val="-0.17702551652195872"/>
                  <c:y val="0.13088817863228805"/>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A5C-44BB-B920-D79082799A6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'[donnees_2018_07_12 14-51-13.xls]données'!$A$68:$A$73</c:f>
              <c:strCache>
                <c:ptCount val="6"/>
                <c:pt idx="0">
                  <c:v>COVNM</c:v>
                </c:pt>
                <c:pt idx="1">
                  <c:v>PM10</c:v>
                </c:pt>
                <c:pt idx="2">
                  <c:v>PM2.5</c:v>
                </c:pt>
                <c:pt idx="3">
                  <c:v>NOx</c:v>
                </c:pt>
                <c:pt idx="4">
                  <c:v>C6H6</c:v>
                </c:pt>
                <c:pt idx="5">
                  <c:v>SO2</c:v>
                </c:pt>
              </c:strCache>
            </c:strRef>
          </c:cat>
          <c:val>
            <c:numRef>
              <c:f>'[donnees_2018_07_12 14-51-13.xls]données'!$C$68:$C$73</c:f>
              <c:numCache>
                <c:formatCode>General</c:formatCode>
                <c:ptCount val="6"/>
                <c:pt idx="0">
                  <c:v>50.447029656945766</c:v>
                </c:pt>
                <c:pt idx="1">
                  <c:v>14.711069592556376</c:v>
                </c:pt>
                <c:pt idx="2">
                  <c:v>14.351162989098727</c:v>
                </c:pt>
                <c:pt idx="3">
                  <c:v>13.333031216582828</c:v>
                </c:pt>
                <c:pt idx="4">
                  <c:v>3.9894532600643418</c:v>
                </c:pt>
                <c:pt idx="5">
                  <c:v>3.1682532847519544</c:v>
                </c:pt>
              </c:numCache>
            </c:numRef>
          </c:val>
          <c:extLst xmlns:c16r2="http://schemas.microsoft.com/office/drawing/2015/06/chart">
            <c:ext xmlns:c16="http://schemas.microsoft.com/office/drawing/2014/chart" uri="{C3380CC4-5D6E-409C-BE32-E72D297353CC}">
              <c16:uniqueId val="{0000000C-2A5C-44BB-B920-D79082799A6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baseline="0" dirty="0">
                <a:solidFill>
                  <a:schemeClr val="tx1"/>
                </a:solidFill>
              </a:rPr>
              <a:t> à </a:t>
            </a:r>
            <a:r>
              <a:rPr lang="en-US" b="1" baseline="0" dirty="0" err="1">
                <a:solidFill>
                  <a:schemeClr val="tx1"/>
                </a:solidFill>
              </a:rPr>
              <a:t>climat</a:t>
            </a:r>
            <a:r>
              <a:rPr lang="en-US" b="1" baseline="0" dirty="0">
                <a:solidFill>
                  <a:schemeClr val="tx1"/>
                </a:solidFill>
              </a:rPr>
              <a:t> normal</a:t>
            </a:r>
            <a:endParaRPr lang="en-US" b="1" dirty="0">
              <a:solidFill>
                <a:schemeClr val="tx1"/>
              </a:solidFill>
            </a:endParaRPr>
          </a:p>
        </c:rich>
      </c:tx>
      <c:layout/>
      <c:overlay val="0"/>
      <c:spPr>
        <a:noFill/>
        <a:ln>
          <a:noFill/>
        </a:ln>
        <a:effectLst/>
      </c:spPr>
    </c:title>
    <c:autoTitleDeleted val="0"/>
    <c:plotArea>
      <c:layout/>
      <c:lineChart>
        <c:grouping val="standard"/>
        <c:varyColors val="0"/>
        <c:ser>
          <c:idx val="0"/>
          <c:order val="0"/>
          <c:tx>
            <c:strRef>
              <c:f>Analyse!$D$19</c:f>
              <c:strCache>
                <c:ptCount val="1"/>
                <c:pt idx="0">
                  <c:v>Résidentiel</c:v>
                </c:pt>
              </c:strCache>
            </c:strRef>
          </c:tx>
          <c:spPr>
            <a:ln w="28575" cap="rnd">
              <a:solidFill>
                <a:schemeClr val="accent2"/>
              </a:solidFill>
              <a:round/>
            </a:ln>
            <a:effectLst/>
          </c:spPr>
          <c:marker>
            <c:symbol val="none"/>
          </c:marker>
          <c:cat>
            <c:numRef>
              <c:f>Analyse!$E$18:$H$18</c:f>
              <c:numCache>
                <c:formatCode>General</c:formatCode>
                <c:ptCount val="4"/>
                <c:pt idx="0">
                  <c:v>2008</c:v>
                </c:pt>
                <c:pt idx="1">
                  <c:v>2010</c:v>
                </c:pt>
                <c:pt idx="2">
                  <c:v>2012</c:v>
                </c:pt>
                <c:pt idx="3">
                  <c:v>2014</c:v>
                </c:pt>
              </c:numCache>
            </c:numRef>
          </c:cat>
          <c:val>
            <c:numRef>
              <c:f>Analyse!$E$19:$H$19</c:f>
              <c:numCache>
                <c:formatCode>General</c:formatCode>
                <c:ptCount val="4"/>
                <c:pt idx="0">
                  <c:v>27.354499999999998</c:v>
                </c:pt>
                <c:pt idx="1">
                  <c:v>27.533400000000004</c:v>
                </c:pt>
                <c:pt idx="2">
                  <c:v>27.494299999999999</c:v>
                </c:pt>
                <c:pt idx="3">
                  <c:v>26.895800000000001</c:v>
                </c:pt>
              </c:numCache>
            </c:numRef>
          </c:val>
          <c:smooth val="0"/>
          <c:extLst xmlns:c16r2="http://schemas.microsoft.com/office/drawing/2015/06/chart">
            <c:ext xmlns:c16="http://schemas.microsoft.com/office/drawing/2014/chart" uri="{C3380CC4-5D6E-409C-BE32-E72D297353CC}">
              <c16:uniqueId val="{00000000-B9A1-445D-8D88-F454E97019F0}"/>
            </c:ext>
          </c:extLst>
        </c:ser>
        <c:dLbls>
          <c:showLegendKey val="0"/>
          <c:showVal val="0"/>
          <c:showCatName val="0"/>
          <c:showSerName val="0"/>
          <c:showPercent val="0"/>
          <c:showBubbleSize val="0"/>
        </c:dLbls>
        <c:marker val="1"/>
        <c:smooth val="0"/>
        <c:axId val="132602496"/>
        <c:axId val="132608384"/>
      </c:lineChart>
      <c:catAx>
        <c:axId val="13260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608384"/>
        <c:crosses val="autoZero"/>
        <c:auto val="1"/>
        <c:lblAlgn val="ctr"/>
        <c:lblOffset val="100"/>
        <c:noMultiLvlLbl val="0"/>
      </c:catAx>
      <c:valAx>
        <c:axId val="1326083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602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a:t>
            </a:r>
            <a:r>
              <a:rPr lang="en-US" b="1" baseline="0" dirty="0">
                <a:solidFill>
                  <a:schemeClr val="tx1"/>
                </a:solidFill>
              </a:rPr>
              <a:t> dans le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industriel</a:t>
            </a:r>
            <a:endParaRPr lang="en-US" b="1" dirty="0">
              <a:solidFill>
                <a:schemeClr val="tx1"/>
              </a:solidFill>
            </a:endParaRPr>
          </a:p>
        </c:rich>
      </c:tx>
      <c:layout/>
      <c:overlay val="0"/>
      <c:spPr>
        <a:noFill/>
        <a:ln>
          <a:noFill/>
        </a:ln>
        <a:effectLst/>
      </c:spPr>
    </c:title>
    <c:autoTitleDeleted val="0"/>
    <c:plotArea>
      <c:layout/>
      <c:pieChart>
        <c:varyColors val="1"/>
        <c:ser>
          <c:idx val="0"/>
          <c:order val="0"/>
          <c:tx>
            <c:strRef>
              <c:f>Analyse!$F$104</c:f>
              <c:strCache>
                <c:ptCount val="1"/>
                <c:pt idx="0">
                  <c:v>%</c:v>
                </c:pt>
              </c:strCache>
            </c:strRef>
          </c:tx>
          <c:dPt>
            <c:idx val="0"/>
            <c:bubble3D val="0"/>
            <c:spPr>
              <a:solidFill>
                <a:schemeClr val="accent2">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E76-4F5E-9DC4-A485557BB92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E76-4F5E-9DC4-A485557BB924}"/>
              </c:ext>
            </c:extLst>
          </c:dPt>
          <c:dPt>
            <c:idx val="2"/>
            <c:bubble3D val="0"/>
            <c:spPr>
              <a:solidFill>
                <a:schemeClr val="accent2">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EE76-4F5E-9DC4-A485557BB92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Analyse!$A$105:$A$107</c:f>
              <c:strCache>
                <c:ptCount val="3"/>
                <c:pt idx="0">
                  <c:v>Electricité</c:v>
                </c:pt>
                <c:pt idx="1">
                  <c:v>Gaz naturel</c:v>
                </c:pt>
                <c:pt idx="2">
                  <c:v>Produits pétroliers</c:v>
                </c:pt>
              </c:strCache>
            </c:strRef>
          </c:cat>
          <c:val>
            <c:numRef>
              <c:f>Analyse!$F$105:$F$107</c:f>
              <c:numCache>
                <c:formatCode>General</c:formatCode>
                <c:ptCount val="3"/>
                <c:pt idx="0">
                  <c:v>46.586271043693145</c:v>
                </c:pt>
                <c:pt idx="1">
                  <c:v>34.834195596442356</c:v>
                </c:pt>
                <c:pt idx="2">
                  <c:v>18.579533359864502</c:v>
                </c:pt>
              </c:numCache>
            </c:numRef>
          </c:val>
          <c:extLst xmlns:c16r2="http://schemas.microsoft.com/office/drawing/2015/06/chart">
            <c:ext xmlns:c16="http://schemas.microsoft.com/office/drawing/2014/chart" uri="{C3380CC4-5D6E-409C-BE32-E72D297353CC}">
              <c16:uniqueId val="{00000006-EE76-4F5E-9DC4-A485557BB92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dirty="0">
                <a:solidFill>
                  <a:schemeClr val="tx1"/>
                </a:solidFill>
              </a:rPr>
              <a:t> </a:t>
            </a:r>
            <a:r>
              <a:rPr lang="en-US" b="1" dirty="0" err="1">
                <a:solidFill>
                  <a:schemeClr val="tx1"/>
                </a:solidFill>
              </a:rPr>
              <a:t>d’énergie</a:t>
            </a:r>
            <a:r>
              <a:rPr lang="en-US" b="1" dirty="0">
                <a:solidFill>
                  <a:schemeClr val="tx1"/>
                </a:solidFill>
              </a:rPr>
              <a:t> </a:t>
            </a:r>
            <a:r>
              <a:rPr lang="en-US" b="1" dirty="0" err="1">
                <a:solidFill>
                  <a:schemeClr val="tx1"/>
                </a:solidFill>
              </a:rPr>
              <a:t>secteur</a:t>
            </a:r>
            <a:r>
              <a:rPr lang="en-US" b="1" dirty="0">
                <a:solidFill>
                  <a:schemeClr val="tx1"/>
                </a:solidFill>
              </a:rPr>
              <a:t> </a:t>
            </a:r>
            <a:r>
              <a:rPr lang="en-US" b="1" dirty="0" err="1">
                <a:solidFill>
                  <a:schemeClr val="tx1"/>
                </a:solidFill>
              </a:rPr>
              <a:t>industriel</a:t>
            </a:r>
            <a:endParaRPr lang="en-US" b="1" dirty="0">
              <a:solidFill>
                <a:schemeClr val="tx1"/>
              </a:solidFill>
            </a:endParaRPr>
          </a:p>
        </c:rich>
      </c:tx>
      <c:layout/>
      <c:overlay val="0"/>
      <c:spPr>
        <a:noFill/>
        <a:ln>
          <a:noFill/>
        </a:ln>
        <a:effectLst/>
      </c:spPr>
    </c:title>
    <c:autoTitleDeleted val="0"/>
    <c:plotArea>
      <c:layout/>
      <c:lineChart>
        <c:grouping val="standard"/>
        <c:varyColors val="0"/>
        <c:ser>
          <c:idx val="0"/>
          <c:order val="0"/>
          <c:tx>
            <c:strRef>
              <c:f>Analyse!$D$111</c:f>
              <c:strCache>
                <c:ptCount val="1"/>
                <c:pt idx="0">
                  <c:v>Industrie manufacturière</c:v>
                </c:pt>
              </c:strCache>
            </c:strRef>
          </c:tx>
          <c:spPr>
            <a:ln w="28575" cap="rnd">
              <a:solidFill>
                <a:schemeClr val="accent2"/>
              </a:solidFill>
              <a:round/>
            </a:ln>
            <a:effectLst/>
          </c:spPr>
          <c:marker>
            <c:symbol val="none"/>
          </c:marker>
          <c:cat>
            <c:numRef>
              <c:f>Analyse!$E$110:$H$110</c:f>
              <c:numCache>
                <c:formatCode>General</c:formatCode>
                <c:ptCount val="4"/>
                <c:pt idx="0">
                  <c:v>2008</c:v>
                </c:pt>
                <c:pt idx="1">
                  <c:v>2010</c:v>
                </c:pt>
                <c:pt idx="2">
                  <c:v>2012</c:v>
                </c:pt>
                <c:pt idx="3">
                  <c:v>2014</c:v>
                </c:pt>
              </c:numCache>
            </c:numRef>
          </c:cat>
          <c:val>
            <c:numRef>
              <c:f>Analyse!$E$111:$H$111</c:f>
              <c:numCache>
                <c:formatCode>General</c:formatCode>
                <c:ptCount val="4"/>
                <c:pt idx="0">
                  <c:v>11.199299999999999</c:v>
                </c:pt>
                <c:pt idx="1">
                  <c:v>11.15</c:v>
                </c:pt>
                <c:pt idx="2">
                  <c:v>11.023899999999999</c:v>
                </c:pt>
                <c:pt idx="3">
                  <c:v>11.0236</c:v>
                </c:pt>
              </c:numCache>
            </c:numRef>
          </c:val>
          <c:smooth val="0"/>
          <c:extLst xmlns:c16r2="http://schemas.microsoft.com/office/drawing/2015/06/chart">
            <c:ext xmlns:c16="http://schemas.microsoft.com/office/drawing/2014/chart" uri="{C3380CC4-5D6E-409C-BE32-E72D297353CC}">
              <c16:uniqueId val="{00000000-88D4-4D79-B47F-5C2FD507D5CC}"/>
            </c:ext>
          </c:extLst>
        </c:ser>
        <c:dLbls>
          <c:showLegendKey val="0"/>
          <c:showVal val="0"/>
          <c:showCatName val="0"/>
          <c:showSerName val="0"/>
          <c:showPercent val="0"/>
          <c:showBubbleSize val="0"/>
        </c:dLbls>
        <c:marker val="1"/>
        <c:smooth val="0"/>
        <c:axId val="132697088"/>
        <c:axId val="134034176"/>
      </c:lineChart>
      <c:catAx>
        <c:axId val="13269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034176"/>
        <c:crosses val="autoZero"/>
        <c:auto val="1"/>
        <c:lblAlgn val="ctr"/>
        <c:lblOffset val="100"/>
        <c:noMultiLvlLbl val="0"/>
      </c:catAx>
      <c:valAx>
        <c:axId val="13403417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2697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a:t>
            </a:r>
            <a:r>
              <a:rPr lang="en-US" b="1" baseline="0" dirty="0">
                <a:solidFill>
                  <a:schemeClr val="tx1"/>
                </a:solidFill>
              </a:rPr>
              <a:t> dans le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tertiaire</a:t>
            </a:r>
            <a:endParaRPr lang="en-US" b="1" dirty="0">
              <a:solidFill>
                <a:schemeClr val="tx1"/>
              </a:solidFill>
            </a:endParaRPr>
          </a:p>
        </c:rich>
      </c:tx>
      <c:layout/>
      <c:overlay val="0"/>
      <c:spPr>
        <a:noFill/>
        <a:ln>
          <a:noFill/>
        </a:ln>
        <a:effectLst/>
      </c:spPr>
    </c:title>
    <c:autoTitleDeleted val="0"/>
    <c:plotArea>
      <c:layout/>
      <c:pieChart>
        <c:varyColors val="1"/>
        <c:ser>
          <c:idx val="0"/>
          <c:order val="0"/>
          <c:tx>
            <c:strRef>
              <c:f>Analyse!$F$117</c:f>
              <c:strCache>
                <c:ptCount val="1"/>
                <c:pt idx="0">
                  <c:v>%</c:v>
                </c:pt>
              </c:strCache>
            </c:strRef>
          </c:tx>
          <c:dPt>
            <c:idx val="0"/>
            <c:bubble3D val="0"/>
            <c:spPr>
              <a:solidFill>
                <a:schemeClr val="accent2">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E04-4BD7-8E65-79C811727437}"/>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E04-4BD7-8E65-79C811727437}"/>
              </c:ext>
            </c:extLst>
          </c:dPt>
          <c:dPt>
            <c:idx val="2"/>
            <c:bubble3D val="0"/>
            <c:spPr>
              <a:solidFill>
                <a:schemeClr val="accent2">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EE04-4BD7-8E65-79C81172743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Analyse!$A$118:$A$120</c:f>
              <c:strCache>
                <c:ptCount val="3"/>
                <c:pt idx="0">
                  <c:v>Electricité</c:v>
                </c:pt>
                <c:pt idx="1">
                  <c:v>Produits pétroliers</c:v>
                </c:pt>
                <c:pt idx="2">
                  <c:v>Gaz naturel</c:v>
                </c:pt>
              </c:strCache>
            </c:strRef>
          </c:cat>
          <c:val>
            <c:numRef>
              <c:f>Analyse!$F$118:$F$120</c:f>
              <c:numCache>
                <c:formatCode>General</c:formatCode>
                <c:ptCount val="3"/>
                <c:pt idx="0">
                  <c:v>44.788758181901414</c:v>
                </c:pt>
                <c:pt idx="1">
                  <c:v>29.062724096367152</c:v>
                </c:pt>
                <c:pt idx="2">
                  <c:v>26.148517721731437</c:v>
                </c:pt>
              </c:numCache>
            </c:numRef>
          </c:val>
          <c:extLst xmlns:c16r2="http://schemas.microsoft.com/office/drawing/2015/06/chart">
            <c:ext xmlns:c16="http://schemas.microsoft.com/office/drawing/2014/chart" uri="{C3380CC4-5D6E-409C-BE32-E72D297353CC}">
              <c16:uniqueId val="{00000006-EE04-4BD7-8E65-79C81172743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tertiaire</a:t>
            </a:r>
            <a:endParaRPr lang="en-US" b="1" dirty="0">
              <a:solidFill>
                <a:schemeClr val="tx1"/>
              </a:solidFill>
            </a:endParaRPr>
          </a:p>
        </c:rich>
      </c:tx>
      <c:layout/>
      <c:overlay val="0"/>
      <c:spPr>
        <a:noFill/>
        <a:ln>
          <a:noFill/>
        </a:ln>
        <a:effectLst/>
      </c:spPr>
    </c:title>
    <c:autoTitleDeleted val="0"/>
    <c:plotArea>
      <c:layout/>
      <c:lineChart>
        <c:grouping val="standard"/>
        <c:varyColors val="0"/>
        <c:ser>
          <c:idx val="0"/>
          <c:order val="0"/>
          <c:tx>
            <c:strRef>
              <c:f>Analyse!$D$123</c:f>
              <c:strCache>
                <c:ptCount val="1"/>
                <c:pt idx="0">
                  <c:v>Tertiaire</c:v>
                </c:pt>
              </c:strCache>
            </c:strRef>
          </c:tx>
          <c:spPr>
            <a:ln w="28575" cap="rnd">
              <a:solidFill>
                <a:schemeClr val="accent2"/>
              </a:solidFill>
              <a:round/>
            </a:ln>
            <a:effectLst/>
          </c:spPr>
          <c:marker>
            <c:symbol val="none"/>
          </c:marker>
          <c:cat>
            <c:numRef>
              <c:f>Analyse!$E$122:$H$122</c:f>
              <c:numCache>
                <c:formatCode>General</c:formatCode>
                <c:ptCount val="4"/>
                <c:pt idx="0">
                  <c:v>2008</c:v>
                </c:pt>
                <c:pt idx="1">
                  <c:v>2010</c:v>
                </c:pt>
                <c:pt idx="2">
                  <c:v>2012</c:v>
                </c:pt>
                <c:pt idx="3">
                  <c:v>2014</c:v>
                </c:pt>
              </c:numCache>
            </c:numRef>
          </c:cat>
          <c:val>
            <c:numRef>
              <c:f>Analyse!$E$123:$H$123</c:f>
              <c:numCache>
                <c:formatCode>General</c:formatCode>
                <c:ptCount val="4"/>
                <c:pt idx="0">
                  <c:v>7.6852000000000009</c:v>
                </c:pt>
                <c:pt idx="1">
                  <c:v>7.1463999999999972</c:v>
                </c:pt>
                <c:pt idx="2">
                  <c:v>7.1985000000000001</c:v>
                </c:pt>
                <c:pt idx="3">
                  <c:v>7.2009000000000007</c:v>
                </c:pt>
              </c:numCache>
            </c:numRef>
          </c:val>
          <c:smooth val="0"/>
          <c:extLst xmlns:c16r2="http://schemas.microsoft.com/office/drawing/2015/06/chart">
            <c:ext xmlns:c16="http://schemas.microsoft.com/office/drawing/2014/chart" uri="{C3380CC4-5D6E-409C-BE32-E72D297353CC}">
              <c16:uniqueId val="{00000000-3E2E-46EA-9A46-4366F16385C7}"/>
            </c:ext>
          </c:extLst>
        </c:ser>
        <c:dLbls>
          <c:showLegendKey val="0"/>
          <c:showVal val="0"/>
          <c:showCatName val="0"/>
          <c:showSerName val="0"/>
          <c:showPercent val="0"/>
          <c:showBubbleSize val="0"/>
        </c:dLbls>
        <c:marker val="1"/>
        <c:smooth val="0"/>
        <c:axId val="134151552"/>
        <c:axId val="134616192"/>
      </c:lineChart>
      <c:catAx>
        <c:axId val="13415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616192"/>
        <c:crosses val="autoZero"/>
        <c:auto val="1"/>
        <c:lblAlgn val="ctr"/>
        <c:lblOffset val="100"/>
        <c:noMultiLvlLbl val="0"/>
      </c:catAx>
      <c:valAx>
        <c:axId val="1346161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151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err="1">
                <a:solidFill>
                  <a:schemeClr val="tx1"/>
                </a:solidFill>
              </a:rPr>
              <a:t>Consommations</a:t>
            </a:r>
            <a:r>
              <a:rPr lang="en-US" b="1" baseline="0" dirty="0">
                <a:solidFill>
                  <a:schemeClr val="tx1"/>
                </a:solidFill>
              </a:rPr>
              <a:t> </a:t>
            </a:r>
            <a:r>
              <a:rPr lang="en-US" b="1" baseline="0" dirty="0" err="1">
                <a:solidFill>
                  <a:schemeClr val="tx1"/>
                </a:solidFill>
              </a:rPr>
              <a:t>d’énergie</a:t>
            </a:r>
            <a:r>
              <a:rPr lang="en-US" b="1" baseline="0" dirty="0">
                <a:solidFill>
                  <a:schemeClr val="tx1"/>
                </a:solidFill>
              </a:rPr>
              <a:t> dans le </a:t>
            </a:r>
            <a:r>
              <a:rPr lang="en-US" b="1" baseline="0" dirty="0" err="1">
                <a:solidFill>
                  <a:schemeClr val="tx1"/>
                </a:solidFill>
              </a:rPr>
              <a:t>secteur</a:t>
            </a:r>
            <a:r>
              <a:rPr lang="en-US" b="1" baseline="0" dirty="0">
                <a:solidFill>
                  <a:schemeClr val="tx1"/>
                </a:solidFill>
              </a:rPr>
              <a:t> </a:t>
            </a:r>
            <a:r>
              <a:rPr lang="en-US" b="1" baseline="0" dirty="0" err="1">
                <a:solidFill>
                  <a:schemeClr val="tx1"/>
                </a:solidFill>
              </a:rPr>
              <a:t>agricole</a:t>
            </a:r>
            <a:endParaRPr lang="en-US" b="1" dirty="0">
              <a:solidFill>
                <a:schemeClr val="tx1"/>
              </a:solidFill>
            </a:endParaRPr>
          </a:p>
        </c:rich>
      </c:tx>
      <c:layout/>
      <c:overlay val="0"/>
      <c:spPr>
        <a:noFill/>
        <a:ln>
          <a:noFill/>
        </a:ln>
        <a:effectLst/>
      </c:spPr>
    </c:title>
    <c:autoTitleDeleted val="0"/>
    <c:plotArea>
      <c:layout/>
      <c:pieChart>
        <c:varyColors val="1"/>
        <c:ser>
          <c:idx val="0"/>
          <c:order val="0"/>
          <c:tx>
            <c:strRef>
              <c:f>Analyse!$F$129</c:f>
              <c:strCache>
                <c:ptCount val="1"/>
                <c:pt idx="0">
                  <c:v>%</c:v>
                </c:pt>
              </c:strCache>
            </c:strRef>
          </c:tx>
          <c:dPt>
            <c:idx val="0"/>
            <c:bubble3D val="0"/>
            <c:spPr>
              <a:solidFill>
                <a:schemeClr val="accent2">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A19-45FA-86A1-B73F004C8C6B}"/>
              </c:ext>
            </c:extLst>
          </c:dPt>
          <c:dPt>
            <c:idx val="1"/>
            <c:bubble3D val="0"/>
            <c:spPr>
              <a:solidFill>
                <a:schemeClr val="accent2">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9A19-45FA-86A1-B73F004C8C6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Analyse!$A$130:$A$131</c:f>
              <c:strCache>
                <c:ptCount val="2"/>
                <c:pt idx="0">
                  <c:v>Produits pétroliers</c:v>
                </c:pt>
                <c:pt idx="1">
                  <c:v>Electricité</c:v>
                </c:pt>
              </c:strCache>
            </c:strRef>
          </c:cat>
          <c:val>
            <c:numRef>
              <c:f>Analyse!$F$130:$F$131</c:f>
              <c:numCache>
                <c:formatCode>General</c:formatCode>
                <c:ptCount val="2"/>
                <c:pt idx="0">
                  <c:v>89.831252243986114</c:v>
                </c:pt>
                <c:pt idx="1">
                  <c:v>10.168747756013881</c:v>
                </c:pt>
              </c:numCache>
            </c:numRef>
          </c:val>
          <c:extLst xmlns:c16r2="http://schemas.microsoft.com/office/drawing/2015/06/chart">
            <c:ext xmlns:c16="http://schemas.microsoft.com/office/drawing/2014/chart" uri="{C3380CC4-5D6E-409C-BE32-E72D297353CC}">
              <c16:uniqueId val="{00000004-9A19-45FA-86A1-B73F004C8C6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Evolution des consommations du secteur agricole</a:t>
            </a:r>
          </a:p>
        </c:rich>
      </c:tx>
      <c:layout/>
      <c:overlay val="0"/>
      <c:spPr>
        <a:noFill/>
        <a:ln>
          <a:noFill/>
        </a:ln>
        <a:effectLst/>
      </c:spPr>
    </c:title>
    <c:autoTitleDeleted val="0"/>
    <c:plotArea>
      <c:layout/>
      <c:lineChart>
        <c:grouping val="standard"/>
        <c:varyColors val="0"/>
        <c:ser>
          <c:idx val="0"/>
          <c:order val="0"/>
          <c:tx>
            <c:strRef>
              <c:f>Analyse!$D$190</c:f>
              <c:strCache>
                <c:ptCount val="1"/>
                <c:pt idx="0">
                  <c:v>Agriculture</c:v>
                </c:pt>
              </c:strCache>
            </c:strRef>
          </c:tx>
          <c:spPr>
            <a:ln w="28575" cap="rnd">
              <a:solidFill>
                <a:schemeClr val="accent2"/>
              </a:solidFill>
              <a:round/>
            </a:ln>
            <a:effectLst/>
          </c:spPr>
          <c:marker>
            <c:symbol val="none"/>
          </c:marker>
          <c:cat>
            <c:numRef>
              <c:f>Analyse!$E$189:$H$189</c:f>
              <c:numCache>
                <c:formatCode>General</c:formatCode>
                <c:ptCount val="4"/>
                <c:pt idx="0">
                  <c:v>2008</c:v>
                </c:pt>
                <c:pt idx="1">
                  <c:v>2010</c:v>
                </c:pt>
                <c:pt idx="2">
                  <c:v>2012</c:v>
                </c:pt>
                <c:pt idx="3">
                  <c:v>2014</c:v>
                </c:pt>
              </c:numCache>
            </c:numRef>
          </c:cat>
          <c:val>
            <c:numRef>
              <c:f>Analyse!$E$190:$H$190</c:f>
              <c:numCache>
                <c:formatCode>General</c:formatCode>
                <c:ptCount val="4"/>
                <c:pt idx="0">
                  <c:v>2.4968000000000004</c:v>
                </c:pt>
                <c:pt idx="1">
                  <c:v>2.3651999999999997</c:v>
                </c:pt>
                <c:pt idx="2">
                  <c:v>2.2557000000000005</c:v>
                </c:pt>
                <c:pt idx="3">
                  <c:v>2.5067000000000008</c:v>
                </c:pt>
              </c:numCache>
            </c:numRef>
          </c:val>
          <c:smooth val="0"/>
          <c:extLst xmlns:c16r2="http://schemas.microsoft.com/office/drawing/2015/06/chart">
            <c:ext xmlns:c16="http://schemas.microsoft.com/office/drawing/2014/chart" uri="{C3380CC4-5D6E-409C-BE32-E72D297353CC}">
              <c16:uniqueId val="{00000000-A6D9-4B89-91E7-B53C0E6014E1}"/>
            </c:ext>
          </c:extLst>
        </c:ser>
        <c:dLbls>
          <c:showLegendKey val="0"/>
          <c:showVal val="0"/>
          <c:showCatName val="0"/>
          <c:showSerName val="0"/>
          <c:showPercent val="0"/>
          <c:showBubbleSize val="0"/>
        </c:dLbls>
        <c:marker val="1"/>
        <c:smooth val="0"/>
        <c:axId val="134985984"/>
        <c:axId val="134991872"/>
      </c:lineChart>
      <c:catAx>
        <c:axId val="13498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91872"/>
        <c:crosses val="autoZero"/>
        <c:auto val="1"/>
        <c:lblAlgn val="ctr"/>
        <c:lblOffset val="100"/>
        <c:noMultiLvlLbl val="0"/>
      </c:catAx>
      <c:valAx>
        <c:axId val="1349918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8598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dirty="0">
                <a:solidFill>
                  <a:schemeClr val="tx1"/>
                </a:solidFill>
              </a:rPr>
              <a:t>Consommation </a:t>
            </a:r>
            <a:r>
              <a:rPr lang="fr-FR" b="1" dirty="0" err="1">
                <a:solidFill>
                  <a:schemeClr val="tx1"/>
                </a:solidFill>
              </a:rPr>
              <a:t>dénergie</a:t>
            </a:r>
            <a:r>
              <a:rPr lang="fr-FR" b="1" dirty="0">
                <a:solidFill>
                  <a:schemeClr val="tx1"/>
                </a:solidFill>
              </a:rPr>
              <a:t> dans les transports non-routiers</a:t>
            </a:r>
          </a:p>
        </c:rich>
      </c:tx>
      <c:layout/>
      <c:overlay val="0"/>
      <c:spPr>
        <a:noFill/>
        <a:ln>
          <a:noFill/>
        </a:ln>
        <a:effectLst/>
      </c:spPr>
    </c:title>
    <c:autoTitleDeleted val="0"/>
    <c:plotArea>
      <c:layout/>
      <c:pieChart>
        <c:varyColors val="1"/>
        <c:ser>
          <c:idx val="0"/>
          <c:order val="0"/>
          <c:dPt>
            <c:idx val="0"/>
            <c:bubble3D val="0"/>
            <c:spPr>
              <a:solidFill>
                <a:schemeClr val="accent2">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5BF7-4E8A-BE1B-EAB5B760EA63}"/>
              </c:ext>
            </c:extLst>
          </c:dPt>
          <c:dPt>
            <c:idx val="1"/>
            <c:bubble3D val="0"/>
            <c:spPr>
              <a:solidFill>
                <a:schemeClr val="accent2">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5BF7-4E8A-BE1B-EAB5B760EA63}"/>
              </c:ext>
            </c:extLst>
          </c:dPt>
          <c:dLbls>
            <c:dLbl>
              <c:idx val="1"/>
              <c:layout>
                <c:manualLayout>
                  <c:x val="-9.6734974114095915E-2"/>
                  <c:y val="4.911548122157879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BF7-4E8A-BE1B-EAB5B760EA6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Analyse!$A$143:$A$144</c:f>
              <c:strCache>
                <c:ptCount val="2"/>
                <c:pt idx="0">
                  <c:v>Electricité</c:v>
                </c:pt>
                <c:pt idx="1">
                  <c:v>Produits pétroliers</c:v>
                </c:pt>
              </c:strCache>
            </c:strRef>
          </c:cat>
          <c:val>
            <c:numRef>
              <c:f>Analyse!$F$143:$F$144</c:f>
              <c:numCache>
                <c:formatCode>General</c:formatCode>
                <c:ptCount val="2"/>
                <c:pt idx="0">
                  <c:v>92.483101834657958</c:v>
                </c:pt>
                <c:pt idx="1">
                  <c:v>7.5168981653420506</c:v>
                </c:pt>
              </c:numCache>
            </c:numRef>
          </c:val>
          <c:extLst xmlns:c16r2="http://schemas.microsoft.com/office/drawing/2015/06/chart">
            <c:ext xmlns:c16="http://schemas.microsoft.com/office/drawing/2014/chart" uri="{C3380CC4-5D6E-409C-BE32-E72D297353CC}">
              <c16:uniqueId val="{00000004-5BF7-4E8A-BE1B-EAB5B760EA6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solidFill>
                  <a:schemeClr val="tx1"/>
                </a:solidFill>
              </a:rPr>
              <a:t>Evolution des </a:t>
            </a:r>
            <a:r>
              <a:rPr lang="en-US" b="1" dirty="0" err="1">
                <a:solidFill>
                  <a:schemeClr val="tx1"/>
                </a:solidFill>
              </a:rPr>
              <a:t>consommations</a:t>
            </a:r>
            <a:r>
              <a:rPr lang="en-US" b="1" dirty="0">
                <a:solidFill>
                  <a:schemeClr val="tx1"/>
                </a:solidFill>
              </a:rPr>
              <a:t> </a:t>
            </a:r>
            <a:r>
              <a:rPr lang="en-US" b="1" dirty="0" err="1">
                <a:solidFill>
                  <a:schemeClr val="tx1"/>
                </a:solidFill>
              </a:rPr>
              <a:t>secteur</a:t>
            </a:r>
            <a:r>
              <a:rPr lang="en-US" b="1" dirty="0">
                <a:solidFill>
                  <a:schemeClr val="tx1"/>
                </a:solidFill>
              </a:rPr>
              <a:t> des transports non-</a:t>
            </a:r>
            <a:r>
              <a:rPr lang="en-US" b="1" dirty="0" err="1">
                <a:solidFill>
                  <a:schemeClr val="tx1"/>
                </a:solidFill>
              </a:rPr>
              <a:t>routiers</a:t>
            </a:r>
            <a:endParaRPr lang="en-US" b="1" dirty="0">
              <a:solidFill>
                <a:schemeClr val="tx1"/>
              </a:solidFill>
            </a:endParaRPr>
          </a:p>
        </c:rich>
      </c:tx>
      <c:layout/>
      <c:overlay val="0"/>
      <c:spPr>
        <a:noFill/>
        <a:ln>
          <a:noFill/>
        </a:ln>
        <a:effectLst/>
      </c:spPr>
    </c:title>
    <c:autoTitleDeleted val="0"/>
    <c:plotArea>
      <c:layout/>
      <c:lineChart>
        <c:grouping val="standard"/>
        <c:varyColors val="0"/>
        <c:ser>
          <c:idx val="0"/>
          <c:order val="0"/>
          <c:tx>
            <c:strRef>
              <c:f>Analyse!$D$148</c:f>
              <c:strCache>
                <c:ptCount val="1"/>
                <c:pt idx="0">
                  <c:v>Transports non routier</c:v>
                </c:pt>
              </c:strCache>
            </c:strRef>
          </c:tx>
          <c:spPr>
            <a:ln w="28575" cap="rnd">
              <a:solidFill>
                <a:schemeClr val="accent2"/>
              </a:solidFill>
              <a:round/>
            </a:ln>
            <a:effectLst/>
          </c:spPr>
          <c:marker>
            <c:symbol val="none"/>
          </c:marker>
          <c:cat>
            <c:numRef>
              <c:f>Analyse!$E$147:$H$147</c:f>
              <c:numCache>
                <c:formatCode>General</c:formatCode>
                <c:ptCount val="4"/>
                <c:pt idx="0">
                  <c:v>2008</c:v>
                </c:pt>
                <c:pt idx="1">
                  <c:v>2010</c:v>
                </c:pt>
                <c:pt idx="2">
                  <c:v>2012</c:v>
                </c:pt>
                <c:pt idx="3">
                  <c:v>2014</c:v>
                </c:pt>
              </c:numCache>
            </c:numRef>
          </c:cat>
          <c:val>
            <c:numRef>
              <c:f>Analyse!$E$148:$H$148</c:f>
              <c:numCache>
                <c:formatCode>General</c:formatCode>
                <c:ptCount val="4"/>
                <c:pt idx="0">
                  <c:v>1.6532</c:v>
                </c:pt>
                <c:pt idx="1">
                  <c:v>2.0723000000000003</c:v>
                </c:pt>
                <c:pt idx="2">
                  <c:v>1.3497999999999999</c:v>
                </c:pt>
                <c:pt idx="3">
                  <c:v>1.3462999999999998</c:v>
                </c:pt>
              </c:numCache>
            </c:numRef>
          </c:val>
          <c:smooth val="0"/>
          <c:extLst xmlns:c16r2="http://schemas.microsoft.com/office/drawing/2015/06/chart">
            <c:ext xmlns:c16="http://schemas.microsoft.com/office/drawing/2014/chart" uri="{C3380CC4-5D6E-409C-BE32-E72D297353CC}">
              <c16:uniqueId val="{00000000-4331-4042-A9ED-CBF4EBDA9619}"/>
            </c:ext>
          </c:extLst>
        </c:ser>
        <c:dLbls>
          <c:showLegendKey val="0"/>
          <c:showVal val="0"/>
          <c:showCatName val="0"/>
          <c:showSerName val="0"/>
          <c:showPercent val="0"/>
          <c:showBubbleSize val="0"/>
        </c:dLbls>
        <c:marker val="1"/>
        <c:smooth val="0"/>
        <c:axId val="134461312"/>
        <c:axId val="134462848"/>
      </c:lineChart>
      <c:catAx>
        <c:axId val="13446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462848"/>
        <c:crosses val="autoZero"/>
        <c:auto val="1"/>
        <c:lblAlgn val="ctr"/>
        <c:lblOffset val="100"/>
        <c:noMultiLvlLbl val="0"/>
      </c:catAx>
      <c:valAx>
        <c:axId val="134462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461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t>Potentiel d’économie d’énergie</a:t>
            </a:r>
          </a:p>
        </c:rich>
      </c:tx>
      <c:layout/>
      <c:overlay val="0"/>
      <c:spPr>
        <a:noFill/>
        <a:ln>
          <a:noFill/>
        </a:ln>
        <a:effectLst/>
      </c:spPr>
    </c:title>
    <c:autoTitleDeleted val="0"/>
    <c:plotArea>
      <c:layout/>
      <c:barChart>
        <c:barDir val="col"/>
        <c:grouping val="clustered"/>
        <c:varyColors val="0"/>
        <c:ser>
          <c:idx val="0"/>
          <c:order val="0"/>
          <c:tx>
            <c:strRef>
              <c:f>Feuil2!$B$36</c:f>
              <c:strCache>
                <c:ptCount val="1"/>
                <c:pt idx="0">
                  <c:v>Consommation 2014</c:v>
                </c:pt>
              </c:strCache>
            </c:strRef>
          </c:tx>
          <c:spPr>
            <a:solidFill>
              <a:schemeClr val="accent2">
                <a:shade val="76000"/>
              </a:schemeClr>
            </a:solidFill>
            <a:ln>
              <a:noFill/>
            </a:ln>
            <a:effectLst/>
          </c:spPr>
          <c:invertIfNegative val="0"/>
          <c:cat>
            <c:strRef>
              <c:f>Feuil2!$A$37:$A$41</c:f>
              <c:strCache>
                <c:ptCount val="5"/>
                <c:pt idx="0">
                  <c:v>Transports</c:v>
                </c:pt>
                <c:pt idx="1">
                  <c:v>Résidentiel</c:v>
                </c:pt>
                <c:pt idx="2">
                  <c:v>Industrie</c:v>
                </c:pt>
                <c:pt idx="3">
                  <c:v>Tertiaire</c:v>
                </c:pt>
                <c:pt idx="4">
                  <c:v>Agriculture</c:v>
                </c:pt>
              </c:strCache>
            </c:strRef>
          </c:cat>
          <c:val>
            <c:numRef>
              <c:f>Feuil2!$B$37:$B$41</c:f>
              <c:numCache>
                <c:formatCode>General</c:formatCode>
                <c:ptCount val="5"/>
                <c:pt idx="0">
                  <c:v>836.30087640000011</c:v>
                </c:pt>
                <c:pt idx="1">
                  <c:v>312.79815400000001</c:v>
                </c:pt>
                <c:pt idx="2">
                  <c:v>128.18242079999999</c:v>
                </c:pt>
                <c:pt idx="3">
                  <c:v>83.74646700000001</c:v>
                </c:pt>
                <c:pt idx="4">
                  <c:v>29.14</c:v>
                </c:pt>
              </c:numCache>
            </c:numRef>
          </c:val>
          <c:extLst xmlns:c16r2="http://schemas.microsoft.com/office/drawing/2015/06/chart">
            <c:ext xmlns:c16="http://schemas.microsoft.com/office/drawing/2014/chart" uri="{C3380CC4-5D6E-409C-BE32-E72D297353CC}">
              <c16:uniqueId val="{00000000-F988-41E0-BA00-3ED7655CFA6A}"/>
            </c:ext>
          </c:extLst>
        </c:ser>
        <c:ser>
          <c:idx val="1"/>
          <c:order val="1"/>
          <c:tx>
            <c:strRef>
              <c:f>Feuil2!$C$36</c:f>
              <c:strCache>
                <c:ptCount val="1"/>
                <c:pt idx="0">
                  <c:v>Potentiel</c:v>
                </c:pt>
              </c:strCache>
            </c:strRef>
          </c:tx>
          <c:spPr>
            <a:solidFill>
              <a:schemeClr val="accent2">
                <a:tint val="77000"/>
              </a:schemeClr>
            </a:solidFill>
            <a:ln>
              <a:noFill/>
            </a:ln>
            <a:effectLst/>
          </c:spPr>
          <c:invertIfNegative val="0"/>
          <c:cat>
            <c:strRef>
              <c:f>Feuil2!$A$37:$A$41</c:f>
              <c:strCache>
                <c:ptCount val="5"/>
                <c:pt idx="0">
                  <c:v>Transports</c:v>
                </c:pt>
                <c:pt idx="1">
                  <c:v>Résidentiel</c:v>
                </c:pt>
                <c:pt idx="2">
                  <c:v>Industrie</c:v>
                </c:pt>
                <c:pt idx="3">
                  <c:v>Tertiaire</c:v>
                </c:pt>
                <c:pt idx="4">
                  <c:v>Agriculture</c:v>
                </c:pt>
              </c:strCache>
            </c:strRef>
          </c:cat>
          <c:val>
            <c:numRef>
              <c:f>Feuil2!$C$37:$C$41</c:f>
              <c:numCache>
                <c:formatCode>General</c:formatCode>
                <c:ptCount val="5"/>
                <c:pt idx="0">
                  <c:v>433.05002655757193</c:v>
                </c:pt>
                <c:pt idx="1">
                  <c:v>111.12989650399609</c:v>
                </c:pt>
                <c:pt idx="2">
                  <c:v>89.727694560000003</c:v>
                </c:pt>
                <c:pt idx="3">
                  <c:v>71.633457000000007</c:v>
                </c:pt>
                <c:pt idx="4">
                  <c:v>21.04</c:v>
                </c:pt>
              </c:numCache>
            </c:numRef>
          </c:val>
          <c:extLst xmlns:c16r2="http://schemas.microsoft.com/office/drawing/2015/06/chart">
            <c:ext xmlns:c16="http://schemas.microsoft.com/office/drawing/2014/chart" uri="{C3380CC4-5D6E-409C-BE32-E72D297353CC}">
              <c16:uniqueId val="{00000001-F988-41E0-BA00-3ED7655CFA6A}"/>
            </c:ext>
          </c:extLst>
        </c:ser>
        <c:dLbls>
          <c:showLegendKey val="0"/>
          <c:showVal val="0"/>
          <c:showCatName val="0"/>
          <c:showSerName val="0"/>
          <c:showPercent val="0"/>
          <c:showBubbleSize val="0"/>
        </c:dLbls>
        <c:gapWidth val="219"/>
        <c:overlap val="-27"/>
        <c:axId val="134546944"/>
        <c:axId val="134548480"/>
      </c:barChart>
      <c:catAx>
        <c:axId val="13454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548480"/>
        <c:crosses val="autoZero"/>
        <c:auto val="1"/>
        <c:lblAlgn val="ctr"/>
        <c:lblOffset val="100"/>
        <c:noMultiLvlLbl val="0"/>
      </c:catAx>
      <c:valAx>
        <c:axId val="134548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546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t>Nombre de logements construits</a:t>
            </a:r>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Analyse!$A$236:$A$242</c:f>
              <c:strCache>
                <c:ptCount val="7"/>
                <c:pt idx="0">
                  <c:v>Avant 1919</c:v>
                </c:pt>
                <c:pt idx="1">
                  <c:v>1919 - 1945</c:v>
                </c:pt>
                <c:pt idx="2">
                  <c:v>1946 - 1970</c:v>
                </c:pt>
                <c:pt idx="3">
                  <c:v>1971 - 1990</c:v>
                </c:pt>
                <c:pt idx="4">
                  <c:v>1991 - 2005</c:v>
                </c:pt>
                <c:pt idx="5">
                  <c:v>2006 - 2011</c:v>
                </c:pt>
                <c:pt idx="6">
                  <c:v>Après 2012</c:v>
                </c:pt>
              </c:strCache>
            </c:strRef>
          </c:cat>
          <c:val>
            <c:numRef>
              <c:f>Analyse!$B$236:$B$242</c:f>
              <c:numCache>
                <c:formatCode>0</c:formatCode>
                <c:ptCount val="7"/>
                <c:pt idx="0">
                  <c:v>191.41877073389986</c:v>
                </c:pt>
                <c:pt idx="1">
                  <c:v>3752.6655394978052</c:v>
                </c:pt>
                <c:pt idx="2">
                  <c:v>838.61845378280088</c:v>
                </c:pt>
                <c:pt idx="3">
                  <c:v>7399.7725133273016</c:v>
                </c:pt>
                <c:pt idx="4">
                  <c:v>1224.7083052951007</c:v>
                </c:pt>
                <c:pt idx="5">
                  <c:v>216.11836713130003</c:v>
                </c:pt>
                <c:pt idx="6">
                  <c:v>45.926699112300007</c:v>
                </c:pt>
              </c:numCache>
            </c:numRef>
          </c:val>
          <c:extLst xmlns:c16r2="http://schemas.microsoft.com/office/drawing/2015/06/chart">
            <c:ext xmlns:c16="http://schemas.microsoft.com/office/drawing/2014/chart" uri="{C3380CC4-5D6E-409C-BE32-E72D297353CC}">
              <c16:uniqueId val="{00000000-F990-4F09-A7ED-9971AB6CFEAD}"/>
            </c:ext>
          </c:extLst>
        </c:ser>
        <c:dLbls>
          <c:dLblPos val="outEnd"/>
          <c:showLegendKey val="0"/>
          <c:showVal val="1"/>
          <c:showCatName val="0"/>
          <c:showSerName val="0"/>
          <c:showPercent val="0"/>
          <c:showBubbleSize val="0"/>
        </c:dLbls>
        <c:gapWidth val="182"/>
        <c:axId val="41578880"/>
        <c:axId val="41581568"/>
      </c:barChart>
      <c:catAx>
        <c:axId val="4157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1581568"/>
        <c:crosses val="autoZero"/>
        <c:auto val="1"/>
        <c:lblAlgn val="ctr"/>
        <c:lblOffset val="100"/>
        <c:noMultiLvlLbl val="0"/>
      </c:catAx>
      <c:valAx>
        <c:axId val="415815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15788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mn-lt"/>
                <a:ea typeface="+mn-ea"/>
                <a:cs typeface="+mn-cs"/>
              </a:defRPr>
            </a:pPr>
            <a:r>
              <a:rPr lang="fr-FR" sz="1200" b="1" dirty="0">
                <a:solidFill>
                  <a:schemeClr val="tx1"/>
                </a:solidFill>
              </a:rPr>
              <a:t>Emissions</a:t>
            </a:r>
            <a:r>
              <a:rPr lang="fr-FR" sz="1200" b="1" baseline="0" dirty="0">
                <a:solidFill>
                  <a:schemeClr val="tx1"/>
                </a:solidFill>
              </a:rPr>
              <a:t> de gaz à effet de serre par gaz</a:t>
            </a:r>
            <a:endParaRPr lang="fr-FR" sz="1200" b="1" dirty="0">
              <a:solidFill>
                <a:schemeClr val="tx1"/>
              </a:solidFill>
            </a:endParaRPr>
          </a:p>
        </c:rich>
      </c:tx>
      <c:layout/>
      <c:overlay val="0"/>
      <c:spPr>
        <a:noFill/>
        <a:ln>
          <a:noFill/>
        </a:ln>
        <a:effectLst/>
      </c:spPr>
    </c:title>
    <c:autoTitleDeleted val="0"/>
    <c:plotArea>
      <c:layout>
        <c:manualLayout>
          <c:layoutTarget val="inner"/>
          <c:xMode val="edge"/>
          <c:yMode val="edge"/>
          <c:x val="0.37818521541669398"/>
          <c:y val="0.40823879908671695"/>
          <c:w val="0.30352374025947232"/>
          <c:h val="0.49796193173013403"/>
        </c:manualLayout>
      </c:layout>
      <c:pieChart>
        <c:varyColors val="1"/>
        <c:ser>
          <c:idx val="0"/>
          <c:order val="0"/>
          <c:dPt>
            <c:idx val="0"/>
            <c:bubble3D val="0"/>
            <c:spPr>
              <a:solidFill>
                <a:schemeClr val="accent3">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F0C2-491F-9F8A-A97FBA990B2C}"/>
              </c:ext>
            </c:extLst>
          </c:dPt>
          <c:dPt>
            <c:idx val="1"/>
            <c:bubble3D val="0"/>
            <c:spPr>
              <a:solidFill>
                <a:schemeClr val="accent3">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F0C2-491F-9F8A-A97FBA990B2C}"/>
              </c:ext>
            </c:extLst>
          </c:dPt>
          <c:dPt>
            <c:idx val="2"/>
            <c:bubble3D val="0"/>
            <c:spPr>
              <a:solidFill>
                <a:schemeClr val="accent3">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F0C2-491F-9F8A-A97FBA990B2C}"/>
              </c:ext>
            </c:extLst>
          </c:dPt>
          <c:dPt>
            <c:idx val="3"/>
            <c:bubble3D val="0"/>
            <c:spPr>
              <a:solidFill>
                <a:schemeClr val="accent3">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F0C2-491F-9F8A-A97FBA990B2C}"/>
              </c:ext>
            </c:extLst>
          </c:dPt>
          <c:dLbls>
            <c:dLbl>
              <c:idx val="0"/>
              <c:layout>
                <c:manualLayout>
                  <c:x val="5.7570204873901146E-2"/>
                  <c:y val="-0.1429887217073684"/>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0C2-491F-9F8A-A97FBA990B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Graphique!$A$15:$A$18</c:f>
              <c:strCache>
                <c:ptCount val="4"/>
                <c:pt idx="0">
                  <c:v>CO2 hors-biomasse</c:v>
                </c:pt>
                <c:pt idx="1">
                  <c:v>CO2 biomasse</c:v>
                </c:pt>
                <c:pt idx="2">
                  <c:v>N2O</c:v>
                </c:pt>
                <c:pt idx="3">
                  <c:v>CH4</c:v>
                </c:pt>
              </c:strCache>
            </c:strRef>
          </c:cat>
          <c:val>
            <c:numRef>
              <c:f>Graphique!$B$15:$B$18</c:f>
              <c:numCache>
                <c:formatCode>General</c:formatCode>
                <c:ptCount val="4"/>
                <c:pt idx="0">
                  <c:v>79.761794013603705</c:v>
                </c:pt>
                <c:pt idx="1">
                  <c:v>8.9539169993877099</c:v>
                </c:pt>
                <c:pt idx="2">
                  <c:v>6.4069347037627038</c:v>
                </c:pt>
                <c:pt idx="3">
                  <c:v>4.8773542832458787</c:v>
                </c:pt>
              </c:numCache>
            </c:numRef>
          </c:val>
          <c:extLst xmlns:c16r2="http://schemas.microsoft.com/office/drawing/2015/06/chart">
            <c:ext xmlns:c16="http://schemas.microsoft.com/office/drawing/2014/chart" uri="{C3380CC4-5D6E-409C-BE32-E72D297353CC}">
              <c16:uniqueId val="{00000008-F0C2-491F-9F8A-A97FBA990B2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l">
              <a:defRPr sz="1400" b="1" i="0" u="none" strike="noStrike" kern="1200" spc="0" baseline="0">
                <a:solidFill>
                  <a:schemeClr val="tx1"/>
                </a:solidFill>
                <a:latin typeface="+mn-lt"/>
                <a:ea typeface="+mn-ea"/>
                <a:cs typeface="+mn-cs"/>
              </a:defRPr>
            </a:pPr>
            <a:r>
              <a:rPr lang="fr-FR" b="1" dirty="0">
                <a:solidFill>
                  <a:schemeClr val="tx1"/>
                </a:solidFill>
              </a:rPr>
              <a:t>Emissions</a:t>
            </a:r>
            <a:r>
              <a:rPr lang="fr-FR" b="1" baseline="0" dirty="0">
                <a:solidFill>
                  <a:schemeClr val="tx1"/>
                </a:solidFill>
              </a:rPr>
              <a:t> de gaz à effet de serre par secteur (tonnes équivalent CO2)</a:t>
            </a:r>
            <a:endParaRPr lang="fr-FR" b="1" dirty="0">
              <a:solidFill>
                <a:schemeClr val="tx1"/>
              </a:solidFill>
            </a:endParaRPr>
          </a:p>
        </c:rich>
      </c:tx>
      <c:layout>
        <c:manualLayout>
          <c:xMode val="edge"/>
          <c:yMode val="edge"/>
          <c:x val="0.10937941869599371"/>
          <c:y val="1.8296165944784476E-2"/>
        </c:manualLayout>
      </c:layout>
      <c:overlay val="0"/>
      <c:spPr>
        <a:noFill/>
        <a:ln>
          <a:noFill/>
        </a:ln>
        <a:effectLst/>
      </c:spPr>
    </c:title>
    <c:autoTitleDeleted val="0"/>
    <c:plotArea>
      <c:layout/>
      <c:pieChart>
        <c:varyColors val="1"/>
        <c:ser>
          <c:idx val="0"/>
          <c:order val="0"/>
          <c:dPt>
            <c:idx val="0"/>
            <c:bubble3D val="0"/>
            <c:spPr>
              <a:solidFill>
                <a:schemeClr val="accent3">
                  <a:shade val="4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A89-4307-AB58-50D68A68E31A}"/>
              </c:ext>
            </c:extLst>
          </c:dPt>
          <c:dPt>
            <c:idx val="1"/>
            <c:bubble3D val="0"/>
            <c:spPr>
              <a:solidFill>
                <a:schemeClr val="accent3">
                  <a:shade val="61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A89-4307-AB58-50D68A68E31A}"/>
              </c:ext>
            </c:extLst>
          </c:dPt>
          <c:dPt>
            <c:idx val="2"/>
            <c:bubble3D val="0"/>
            <c:spPr>
              <a:solidFill>
                <a:schemeClr val="accent3">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A89-4307-AB58-50D68A68E31A}"/>
              </c:ext>
            </c:extLst>
          </c:dPt>
          <c:dPt>
            <c:idx val="3"/>
            <c:bubble3D val="0"/>
            <c:spPr>
              <a:solidFill>
                <a:schemeClr val="accent3">
                  <a:shade val="9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A89-4307-AB58-50D68A68E31A}"/>
              </c:ext>
            </c:extLst>
          </c:dPt>
          <c:dPt>
            <c:idx val="4"/>
            <c:bubble3D val="0"/>
            <c:spPr>
              <a:solidFill>
                <a:schemeClr val="accent3">
                  <a:tint val="9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A89-4307-AB58-50D68A68E31A}"/>
              </c:ext>
            </c:extLst>
          </c:dPt>
          <c:dPt>
            <c:idx val="5"/>
            <c:bubble3D val="0"/>
            <c:spPr>
              <a:solidFill>
                <a:schemeClr val="accent3">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A89-4307-AB58-50D68A68E31A}"/>
              </c:ext>
            </c:extLst>
          </c:dPt>
          <c:dPt>
            <c:idx val="6"/>
            <c:bubble3D val="0"/>
            <c:spPr>
              <a:solidFill>
                <a:schemeClr val="accent3">
                  <a:tint val="62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7A89-4307-AB58-50D68A68E31A}"/>
              </c:ext>
            </c:extLst>
          </c:dPt>
          <c:dPt>
            <c:idx val="7"/>
            <c:bubble3D val="0"/>
            <c:spPr>
              <a:solidFill>
                <a:schemeClr val="accent3">
                  <a:tint val="4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7A89-4307-AB58-50D68A68E31A}"/>
              </c:ext>
            </c:extLst>
          </c:dPt>
          <c:dLbls>
            <c:dLbl>
              <c:idx val="0"/>
              <c:layout>
                <c:manualLayout>
                  <c:x val="-0.20965306084579177"/>
                  <c:y val="-7.8435087148095939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A89-4307-AB58-50D68A68E31A}"/>
                </c:ext>
              </c:extLst>
            </c:dLbl>
            <c:dLbl>
              <c:idx val="3"/>
              <c:layout>
                <c:manualLayout>
                  <c:x val="-4.399057344854674E-2"/>
                  <c:y val="4.459690449041215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4116260801256875"/>
                      <c:h val="0.23670664691064916"/>
                    </c:manualLayout>
                  </c15:layout>
                </c:ext>
                <c:ext xmlns:c16="http://schemas.microsoft.com/office/drawing/2014/chart" uri="{C3380CC4-5D6E-409C-BE32-E72D297353CC}">
                  <c16:uniqueId val="{00000007-7A89-4307-AB58-50D68A68E31A}"/>
                </c:ext>
              </c:extLst>
            </c:dLbl>
            <c:dLbl>
              <c:idx val="5"/>
              <c:layout>
                <c:manualLayout>
                  <c:x val="0.37714939599557123"/>
                  <c:y val="4.574041486196119E-3"/>
                </c:manualLayout>
              </c:layout>
              <c:tx>
                <c:rich>
                  <a:bodyPr/>
                  <a:lstStyle/>
                  <a:p>
                    <a:fld id="{1D3CA37B-A7DA-44A3-BAFE-E84AF12DD34D}" type="CATEGORYNAME">
                      <a:rPr lang="en-US"/>
                      <a:pPr/>
                      <a:t>[NOM DE CATÉGORIE]</a:t>
                    </a:fld>
                    <a:r>
                      <a:rPr lang="en-US" baseline="0" dirty="0"/>
                      <a:t>
</a:t>
                    </a:r>
                    <a:r>
                      <a:rPr lang="en-US" sz="800" b="0" i="0" u="none" strike="noStrike" kern="1200" baseline="0" dirty="0">
                        <a:solidFill>
                          <a:prstClr val="black"/>
                        </a:solidFill>
                      </a:rPr>
                      <a:t>&lt;1%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B-7A89-4307-AB58-50D68A68E31A}"/>
                </c:ext>
              </c:extLst>
            </c:dLbl>
            <c:dLbl>
              <c:idx val="6"/>
              <c:layout>
                <c:manualLayout>
                  <c:x val="0.36626506918371249"/>
                  <c:y val="0.33504853886386571"/>
                </c:manualLayout>
              </c:layout>
              <c:tx>
                <c:rich>
                  <a:bodyPr/>
                  <a:lstStyle/>
                  <a:p>
                    <a:fld id="{76A973B7-FA45-4ACB-81A7-3436BFDC66EA}"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D-7A89-4307-AB58-50D68A68E31A}"/>
                </c:ext>
              </c:extLst>
            </c:dLbl>
            <c:dLbl>
              <c:idx val="7"/>
              <c:layout>
                <c:manualLayout>
                  <c:x val="0.35326756190040254"/>
                  <c:y val="0.15208687941602095"/>
                </c:manualLayout>
              </c:layout>
              <c:tx>
                <c:rich>
                  <a:bodyPr/>
                  <a:lstStyle/>
                  <a:p>
                    <a:fld id="{5E155F19-BEC5-420D-B396-2EE1A9D9D2B7}" type="CATEGORYNAME">
                      <a:rPr lang="en-US"/>
                      <a:pPr/>
                      <a:t>[NOM DE CATÉGORIE]</a:t>
                    </a:fld>
                    <a:r>
                      <a:rPr lang="en-US" baseline="0" dirty="0"/>
                      <a:t>
</a:t>
                    </a:r>
                    <a:r>
                      <a:rPr lang="en-US" sz="800" b="0" i="0" u="none" strike="noStrike" kern="1200" baseline="0" dirty="0">
                        <a:solidFill>
                          <a:schemeClr val="tx1"/>
                        </a:solidFill>
                      </a:rPr>
                      <a:t>&lt;1%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F-7A89-4307-AB58-50D68A68E31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Graphique!$A$5:$A$12</c:f>
              <c:strCache>
                <c:ptCount val="8"/>
                <c:pt idx="0">
                  <c:v>Transport routier</c:v>
                </c:pt>
                <c:pt idx="1">
                  <c:v>Résidentiel</c:v>
                </c:pt>
                <c:pt idx="2">
                  <c:v>Agriculture</c:v>
                </c:pt>
                <c:pt idx="3">
                  <c:v>Industrie manufacturière</c:v>
                </c:pt>
                <c:pt idx="4">
                  <c:v>Tertiaire</c:v>
                </c:pt>
                <c:pt idx="5">
                  <c:v>Traitement des déchets</c:v>
                </c:pt>
                <c:pt idx="6">
                  <c:v>Industrie de l'énergie</c:v>
                </c:pt>
                <c:pt idx="7">
                  <c:v>Transport non routier</c:v>
                </c:pt>
              </c:strCache>
            </c:strRef>
          </c:cat>
          <c:val>
            <c:numRef>
              <c:f>Graphique!$B$5:$B$12</c:f>
              <c:numCache>
                <c:formatCode>General</c:formatCode>
                <c:ptCount val="8"/>
                <c:pt idx="0">
                  <c:v>57.600510903133532</c:v>
                </c:pt>
                <c:pt idx="1">
                  <c:v>16.066312649081233</c:v>
                </c:pt>
                <c:pt idx="2">
                  <c:v>12.339521200544072</c:v>
                </c:pt>
                <c:pt idx="3">
                  <c:v>7.5074864754528816</c:v>
                </c:pt>
                <c:pt idx="4">
                  <c:v>5.5408597526377337</c:v>
                </c:pt>
                <c:pt idx="5">
                  <c:v>0.47396204620981836</c:v>
                </c:pt>
                <c:pt idx="6">
                  <c:v>0.33795400899828659</c:v>
                </c:pt>
                <c:pt idx="7">
                  <c:v>0.1333929639424381</c:v>
                </c:pt>
              </c:numCache>
            </c:numRef>
          </c:val>
          <c:extLst xmlns:c16r2="http://schemas.microsoft.com/office/drawing/2015/06/chart">
            <c:ext xmlns:c16="http://schemas.microsoft.com/office/drawing/2014/chart" uri="{C3380CC4-5D6E-409C-BE32-E72D297353CC}">
              <c16:uniqueId val="{00000010-7A89-4307-AB58-50D68A68E31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Evolution des émissions des GES sur le territoire de Gevrey-Chambertin et Nuits-Saint-Georges</a:t>
            </a:r>
          </a:p>
        </c:rich>
      </c:tx>
      <c:layout/>
      <c:overlay val="0"/>
      <c:spPr>
        <a:noFill/>
        <a:ln>
          <a:noFill/>
        </a:ln>
        <a:effectLst/>
      </c:spPr>
    </c:title>
    <c:autoTitleDeleted val="0"/>
    <c:plotArea>
      <c:layout/>
      <c:lineChart>
        <c:grouping val="standard"/>
        <c:varyColors val="0"/>
        <c:ser>
          <c:idx val="0"/>
          <c:order val="0"/>
          <c:tx>
            <c:strRef>
              <c:f>Feuil2!$N$7</c:f>
              <c:strCache>
                <c:ptCount val="1"/>
                <c:pt idx="0">
                  <c:v>GES</c:v>
                </c:pt>
              </c:strCache>
            </c:strRef>
          </c:tx>
          <c:spPr>
            <a:ln w="28575" cap="rnd">
              <a:solidFill>
                <a:schemeClr val="bg2">
                  <a:lumMod val="50000"/>
                </a:schemeClr>
              </a:solidFill>
              <a:round/>
            </a:ln>
            <a:effectLst/>
          </c:spPr>
          <c:marker>
            <c:symbol val="none"/>
          </c:marker>
          <c:cat>
            <c:numRef>
              <c:f>Feuil2!$O$6:$R$6</c:f>
              <c:numCache>
                <c:formatCode>General</c:formatCode>
                <c:ptCount val="4"/>
                <c:pt idx="0">
                  <c:v>2008</c:v>
                </c:pt>
                <c:pt idx="1">
                  <c:v>2010</c:v>
                </c:pt>
                <c:pt idx="2">
                  <c:v>2012</c:v>
                </c:pt>
                <c:pt idx="3">
                  <c:v>2014</c:v>
                </c:pt>
              </c:numCache>
            </c:numRef>
          </c:cat>
          <c:val>
            <c:numRef>
              <c:f>Feuil2!$O$7:$R$7</c:f>
              <c:numCache>
                <c:formatCode>General</c:formatCode>
                <c:ptCount val="4"/>
                <c:pt idx="0">
                  <c:v>222047.91680030001</c:v>
                </c:pt>
                <c:pt idx="1">
                  <c:v>228160.31466770009</c:v>
                </c:pt>
                <c:pt idx="2">
                  <c:v>235154.77562829998</c:v>
                </c:pt>
                <c:pt idx="3">
                  <c:v>225281.72890549994</c:v>
                </c:pt>
              </c:numCache>
            </c:numRef>
          </c:val>
          <c:smooth val="0"/>
          <c:extLst xmlns:c16r2="http://schemas.microsoft.com/office/drawing/2015/06/chart">
            <c:ext xmlns:c16="http://schemas.microsoft.com/office/drawing/2014/chart" uri="{C3380CC4-5D6E-409C-BE32-E72D297353CC}">
              <c16:uniqueId val="{00000000-E038-4138-868D-16EADCFDB051}"/>
            </c:ext>
          </c:extLst>
        </c:ser>
        <c:dLbls>
          <c:showLegendKey val="0"/>
          <c:showVal val="0"/>
          <c:showCatName val="0"/>
          <c:showSerName val="0"/>
          <c:showPercent val="0"/>
          <c:showBubbleSize val="0"/>
        </c:dLbls>
        <c:marker val="1"/>
        <c:smooth val="0"/>
        <c:axId val="134843008"/>
        <c:axId val="134861184"/>
      </c:lineChart>
      <c:catAx>
        <c:axId val="13484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61184"/>
        <c:crosses val="autoZero"/>
        <c:auto val="1"/>
        <c:lblAlgn val="ctr"/>
        <c:lblOffset val="100"/>
        <c:noMultiLvlLbl val="0"/>
      </c:catAx>
      <c:valAx>
        <c:axId val="1348611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43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0"/>
          <c:order val="0"/>
          <c:tx>
            <c:strRef>
              <c:f>Feuil2!$N$12</c:f>
              <c:strCache>
                <c:ptCount val="1"/>
                <c:pt idx="0">
                  <c:v>CH4</c:v>
                </c:pt>
              </c:strCache>
            </c:strRef>
          </c:tx>
          <c:spPr>
            <a:ln w="28575" cap="rnd">
              <a:solidFill>
                <a:schemeClr val="accent1"/>
              </a:solidFill>
              <a:round/>
            </a:ln>
            <a:effectLst/>
          </c:spPr>
          <c:marker>
            <c:symbol val="none"/>
          </c:marker>
          <c:cat>
            <c:numRef>
              <c:f>Feuil2!$O$11:$R$11</c:f>
              <c:numCache>
                <c:formatCode>General</c:formatCode>
                <c:ptCount val="4"/>
                <c:pt idx="0">
                  <c:v>2008</c:v>
                </c:pt>
                <c:pt idx="1">
                  <c:v>2010</c:v>
                </c:pt>
                <c:pt idx="2">
                  <c:v>2012</c:v>
                </c:pt>
                <c:pt idx="3">
                  <c:v>2014</c:v>
                </c:pt>
              </c:numCache>
            </c:numRef>
          </c:cat>
          <c:val>
            <c:numRef>
              <c:f>Feuil2!$O$12:$R$12</c:f>
              <c:numCache>
                <c:formatCode>General</c:formatCode>
                <c:ptCount val="4"/>
                <c:pt idx="0">
                  <c:v>11881.314684400002</c:v>
                </c:pt>
                <c:pt idx="1">
                  <c:v>11595.190510400003</c:v>
                </c:pt>
                <c:pt idx="2">
                  <c:v>11567.005332399996</c:v>
                </c:pt>
                <c:pt idx="3">
                  <c:v>11104.063863199999</c:v>
                </c:pt>
              </c:numCache>
            </c:numRef>
          </c:val>
          <c:smooth val="0"/>
          <c:extLst xmlns:c16r2="http://schemas.microsoft.com/office/drawing/2015/06/chart">
            <c:ext xmlns:c16="http://schemas.microsoft.com/office/drawing/2014/chart" uri="{C3380CC4-5D6E-409C-BE32-E72D297353CC}">
              <c16:uniqueId val="{00000000-43AF-4569-BE9C-955DE895C29B}"/>
            </c:ext>
          </c:extLst>
        </c:ser>
        <c:dLbls>
          <c:showLegendKey val="0"/>
          <c:showVal val="0"/>
          <c:showCatName val="0"/>
          <c:showSerName val="0"/>
          <c:showPercent val="0"/>
          <c:showBubbleSize val="0"/>
        </c:dLbls>
        <c:marker val="1"/>
        <c:smooth val="0"/>
        <c:axId val="134885760"/>
        <c:axId val="134887296"/>
      </c:lineChart>
      <c:catAx>
        <c:axId val="13488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87296"/>
        <c:crosses val="autoZero"/>
        <c:auto val="1"/>
        <c:lblAlgn val="ctr"/>
        <c:lblOffset val="100"/>
        <c:noMultiLvlLbl val="0"/>
      </c:catAx>
      <c:valAx>
        <c:axId val="1348872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885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1"/>
          <c:order val="0"/>
          <c:tx>
            <c:strRef>
              <c:f>Feuil2!$N$13</c:f>
              <c:strCache>
                <c:ptCount val="1"/>
                <c:pt idx="0">
                  <c:v>CO2 hors biomasse</c:v>
                </c:pt>
              </c:strCache>
            </c:strRef>
          </c:tx>
          <c:spPr>
            <a:ln w="28575" cap="rnd">
              <a:solidFill>
                <a:schemeClr val="accent2"/>
              </a:solidFill>
              <a:round/>
            </a:ln>
            <a:effectLst/>
          </c:spPr>
          <c:marker>
            <c:symbol val="none"/>
          </c:marker>
          <c:cat>
            <c:numRef>
              <c:f>Feuil2!$O$11:$R$11</c:f>
              <c:numCache>
                <c:formatCode>General</c:formatCode>
                <c:ptCount val="4"/>
                <c:pt idx="0">
                  <c:v>2008</c:v>
                </c:pt>
                <c:pt idx="1">
                  <c:v>2010</c:v>
                </c:pt>
                <c:pt idx="2">
                  <c:v>2012</c:v>
                </c:pt>
                <c:pt idx="3">
                  <c:v>2014</c:v>
                </c:pt>
              </c:numCache>
            </c:numRef>
          </c:cat>
          <c:val>
            <c:numRef>
              <c:f>Feuil2!$O$13:$R$13</c:f>
              <c:numCache>
                <c:formatCode>General</c:formatCode>
                <c:ptCount val="4"/>
                <c:pt idx="0">
                  <c:v>197659.85885660004</c:v>
                </c:pt>
                <c:pt idx="1">
                  <c:v>200367.3657318</c:v>
                </c:pt>
                <c:pt idx="2">
                  <c:v>207334.38829089989</c:v>
                </c:pt>
                <c:pt idx="3">
                  <c:v>198414.7074073001</c:v>
                </c:pt>
              </c:numCache>
            </c:numRef>
          </c:val>
          <c:smooth val="0"/>
          <c:extLst xmlns:c16r2="http://schemas.microsoft.com/office/drawing/2015/06/chart">
            <c:ext xmlns:c16="http://schemas.microsoft.com/office/drawing/2014/chart" uri="{C3380CC4-5D6E-409C-BE32-E72D297353CC}">
              <c16:uniqueId val="{00000000-CCE4-489B-B9AA-FF67CF153CC5}"/>
            </c:ext>
          </c:extLst>
        </c:ser>
        <c:dLbls>
          <c:showLegendKey val="0"/>
          <c:showVal val="0"/>
          <c:showCatName val="0"/>
          <c:showSerName val="0"/>
          <c:showPercent val="0"/>
          <c:showBubbleSize val="0"/>
        </c:dLbls>
        <c:marker val="1"/>
        <c:smooth val="0"/>
        <c:axId val="134924160"/>
        <c:axId val="134925696"/>
      </c:lineChart>
      <c:catAx>
        <c:axId val="13492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25696"/>
        <c:crosses val="autoZero"/>
        <c:auto val="1"/>
        <c:lblAlgn val="ctr"/>
        <c:lblOffset val="100"/>
        <c:noMultiLvlLbl val="0"/>
      </c:catAx>
      <c:valAx>
        <c:axId val="1349256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2416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plotArea>
      <c:layout/>
      <c:lineChart>
        <c:grouping val="standard"/>
        <c:varyColors val="0"/>
        <c:ser>
          <c:idx val="2"/>
          <c:order val="0"/>
          <c:tx>
            <c:strRef>
              <c:f>Feuil2!$N$14</c:f>
              <c:strCache>
                <c:ptCount val="1"/>
                <c:pt idx="0">
                  <c:v>N2O</c:v>
                </c:pt>
              </c:strCache>
            </c:strRef>
          </c:tx>
          <c:spPr>
            <a:ln w="28575" cap="rnd">
              <a:solidFill>
                <a:schemeClr val="accent3"/>
              </a:solidFill>
              <a:round/>
            </a:ln>
            <a:effectLst/>
          </c:spPr>
          <c:marker>
            <c:symbol val="none"/>
          </c:marker>
          <c:cat>
            <c:numRef>
              <c:f>Feuil2!$O$11:$R$11</c:f>
              <c:numCache>
                <c:formatCode>General</c:formatCode>
                <c:ptCount val="4"/>
                <c:pt idx="0">
                  <c:v>2008</c:v>
                </c:pt>
                <c:pt idx="1">
                  <c:v>2010</c:v>
                </c:pt>
                <c:pt idx="2">
                  <c:v>2012</c:v>
                </c:pt>
                <c:pt idx="3">
                  <c:v>2014</c:v>
                </c:pt>
              </c:numCache>
            </c:numRef>
          </c:cat>
          <c:val>
            <c:numRef>
              <c:f>Feuil2!$O$14:$R$14</c:f>
              <c:numCache>
                <c:formatCode>General</c:formatCode>
                <c:ptCount val="4"/>
                <c:pt idx="0">
                  <c:v>12506.743396499998</c:v>
                </c:pt>
                <c:pt idx="1">
                  <c:v>16197.758425499997</c:v>
                </c:pt>
                <c:pt idx="2">
                  <c:v>16253.382004999996</c:v>
                </c:pt>
                <c:pt idx="3">
                  <c:v>15762.957634999999</c:v>
                </c:pt>
              </c:numCache>
            </c:numRef>
          </c:val>
          <c:smooth val="0"/>
          <c:extLst xmlns:c16r2="http://schemas.microsoft.com/office/drawing/2015/06/chart">
            <c:ext xmlns:c16="http://schemas.microsoft.com/office/drawing/2014/chart" uri="{C3380CC4-5D6E-409C-BE32-E72D297353CC}">
              <c16:uniqueId val="{00000000-0077-4A9D-AF81-E55DEEC9DC00}"/>
            </c:ext>
          </c:extLst>
        </c:ser>
        <c:dLbls>
          <c:showLegendKey val="0"/>
          <c:showVal val="0"/>
          <c:showCatName val="0"/>
          <c:showSerName val="0"/>
          <c:showPercent val="0"/>
          <c:showBubbleSize val="0"/>
        </c:dLbls>
        <c:marker val="1"/>
        <c:smooth val="0"/>
        <c:axId val="134937984"/>
        <c:axId val="135545984"/>
      </c:lineChart>
      <c:catAx>
        <c:axId val="13493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545984"/>
        <c:crosses val="autoZero"/>
        <c:auto val="1"/>
        <c:lblAlgn val="ctr"/>
        <c:lblOffset val="100"/>
        <c:noMultiLvlLbl val="0"/>
      </c:catAx>
      <c:valAx>
        <c:axId val="13554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49379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Emission de gaz à</a:t>
            </a:r>
            <a:r>
              <a:rPr lang="fr-FR" b="1" baseline="0">
                <a:solidFill>
                  <a:schemeClr val="tx1"/>
                </a:solidFill>
              </a:rPr>
              <a:t> effet de serre dans le transport routier</a:t>
            </a:r>
            <a:endParaRPr lang="fr-FR" b="1">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3">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2659-49DF-A326-AC2902E4C9F9}"/>
              </c:ext>
            </c:extLst>
          </c:dPt>
          <c:dPt>
            <c:idx val="1"/>
            <c:bubble3D val="0"/>
            <c:spPr>
              <a:solidFill>
                <a:schemeClr val="accent3">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2659-49DF-A326-AC2902E4C9F9}"/>
              </c:ext>
            </c:extLst>
          </c:dPt>
          <c:dPt>
            <c:idx val="2"/>
            <c:bubble3D val="0"/>
            <c:spPr>
              <a:solidFill>
                <a:schemeClr val="accent3">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2659-49DF-A326-AC2902E4C9F9}"/>
              </c:ext>
            </c:extLst>
          </c:dPt>
          <c:dPt>
            <c:idx val="3"/>
            <c:bubble3D val="0"/>
            <c:spPr>
              <a:solidFill>
                <a:schemeClr val="accent3">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2659-49DF-A326-AC2902E4C9F9}"/>
              </c:ext>
            </c:extLst>
          </c:dPt>
          <c:dLbls>
            <c:dLbl>
              <c:idx val="0"/>
              <c:layout>
                <c:manualLayout>
                  <c:x val="0.2673826474754285"/>
                  <c:y val="8.606401208987596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fld id="{DD523B2C-6CF3-4781-9D14-0F5D13C4D359}" type="CATEGORYNAME">
                      <a:rPr lang="en-US"/>
                      <a:pPr>
                        <a:defRPr sz="900" b="0" i="0" u="none" strike="noStrike" kern="1200" baseline="0">
                          <a:solidFill>
                            <a:schemeClr val="tx1"/>
                          </a:solidFill>
                          <a:latin typeface="+mn-lt"/>
                          <a:ea typeface="+mn-ea"/>
                          <a:cs typeface="+mn-cs"/>
                        </a:defRPr>
                      </a:pPr>
                      <a:t>[NOM DE CATÉGORIE]</a:t>
                    </a:fld>
                    <a:r>
                      <a:rPr lang="en-US" baseline="0" dirty="0"/>
                      <a:t>
&lt;1%</a:t>
                    </a:r>
                  </a:p>
                </c:rich>
              </c:tx>
              <c:spPr>
                <a:noFill/>
                <a:ln>
                  <a:noFill/>
                </a:ln>
                <a:effectLst/>
              </c:sp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3358982130375888"/>
                      <c:h val="0.2135619969904968"/>
                    </c:manualLayout>
                  </c15:layout>
                  <c15:dlblFieldTable/>
                  <c15:showDataLabelsRange val="0"/>
                </c:ext>
                <c:ext xmlns:c16="http://schemas.microsoft.com/office/drawing/2014/chart" uri="{C3380CC4-5D6E-409C-BE32-E72D297353CC}">
                  <c16:uniqueId val="{00000001-2659-49DF-A326-AC2902E4C9F9}"/>
                </c:ext>
              </c:extLst>
            </c:dLbl>
            <c:dLbl>
              <c:idx val="1"/>
              <c:layout>
                <c:manualLayout>
                  <c:x val="0.14573634108776465"/>
                  <c:y val="1.9618316046817994E-2"/>
                </c:manualLayout>
              </c:layout>
              <c:tx>
                <c:rich>
                  <a:bodyPr/>
                  <a:lstStyle/>
                  <a:p>
                    <a:fld id="{C16A1CF7-48D0-4812-9A91-966555AAC1C2}"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2659-49DF-A326-AC2902E4C9F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Graphique!$A$22:$A$25</c:f>
              <c:strCache>
                <c:ptCount val="3"/>
                <c:pt idx="0">
                  <c:v>CH4</c:v>
                </c:pt>
                <c:pt idx="1">
                  <c:v>N2O</c:v>
                </c:pt>
                <c:pt idx="2">
                  <c:v>CO2 hors-biomasse</c:v>
                </c:pt>
              </c:strCache>
            </c:strRef>
          </c:cat>
          <c:val>
            <c:numRef>
              <c:f>Graphique!$B$22:$B$25</c:f>
              <c:numCache>
                <c:formatCode>General</c:formatCode>
                <c:ptCount val="4"/>
                <c:pt idx="0">
                  <c:v>8.35738245197441E-2</c:v>
                </c:pt>
                <c:pt idx="1">
                  <c:v>0.71944193119699429</c:v>
                </c:pt>
                <c:pt idx="2">
                  <c:v>99.196984244283257</c:v>
                </c:pt>
              </c:numCache>
            </c:numRef>
          </c:val>
          <c:extLst xmlns:c16r2="http://schemas.microsoft.com/office/drawing/2015/06/chart">
            <c:ext xmlns:c16="http://schemas.microsoft.com/office/drawing/2014/chart" uri="{C3380CC4-5D6E-409C-BE32-E72D297353CC}">
              <c16:uniqueId val="{00000008-2659-49DF-A326-AC2902E4C9F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 émission</a:t>
            </a:r>
            <a:r>
              <a:rPr lang="en-US" sz="1200" b="1" baseline="0">
                <a:solidFill>
                  <a:schemeClr val="tx1"/>
                </a:solidFill>
              </a:rPr>
              <a:t> de GES dans le secteur résidentiel</a:t>
            </a:r>
            <a:endParaRPr lang="en-US" sz="1200" b="1">
              <a:solidFill>
                <a:schemeClr val="tx1"/>
              </a:solidFill>
            </a:endParaRPr>
          </a:p>
        </c:rich>
      </c:tx>
      <c:layout/>
      <c:overlay val="0"/>
      <c:spPr>
        <a:noFill/>
        <a:ln>
          <a:noFill/>
        </a:ln>
        <a:effectLst/>
      </c:spPr>
    </c:title>
    <c:autoTitleDeleted val="0"/>
    <c:plotArea>
      <c:layout/>
      <c:lineChart>
        <c:grouping val="standard"/>
        <c:varyColors val="0"/>
        <c:ser>
          <c:idx val="0"/>
          <c:order val="0"/>
          <c:tx>
            <c:strRef>
              <c:f>Feuil2!$H$16</c:f>
              <c:strCache>
                <c:ptCount val="1"/>
                <c:pt idx="0">
                  <c:v>GES</c:v>
                </c:pt>
              </c:strCache>
            </c:strRef>
          </c:tx>
          <c:spPr>
            <a:ln w="28575" cap="rnd">
              <a:solidFill>
                <a:schemeClr val="bg2">
                  <a:lumMod val="25000"/>
                </a:schemeClr>
              </a:solidFill>
              <a:round/>
            </a:ln>
            <a:effectLst/>
          </c:spPr>
          <c:marker>
            <c:symbol val="none"/>
          </c:marker>
          <c:cat>
            <c:numRef>
              <c:f>Feuil2!$I$15:$L$15</c:f>
              <c:numCache>
                <c:formatCode>General</c:formatCode>
                <c:ptCount val="4"/>
                <c:pt idx="0">
                  <c:v>2008</c:v>
                </c:pt>
                <c:pt idx="1">
                  <c:v>2010</c:v>
                </c:pt>
                <c:pt idx="2">
                  <c:v>2012</c:v>
                </c:pt>
                <c:pt idx="3">
                  <c:v>2014</c:v>
                </c:pt>
              </c:numCache>
            </c:numRef>
          </c:cat>
          <c:val>
            <c:numRef>
              <c:f>Feuil2!$I$16:$L$16</c:f>
              <c:numCache>
                <c:formatCode>General</c:formatCode>
                <c:ptCount val="4"/>
                <c:pt idx="0">
                  <c:v>40315.902777800009</c:v>
                </c:pt>
                <c:pt idx="1">
                  <c:v>45106.992205800001</c:v>
                </c:pt>
                <c:pt idx="2">
                  <c:v>40445.130357000009</c:v>
                </c:pt>
                <c:pt idx="3">
                  <c:v>34822.774131899983</c:v>
                </c:pt>
              </c:numCache>
            </c:numRef>
          </c:val>
          <c:smooth val="0"/>
          <c:extLst xmlns:c16r2="http://schemas.microsoft.com/office/drawing/2015/06/chart">
            <c:ext xmlns:c16="http://schemas.microsoft.com/office/drawing/2014/chart" uri="{C3380CC4-5D6E-409C-BE32-E72D297353CC}">
              <c16:uniqueId val="{00000000-A400-49DC-98E8-A4B0323ACD42}"/>
            </c:ext>
          </c:extLst>
        </c:ser>
        <c:dLbls>
          <c:showLegendKey val="0"/>
          <c:showVal val="0"/>
          <c:showCatName val="0"/>
          <c:showSerName val="0"/>
          <c:showPercent val="0"/>
          <c:showBubbleSize val="0"/>
        </c:dLbls>
        <c:marker val="1"/>
        <c:smooth val="0"/>
        <c:axId val="135690112"/>
        <c:axId val="135691648"/>
      </c:lineChart>
      <c:catAx>
        <c:axId val="1356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691648"/>
        <c:crosses val="autoZero"/>
        <c:auto val="1"/>
        <c:lblAlgn val="ctr"/>
        <c:lblOffset val="100"/>
        <c:noMultiLvlLbl val="0"/>
      </c:catAx>
      <c:valAx>
        <c:axId val="13569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690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Emissions</a:t>
            </a:r>
            <a:r>
              <a:rPr lang="en-US" b="1" baseline="0">
                <a:solidFill>
                  <a:schemeClr val="tx1"/>
                </a:solidFill>
              </a:rPr>
              <a:t> de gaz à effet de serre dans le secteur résidentiel</a:t>
            </a:r>
            <a:endParaRPr lang="en-US" b="1">
              <a:solidFill>
                <a:schemeClr val="tx1"/>
              </a:solidFill>
            </a:endParaRPr>
          </a:p>
        </c:rich>
      </c:tx>
      <c:layout/>
      <c:overlay val="0"/>
      <c:spPr>
        <a:noFill/>
        <a:ln>
          <a:noFill/>
        </a:ln>
        <a:effectLst/>
      </c:spPr>
    </c:title>
    <c:autoTitleDeleted val="0"/>
    <c:plotArea>
      <c:layout/>
      <c:pieChart>
        <c:varyColors val="1"/>
        <c:ser>
          <c:idx val="1"/>
          <c:order val="0"/>
          <c:tx>
            <c:strRef>
              <c:f>'[GES résidentiel.xlsx]Analyse'!$C$2</c:f>
              <c:strCache>
                <c:ptCount val="1"/>
                <c:pt idx="0">
                  <c:v>%</c:v>
                </c:pt>
              </c:strCache>
            </c:strRef>
          </c:tx>
          <c:dPt>
            <c:idx val="0"/>
            <c:bubble3D val="0"/>
            <c:spPr>
              <a:solidFill>
                <a:schemeClr val="accent3">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54A-42A8-8479-83FAF3654E1B}"/>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054A-42A8-8479-83FAF3654E1B}"/>
              </c:ext>
            </c:extLst>
          </c:dPt>
          <c:dPt>
            <c:idx val="2"/>
            <c:bubble3D val="0"/>
            <c:spPr>
              <a:solidFill>
                <a:schemeClr val="accent3">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054A-42A8-8479-83FAF3654E1B}"/>
              </c:ext>
            </c:extLst>
          </c:dPt>
          <c:dLbls>
            <c:dLbl>
              <c:idx val="2"/>
              <c:layout>
                <c:manualLayout>
                  <c:x val="0.16032535210396423"/>
                  <c:y val="4.711802971902419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54A-42A8-8479-83FAF3654E1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'[GES résidentiel.xlsx]Analyse'!$A$3:$A$5</c:f>
              <c:strCache>
                <c:ptCount val="3"/>
                <c:pt idx="0">
                  <c:v>CO2 Hors-biomasse</c:v>
                </c:pt>
                <c:pt idx="1">
                  <c:v>CH4</c:v>
                </c:pt>
                <c:pt idx="2">
                  <c:v>N20</c:v>
                </c:pt>
              </c:strCache>
            </c:strRef>
          </c:cat>
          <c:val>
            <c:numRef>
              <c:f>'[GES résidentiel.xlsx]Analyse'!$C$3:$C$5</c:f>
              <c:numCache>
                <c:formatCode>General</c:formatCode>
                <c:ptCount val="3"/>
                <c:pt idx="0">
                  <c:v>97.100737050770661</c:v>
                </c:pt>
                <c:pt idx="1">
                  <c:v>2.244364885576557</c:v>
                </c:pt>
                <c:pt idx="2">
                  <c:v>0.65489806365279701</c:v>
                </c:pt>
              </c:numCache>
            </c:numRef>
          </c:val>
          <c:extLst xmlns:c16r2="http://schemas.microsoft.com/office/drawing/2015/06/chart">
            <c:ext xmlns:c16="http://schemas.microsoft.com/office/drawing/2014/chart" uri="{C3380CC4-5D6E-409C-BE32-E72D297353CC}">
              <c16:uniqueId val="{00000006-054A-42A8-8479-83FAF3654E1B}"/>
            </c:ext>
          </c:extLst>
        </c:ser>
        <c:dLbls>
          <c:showLegendKey val="0"/>
          <c:showVal val="0"/>
          <c:showCatName val="1"/>
          <c:showSerName val="0"/>
          <c:showPercent val="1"/>
          <c:showBubbleSize val="0"/>
          <c:showLeaderLines val="1"/>
        </c:dLbls>
        <c:firstSliceAng val="0"/>
        <c:extLst xmlns:c16r2="http://schemas.microsoft.com/office/drawing/2015/06/chart">
          <c:ext xmlns:c15="http://schemas.microsoft.com/office/drawing/2012/chart" uri="{02D57815-91ED-43cb-92C2-25804820EDAC}">
            <c15:filteredPieSeries>
              <c15:ser>
                <c:idx val="0"/>
                <c:order val="0"/>
                <c:tx>
                  <c:strRef>
                    <c:extLst>
                      <c:ext uri="{02D57815-91ED-43cb-92C2-25804820EDAC}">
                        <c15:formulaRef>
                          <c15:sqref>'[GES résidentiel.xlsx]Analyse'!$B$2</c15:sqref>
                        </c15:formulaRef>
                      </c:ext>
                    </c:extLst>
                    <c:strCache>
                      <c:ptCount val="1"/>
                      <c:pt idx="0">
                        <c:v>GES</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8-054A-42A8-8479-83FAF3654E1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A-054A-42A8-8479-83FAF3654E1B}"/>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C-054A-42A8-8479-83FAF3654E1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'[GES résidentiel.xlsx]Analyse'!$A$3:$A$5</c15:sqref>
                        </c15:formulaRef>
                      </c:ext>
                    </c:extLst>
                    <c:strCache>
                      <c:ptCount val="3"/>
                      <c:pt idx="0">
                        <c:v>CO2 Hors-biomasse</c:v>
                      </c:pt>
                      <c:pt idx="1">
                        <c:v>CH4</c:v>
                      </c:pt>
                      <c:pt idx="2">
                        <c:v>N20</c:v>
                      </c:pt>
                    </c:strCache>
                  </c:strRef>
                </c:cat>
                <c:val>
                  <c:numRef>
                    <c:extLst>
                      <c:ext uri="{02D57815-91ED-43cb-92C2-25804820EDAC}">
                        <c15:formulaRef>
                          <c15:sqref>'[GES résidentiel.xlsx]Analyse'!$B$3:$B$5</c15:sqref>
                        </c15:formulaRef>
                      </c:ext>
                    </c:extLst>
                    <c:numCache>
                      <c:formatCode>General</c:formatCode>
                      <c:ptCount val="3"/>
                      <c:pt idx="0">
                        <c:v>33813.170343599988</c:v>
                      </c:pt>
                      <c:pt idx="1">
                        <c:v>781.55011480000007</c:v>
                      </c:pt>
                      <c:pt idx="2">
                        <c:v>228.05367350000006</c:v>
                      </c:pt>
                    </c:numCache>
                  </c:numRef>
                </c:val>
                <c:extLst>
                  <c:ext xmlns:c16="http://schemas.microsoft.com/office/drawing/2014/chart" uri="{C3380CC4-5D6E-409C-BE32-E72D297353CC}">
                    <c16:uniqueId val="{0000000D-054A-42A8-8479-83FAF3654E1B}"/>
                  </c:ext>
                </c:extLst>
              </c15:ser>
            </c15:filteredPieSeries>
          </c:ext>
        </c:extLst>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a:solidFill>
                  <a:schemeClr val="tx1"/>
                </a:solidFill>
              </a:rPr>
              <a:t>Evolution des émissions de GES</a:t>
            </a:r>
            <a:r>
              <a:rPr lang="en-US" sz="1200" baseline="0">
                <a:solidFill>
                  <a:schemeClr val="tx1"/>
                </a:solidFill>
              </a:rPr>
              <a:t> dans le secteur agricole</a:t>
            </a:r>
            <a:endParaRPr lang="en-US" sz="1200">
              <a:solidFill>
                <a:schemeClr val="tx1"/>
              </a:solidFill>
            </a:endParaRPr>
          </a:p>
        </c:rich>
      </c:tx>
      <c:layout/>
      <c:overlay val="0"/>
      <c:spPr>
        <a:noFill/>
        <a:ln>
          <a:noFill/>
        </a:ln>
        <a:effectLst/>
      </c:spPr>
    </c:title>
    <c:autoTitleDeleted val="0"/>
    <c:plotArea>
      <c:layout/>
      <c:lineChart>
        <c:grouping val="standard"/>
        <c:varyColors val="0"/>
        <c:ser>
          <c:idx val="3"/>
          <c:order val="0"/>
          <c:tx>
            <c:strRef>
              <c:f>'[donnees_2018_06_07 09-47-01.xls]Analyse'!$A$6</c:f>
              <c:strCache>
                <c:ptCount val="1"/>
                <c:pt idx="0">
                  <c:v>Total général</c:v>
                </c:pt>
              </c:strCache>
            </c:strRef>
          </c:tx>
          <c:spPr>
            <a:ln w="28575" cap="rnd">
              <a:solidFill>
                <a:schemeClr val="bg2">
                  <a:lumMod val="25000"/>
                </a:schemeClr>
              </a:solidFill>
              <a:round/>
            </a:ln>
            <a:effectLst/>
          </c:spPr>
          <c:marker>
            <c:symbol val="none"/>
          </c:marker>
          <c:cat>
            <c:numRef>
              <c:f>'[donnees_2018_06_07 09-47-01.xls]Analyse'!$B$2:$E$2</c:f>
              <c:numCache>
                <c:formatCode>General</c:formatCode>
                <c:ptCount val="4"/>
                <c:pt idx="0">
                  <c:v>2008</c:v>
                </c:pt>
                <c:pt idx="1">
                  <c:v>2010</c:v>
                </c:pt>
                <c:pt idx="2">
                  <c:v>2012</c:v>
                </c:pt>
                <c:pt idx="3">
                  <c:v>2014</c:v>
                </c:pt>
              </c:numCache>
            </c:numRef>
          </c:cat>
          <c:val>
            <c:numRef>
              <c:f>'[donnees_2018_06_07 09-47-01.xls]Analyse'!$B$6:$E$6</c:f>
              <c:numCache>
                <c:formatCode>General</c:formatCode>
                <c:ptCount val="4"/>
                <c:pt idx="0">
                  <c:v>26310.269009399999</c:v>
                </c:pt>
                <c:pt idx="1">
                  <c:v>29611.995324</c:v>
                </c:pt>
                <c:pt idx="2">
                  <c:v>29167.362594000002</c:v>
                </c:pt>
                <c:pt idx="3">
                  <c:v>29293.381870600002</c:v>
                </c:pt>
              </c:numCache>
            </c:numRef>
          </c:val>
          <c:smooth val="0"/>
          <c:extLst xmlns:c16r2="http://schemas.microsoft.com/office/drawing/2015/06/chart">
            <c:ext xmlns:c16="http://schemas.microsoft.com/office/drawing/2014/chart" uri="{C3380CC4-5D6E-409C-BE32-E72D297353CC}">
              <c16:uniqueId val="{00000000-41C5-4A65-93CA-87FC6E066085}"/>
            </c:ext>
          </c:extLst>
        </c:ser>
        <c:dLbls>
          <c:showLegendKey val="0"/>
          <c:showVal val="0"/>
          <c:showCatName val="0"/>
          <c:showSerName val="0"/>
          <c:showPercent val="0"/>
          <c:showBubbleSize val="0"/>
        </c:dLbls>
        <c:marker val="1"/>
        <c:smooth val="0"/>
        <c:axId val="135428352"/>
        <c:axId val="135430144"/>
      </c:lineChart>
      <c:catAx>
        <c:axId val="13542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430144"/>
        <c:crosses val="autoZero"/>
        <c:auto val="1"/>
        <c:lblAlgn val="ctr"/>
        <c:lblOffset val="100"/>
        <c:noMultiLvlLbl val="0"/>
      </c:catAx>
      <c:valAx>
        <c:axId val="13543014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42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fr-FR" sz="1200" b="1" dirty="0"/>
              <a:t>Pourcentage de ménage en précarité</a:t>
            </a:r>
            <a:r>
              <a:rPr lang="fr-FR" sz="1200" b="1" baseline="0" dirty="0"/>
              <a:t> énergétique</a:t>
            </a:r>
            <a:endParaRPr lang="fr-FR" sz="1200" b="1" dirty="0"/>
          </a:p>
        </c:rich>
      </c:tx>
      <c:layout/>
      <c:overlay val="0"/>
      <c:spPr>
        <a:noFill/>
        <a:ln>
          <a:noFill/>
        </a:ln>
        <a:effectLst/>
      </c:spPr>
    </c:title>
    <c:autoTitleDeleted val="0"/>
    <c:plotArea>
      <c:layout/>
      <c:pieChart>
        <c:varyColors val="1"/>
        <c:ser>
          <c:idx val="0"/>
          <c:order val="0"/>
          <c:dPt>
            <c:idx val="0"/>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3289-4FD6-A5CE-9E6E2DECCB4A}"/>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3289-4FD6-A5CE-9E6E2DECCB4A}"/>
              </c:ext>
            </c:extLst>
          </c:dPt>
          <c:dLbls>
            <c:dLbl>
              <c:idx val="0"/>
              <c:layout>
                <c:manualLayout>
                  <c:x val="0.20346433909679762"/>
                  <c:y val="0.31344566483386149"/>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585879495656902"/>
                      <c:h val="0.37555137407082639"/>
                    </c:manualLayout>
                  </c15:layout>
                </c:ext>
                <c:ext xmlns:c16="http://schemas.microsoft.com/office/drawing/2014/chart" uri="{C3380CC4-5D6E-409C-BE32-E72D297353CC}">
                  <c16:uniqueId val="{00000001-3289-4FD6-A5CE-9E6E2DECCB4A}"/>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289-4FD6-A5CE-9E6E2DECCB4A}"/>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'Précarité énergétique'!$B$63</c:f>
              <c:strCache>
                <c:ptCount val="1"/>
                <c:pt idx="0">
                  <c:v>Précarité énergétique</c:v>
                </c:pt>
              </c:strCache>
            </c:strRef>
          </c:cat>
          <c:val>
            <c:numRef>
              <c:f>'Précarité énergétique'!$D$63:$D$64</c:f>
              <c:numCache>
                <c:formatCode>General</c:formatCode>
                <c:ptCount val="2"/>
                <c:pt idx="0">
                  <c:v>15.19257202782955</c:v>
                </c:pt>
                <c:pt idx="1">
                  <c:v>84.807427972170444</c:v>
                </c:pt>
              </c:numCache>
            </c:numRef>
          </c:val>
          <c:extLst xmlns:c16r2="http://schemas.microsoft.com/office/drawing/2015/06/chart">
            <c:ext xmlns:c16="http://schemas.microsoft.com/office/drawing/2014/chart" uri="{C3380CC4-5D6E-409C-BE32-E72D297353CC}">
              <c16:uniqueId val="{00000004-3289-4FD6-A5CE-9E6E2DECCB4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Emmisios</a:t>
            </a:r>
            <a:r>
              <a:rPr lang="fr-FR" b="1" baseline="0">
                <a:solidFill>
                  <a:schemeClr val="tx1"/>
                </a:solidFill>
              </a:rPr>
              <a:t> de gaz à effet de serre dans l'agriculture</a:t>
            </a:r>
          </a:p>
        </c:rich>
      </c:tx>
      <c:layout/>
      <c:overlay val="0"/>
      <c:spPr>
        <a:noFill/>
        <a:ln>
          <a:noFill/>
        </a:ln>
        <a:effectLst/>
      </c:sp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5456-4F55-8F12-4E30559B735D}"/>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5456-4F55-8F12-4E30559B735D}"/>
              </c:ext>
            </c:extLst>
          </c:dPt>
          <c:dPt>
            <c:idx val="2"/>
            <c:bubble3D val="0"/>
            <c:spPr>
              <a:solidFill>
                <a:schemeClr val="accent3">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5456-4F55-8F12-4E30559B735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Analyse!$D$18:$D$20</c:f>
              <c:strCache>
                <c:ptCount val="3"/>
                <c:pt idx="0">
                  <c:v>N2O</c:v>
                </c:pt>
                <c:pt idx="1">
                  <c:v>CH4</c:v>
                </c:pt>
                <c:pt idx="2">
                  <c:v>CO2 hors biomasse</c:v>
                </c:pt>
              </c:strCache>
            </c:strRef>
          </c:cat>
          <c:val>
            <c:numRef>
              <c:f>Analyse!$E$18:$E$20</c:f>
              <c:numCache>
                <c:formatCode>General</c:formatCode>
                <c:ptCount val="3"/>
                <c:pt idx="0">
                  <c:v>47.258702665853882</c:v>
                </c:pt>
                <c:pt idx="1">
                  <c:v>28.702048039179807</c:v>
                </c:pt>
                <c:pt idx="2">
                  <c:v>24.039249294966314</c:v>
                </c:pt>
              </c:numCache>
            </c:numRef>
          </c:val>
          <c:extLst xmlns:c16r2="http://schemas.microsoft.com/office/drawing/2015/06/chart">
            <c:ext xmlns:c16="http://schemas.microsoft.com/office/drawing/2014/chart" uri="{C3380CC4-5D6E-409C-BE32-E72D297353CC}">
              <c16:uniqueId val="{00000006-5456-4F55-8F12-4E30559B735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l">
              <a:defRPr sz="1400" b="1" i="0" u="none" strike="noStrike" kern="1200" spc="0" baseline="0">
                <a:solidFill>
                  <a:schemeClr val="tx1"/>
                </a:solidFill>
                <a:latin typeface="+mn-lt"/>
                <a:ea typeface="+mn-ea"/>
                <a:cs typeface="+mn-cs"/>
              </a:defRPr>
            </a:pPr>
            <a:r>
              <a:rPr lang="fr-FR" b="1" dirty="0">
                <a:solidFill>
                  <a:schemeClr val="tx1"/>
                </a:solidFill>
              </a:rPr>
              <a:t>Emissions</a:t>
            </a:r>
            <a:r>
              <a:rPr lang="fr-FR" b="1" baseline="0" dirty="0">
                <a:solidFill>
                  <a:schemeClr val="tx1"/>
                </a:solidFill>
              </a:rPr>
              <a:t> de GES dans l'industrie manufacturière</a:t>
            </a:r>
            <a:endParaRPr lang="fr-FR" b="1" dirty="0">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1D63-4867-A573-9FFFE19025FD}"/>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1D63-4867-A573-9FFFE19025FD}"/>
              </c:ext>
            </c:extLst>
          </c:dPt>
          <c:dPt>
            <c:idx val="2"/>
            <c:bubble3D val="0"/>
            <c:spPr>
              <a:solidFill>
                <a:schemeClr val="accent3">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1D63-4867-A573-9FFFE19025FD}"/>
              </c:ext>
            </c:extLst>
          </c:dPt>
          <c:dLbls>
            <c:dLbl>
              <c:idx val="2"/>
              <c:layout>
                <c:manualLayout>
                  <c:x val="0.13771016446981835"/>
                  <c:y val="2.3804824569301771E-2"/>
                </c:manualLayout>
              </c:layout>
              <c:tx>
                <c:rich>
                  <a:bodyPr/>
                  <a:lstStyle/>
                  <a:p>
                    <a:fld id="{9F8C8BC9-3F01-45E7-ABA9-1FADDE811022}" type="CATEGORYNAME">
                      <a:rPr lang="en-US"/>
                      <a:pPr/>
                      <a:t>[NOM DE CATÉGORIE]</a:t>
                    </a:fld>
                    <a:r>
                      <a:rPr lang="en-US" baseline="0" dirty="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1D63-4867-A573-9FFFE19025F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Graphique!$A$40:$A$42</c:f>
              <c:strCache>
                <c:ptCount val="3"/>
                <c:pt idx="0">
                  <c:v>CO2 hors-biomasse</c:v>
                </c:pt>
                <c:pt idx="1">
                  <c:v>N2O</c:v>
                </c:pt>
                <c:pt idx="2">
                  <c:v>CH4</c:v>
                </c:pt>
              </c:strCache>
            </c:strRef>
          </c:cat>
          <c:val>
            <c:numRef>
              <c:f>Graphique!$B$40:$B$42</c:f>
              <c:numCache>
                <c:formatCode>General</c:formatCode>
                <c:ptCount val="3"/>
                <c:pt idx="0">
                  <c:v>97.237689032679214</c:v>
                </c:pt>
                <c:pt idx="1">
                  <c:v>2.6202193311222408</c:v>
                </c:pt>
                <c:pt idx="2">
                  <c:v>0.14209163619854928</c:v>
                </c:pt>
              </c:numCache>
            </c:numRef>
          </c:val>
          <c:extLst xmlns:c16r2="http://schemas.microsoft.com/office/drawing/2015/06/chart">
            <c:ext xmlns:c16="http://schemas.microsoft.com/office/drawing/2014/chart" uri="{C3380CC4-5D6E-409C-BE32-E72D297353CC}">
              <c16:uniqueId val="{00000006-1D63-4867-A573-9FFFE19025F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dirty="0">
                <a:solidFill>
                  <a:schemeClr val="tx1"/>
                </a:solidFill>
              </a:rPr>
              <a:t>Evolution des </a:t>
            </a:r>
            <a:r>
              <a:rPr lang="en-US" sz="1200" dirty="0" err="1">
                <a:solidFill>
                  <a:schemeClr val="tx1"/>
                </a:solidFill>
              </a:rPr>
              <a:t>émissions</a:t>
            </a:r>
            <a:r>
              <a:rPr lang="en-US" sz="1200" baseline="0" dirty="0">
                <a:solidFill>
                  <a:schemeClr val="tx1"/>
                </a:solidFill>
              </a:rPr>
              <a:t> de </a:t>
            </a:r>
            <a:r>
              <a:rPr lang="en-US" sz="1200" dirty="0">
                <a:solidFill>
                  <a:schemeClr val="tx1"/>
                </a:solidFill>
              </a:rPr>
              <a:t>GES dans le </a:t>
            </a:r>
            <a:r>
              <a:rPr lang="en-US" sz="1200" dirty="0" err="1">
                <a:solidFill>
                  <a:schemeClr val="tx1"/>
                </a:solidFill>
              </a:rPr>
              <a:t>secteur</a:t>
            </a:r>
            <a:r>
              <a:rPr lang="en-US" sz="1200" dirty="0">
                <a:solidFill>
                  <a:schemeClr val="tx1"/>
                </a:solidFill>
              </a:rPr>
              <a:t> </a:t>
            </a:r>
            <a:r>
              <a:rPr lang="en-US" sz="1200" dirty="0" err="1">
                <a:solidFill>
                  <a:schemeClr val="tx1"/>
                </a:solidFill>
              </a:rPr>
              <a:t>industriel</a:t>
            </a:r>
            <a:endParaRPr lang="en-US" sz="1200" dirty="0">
              <a:solidFill>
                <a:schemeClr val="tx1"/>
              </a:solidFill>
            </a:endParaRPr>
          </a:p>
        </c:rich>
      </c:tx>
      <c:layout/>
      <c:overlay val="0"/>
      <c:spPr>
        <a:noFill/>
        <a:ln>
          <a:noFill/>
        </a:ln>
        <a:effectLst/>
      </c:spPr>
    </c:title>
    <c:autoTitleDeleted val="0"/>
    <c:plotArea>
      <c:layout/>
      <c:lineChart>
        <c:grouping val="standard"/>
        <c:varyColors val="0"/>
        <c:ser>
          <c:idx val="0"/>
          <c:order val="0"/>
          <c:tx>
            <c:strRef>
              <c:f>Analyse!$H$19</c:f>
              <c:strCache>
                <c:ptCount val="1"/>
                <c:pt idx="0">
                  <c:v>GES</c:v>
                </c:pt>
              </c:strCache>
            </c:strRef>
          </c:tx>
          <c:spPr>
            <a:ln w="28575" cap="rnd">
              <a:solidFill>
                <a:schemeClr val="bg2">
                  <a:lumMod val="50000"/>
                </a:schemeClr>
              </a:solidFill>
              <a:round/>
            </a:ln>
            <a:effectLst/>
          </c:spPr>
          <c:marker>
            <c:symbol val="none"/>
          </c:marker>
          <c:cat>
            <c:numRef>
              <c:f>Analyse!$I$18:$L$18</c:f>
              <c:numCache>
                <c:formatCode>General</c:formatCode>
                <c:ptCount val="4"/>
                <c:pt idx="0">
                  <c:v>2008</c:v>
                </c:pt>
                <c:pt idx="1">
                  <c:v>2010</c:v>
                </c:pt>
                <c:pt idx="2">
                  <c:v>2012</c:v>
                </c:pt>
                <c:pt idx="3">
                  <c:v>2014</c:v>
                </c:pt>
              </c:numCache>
            </c:numRef>
          </c:cat>
          <c:val>
            <c:numRef>
              <c:f>Analyse!$I$19:$L$19</c:f>
              <c:numCache>
                <c:formatCode>General</c:formatCode>
                <c:ptCount val="4"/>
                <c:pt idx="0">
                  <c:v>20569.874449000003</c:v>
                </c:pt>
                <c:pt idx="1">
                  <c:v>20097.451377199999</c:v>
                </c:pt>
                <c:pt idx="2">
                  <c:v>19240.347587300002</c:v>
                </c:pt>
                <c:pt idx="3">
                  <c:v>18004.569216200001</c:v>
                </c:pt>
              </c:numCache>
            </c:numRef>
          </c:val>
          <c:smooth val="0"/>
          <c:extLst xmlns:c16r2="http://schemas.microsoft.com/office/drawing/2015/06/chart">
            <c:ext xmlns:c16="http://schemas.microsoft.com/office/drawing/2014/chart" uri="{C3380CC4-5D6E-409C-BE32-E72D297353CC}">
              <c16:uniqueId val="{00000000-54E5-44AE-9412-BAB644751AE3}"/>
            </c:ext>
          </c:extLst>
        </c:ser>
        <c:dLbls>
          <c:showLegendKey val="0"/>
          <c:showVal val="0"/>
          <c:showCatName val="0"/>
          <c:showSerName val="0"/>
          <c:showPercent val="0"/>
          <c:showBubbleSize val="0"/>
        </c:dLbls>
        <c:marker val="1"/>
        <c:smooth val="0"/>
        <c:axId val="136040448"/>
        <c:axId val="136041984"/>
      </c:lineChart>
      <c:catAx>
        <c:axId val="13604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041984"/>
        <c:crosses val="autoZero"/>
        <c:auto val="1"/>
        <c:lblAlgn val="ctr"/>
        <c:lblOffset val="100"/>
        <c:noMultiLvlLbl val="0"/>
      </c:catAx>
      <c:valAx>
        <c:axId val="1360419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6040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Emissions de</a:t>
            </a:r>
            <a:r>
              <a:rPr lang="fr-FR" b="1" baseline="0">
                <a:solidFill>
                  <a:schemeClr val="tx1"/>
                </a:solidFill>
              </a:rPr>
              <a:t> gaz à effet de serre dans le tertiaire</a:t>
            </a:r>
            <a:endParaRPr lang="fr-FR" b="1">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3">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8733-4935-9121-F964727464B4}"/>
              </c:ext>
            </c:extLst>
          </c:dPt>
          <c:dPt>
            <c:idx val="1"/>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8733-4935-9121-F964727464B4}"/>
              </c:ext>
            </c:extLst>
          </c:dPt>
          <c:dPt>
            <c:idx val="2"/>
            <c:bubble3D val="0"/>
            <c:spPr>
              <a:solidFill>
                <a:schemeClr val="accent3">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8733-4935-9121-F964727464B4}"/>
              </c:ext>
            </c:extLst>
          </c:dPt>
          <c:dLbls>
            <c:dLbl>
              <c:idx val="1"/>
              <c:layout>
                <c:manualLayout>
                  <c:x val="0.20580116409250873"/>
                  <c:y val="1.804477374341712E-2"/>
                </c:manualLayout>
              </c:layout>
              <c:tx>
                <c:rich>
                  <a:bodyPr/>
                  <a:lstStyle/>
                  <a:p>
                    <a:fld id="{15D95F6B-B944-41B7-BAAD-D8F3738C4EE7}"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8733-4935-9121-F964727464B4}"/>
                </c:ext>
              </c:extLst>
            </c:dLbl>
            <c:dLbl>
              <c:idx val="2"/>
              <c:layout>
                <c:manualLayout>
                  <c:x val="0.28144020881914505"/>
                  <c:y val="1.8026045384576021E-2"/>
                </c:manualLayout>
              </c:layout>
              <c:tx>
                <c:rich>
                  <a:bodyPr/>
                  <a:lstStyle/>
                  <a:p>
                    <a:fld id="{6BC6E322-7993-414A-A45C-7B086A2E3121}"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8733-4935-9121-F964727464B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Graphique!$A$45:$A$47</c:f>
              <c:strCache>
                <c:ptCount val="3"/>
                <c:pt idx="0">
                  <c:v>CO2 hors-biomasse</c:v>
                </c:pt>
                <c:pt idx="1">
                  <c:v>CH4</c:v>
                </c:pt>
                <c:pt idx="2">
                  <c:v>N2O</c:v>
                </c:pt>
              </c:strCache>
            </c:strRef>
          </c:cat>
          <c:val>
            <c:numRef>
              <c:f>Graphique!$B$45:$B$47</c:f>
              <c:numCache>
                <c:formatCode>General</c:formatCode>
                <c:ptCount val="3"/>
                <c:pt idx="0">
                  <c:v>99.565350798243799</c:v>
                </c:pt>
                <c:pt idx="1">
                  <c:v>0.32402352623388031</c:v>
                </c:pt>
                <c:pt idx="2">
                  <c:v>0.11062567552231839</c:v>
                </c:pt>
              </c:numCache>
            </c:numRef>
          </c:val>
          <c:extLst xmlns:c16r2="http://schemas.microsoft.com/office/drawing/2015/06/chart">
            <c:ext xmlns:c16="http://schemas.microsoft.com/office/drawing/2014/chart" uri="{C3380CC4-5D6E-409C-BE32-E72D297353CC}">
              <c16:uniqueId val="{00000006-8733-4935-9121-F964727464B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a:solidFill>
                  <a:schemeClr val="tx1"/>
                </a:solidFill>
              </a:rPr>
              <a:t>Evolution des émissions</a:t>
            </a:r>
            <a:r>
              <a:rPr lang="en-US" sz="1200" baseline="0">
                <a:solidFill>
                  <a:schemeClr val="tx1"/>
                </a:solidFill>
              </a:rPr>
              <a:t> des GES dans le secteur du tertiaire</a:t>
            </a:r>
            <a:endParaRPr lang="en-US" sz="1200">
              <a:solidFill>
                <a:schemeClr val="tx1"/>
              </a:solidFill>
            </a:endParaRPr>
          </a:p>
        </c:rich>
      </c:tx>
      <c:layout/>
      <c:overlay val="0"/>
      <c:spPr>
        <a:noFill/>
        <a:ln>
          <a:noFill/>
        </a:ln>
        <a:effectLst/>
      </c:spPr>
    </c:title>
    <c:autoTitleDeleted val="0"/>
    <c:plotArea>
      <c:layout/>
      <c:lineChart>
        <c:grouping val="standard"/>
        <c:varyColors val="0"/>
        <c:ser>
          <c:idx val="0"/>
          <c:order val="0"/>
          <c:tx>
            <c:strRef>
              <c:f>Analyse!$N$5</c:f>
              <c:strCache>
                <c:ptCount val="1"/>
                <c:pt idx="0">
                  <c:v>GES</c:v>
                </c:pt>
              </c:strCache>
            </c:strRef>
          </c:tx>
          <c:spPr>
            <a:ln w="28575" cap="rnd">
              <a:solidFill>
                <a:schemeClr val="bg2">
                  <a:lumMod val="25000"/>
                </a:schemeClr>
              </a:solidFill>
              <a:round/>
            </a:ln>
            <a:effectLst/>
          </c:spPr>
          <c:marker>
            <c:symbol val="none"/>
          </c:marker>
          <c:cat>
            <c:numRef>
              <c:f>Analyse!$O$4:$R$4</c:f>
              <c:numCache>
                <c:formatCode>General</c:formatCode>
                <c:ptCount val="4"/>
                <c:pt idx="0">
                  <c:v>2008</c:v>
                </c:pt>
                <c:pt idx="1">
                  <c:v>2010</c:v>
                </c:pt>
                <c:pt idx="2">
                  <c:v>2012</c:v>
                </c:pt>
                <c:pt idx="3">
                  <c:v>2014</c:v>
                </c:pt>
              </c:numCache>
            </c:numRef>
          </c:cat>
          <c:val>
            <c:numRef>
              <c:f>Analyse!$O$5:$R$5</c:f>
              <c:numCache>
                <c:formatCode>General</c:formatCode>
                <c:ptCount val="4"/>
                <c:pt idx="0">
                  <c:v>13827.601245999997</c:v>
                </c:pt>
                <c:pt idx="1">
                  <c:v>13109.028314299998</c:v>
                </c:pt>
                <c:pt idx="2">
                  <c:v>12059.609065800003</c:v>
                </c:pt>
                <c:pt idx="3">
                  <c:v>10537.921441500002</c:v>
                </c:pt>
              </c:numCache>
            </c:numRef>
          </c:val>
          <c:smooth val="0"/>
          <c:extLst xmlns:c16r2="http://schemas.microsoft.com/office/drawing/2015/06/chart">
            <c:ext xmlns:c16="http://schemas.microsoft.com/office/drawing/2014/chart" uri="{C3380CC4-5D6E-409C-BE32-E72D297353CC}">
              <c16:uniqueId val="{00000000-AE5A-4289-8EA0-14BACE4E0132}"/>
            </c:ext>
          </c:extLst>
        </c:ser>
        <c:dLbls>
          <c:showLegendKey val="0"/>
          <c:showVal val="0"/>
          <c:showCatName val="0"/>
          <c:showSerName val="0"/>
          <c:showPercent val="0"/>
          <c:showBubbleSize val="0"/>
        </c:dLbls>
        <c:marker val="1"/>
        <c:smooth val="0"/>
        <c:axId val="135832704"/>
        <c:axId val="135834240"/>
      </c:lineChart>
      <c:catAx>
        <c:axId val="13583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34240"/>
        <c:crosses val="autoZero"/>
        <c:auto val="1"/>
        <c:lblAlgn val="ctr"/>
        <c:lblOffset val="100"/>
        <c:noMultiLvlLbl val="0"/>
      </c:catAx>
      <c:valAx>
        <c:axId val="13583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32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a:t>
            </a:r>
            <a:r>
              <a:rPr lang="en-US" sz="1200" b="1" baseline="0">
                <a:solidFill>
                  <a:schemeClr val="tx1"/>
                </a:solidFill>
              </a:rPr>
              <a:t> émissions des GES dans le secteur du traitement des déchets</a:t>
            </a:r>
            <a:endParaRPr lang="en-US" sz="1200" b="1">
              <a:solidFill>
                <a:schemeClr val="tx1"/>
              </a:solidFill>
            </a:endParaRPr>
          </a:p>
        </c:rich>
      </c:tx>
      <c:layout/>
      <c:overlay val="0"/>
      <c:spPr>
        <a:noFill/>
        <a:ln>
          <a:noFill/>
        </a:ln>
        <a:effectLst/>
      </c:spPr>
    </c:title>
    <c:autoTitleDeleted val="0"/>
    <c:plotArea>
      <c:layout/>
      <c:lineChart>
        <c:grouping val="standard"/>
        <c:varyColors val="0"/>
        <c:ser>
          <c:idx val="0"/>
          <c:order val="0"/>
          <c:tx>
            <c:strRef>
              <c:f>Feuil2!$N$6</c:f>
              <c:strCache>
                <c:ptCount val="1"/>
                <c:pt idx="0">
                  <c:v>GES</c:v>
                </c:pt>
              </c:strCache>
            </c:strRef>
          </c:tx>
          <c:spPr>
            <a:ln w="28575" cap="rnd">
              <a:solidFill>
                <a:schemeClr val="bg2">
                  <a:lumMod val="25000"/>
                </a:schemeClr>
              </a:solidFill>
              <a:round/>
            </a:ln>
            <a:effectLst/>
          </c:spPr>
          <c:marker>
            <c:symbol val="none"/>
          </c:marker>
          <c:cat>
            <c:numRef>
              <c:f>Feuil2!$O$5:$R$5</c:f>
              <c:numCache>
                <c:formatCode>General</c:formatCode>
                <c:ptCount val="4"/>
                <c:pt idx="0">
                  <c:v>2008</c:v>
                </c:pt>
                <c:pt idx="1">
                  <c:v>2010</c:v>
                </c:pt>
                <c:pt idx="2">
                  <c:v>2012</c:v>
                </c:pt>
                <c:pt idx="3">
                  <c:v>2014</c:v>
                </c:pt>
              </c:numCache>
            </c:numRef>
          </c:cat>
          <c:val>
            <c:numRef>
              <c:f>Feuil2!$O$6:$R$6</c:f>
              <c:numCache>
                <c:formatCode>General</c:formatCode>
                <c:ptCount val="4"/>
                <c:pt idx="0">
                  <c:v>1286.7547738999999</c:v>
                </c:pt>
                <c:pt idx="1">
                  <c:v>1372.6504516000002</c:v>
                </c:pt>
                <c:pt idx="2">
                  <c:v>1271.5697279999999</c:v>
                </c:pt>
                <c:pt idx="3">
                  <c:v>1262.7271404000001</c:v>
                </c:pt>
              </c:numCache>
            </c:numRef>
          </c:val>
          <c:smooth val="0"/>
          <c:extLst xmlns:c16r2="http://schemas.microsoft.com/office/drawing/2015/06/chart">
            <c:ext xmlns:c16="http://schemas.microsoft.com/office/drawing/2014/chart" uri="{C3380CC4-5D6E-409C-BE32-E72D297353CC}">
              <c16:uniqueId val="{00000000-454D-4287-BD30-26B2FB8DF219}"/>
            </c:ext>
          </c:extLst>
        </c:ser>
        <c:dLbls>
          <c:showLegendKey val="0"/>
          <c:showVal val="0"/>
          <c:showCatName val="0"/>
          <c:showSerName val="0"/>
          <c:showPercent val="0"/>
          <c:showBubbleSize val="0"/>
        </c:dLbls>
        <c:marker val="1"/>
        <c:smooth val="0"/>
        <c:axId val="135101440"/>
        <c:axId val="135131904"/>
      </c:lineChart>
      <c:catAx>
        <c:axId val="13510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131904"/>
        <c:crosses val="autoZero"/>
        <c:auto val="1"/>
        <c:lblAlgn val="ctr"/>
        <c:lblOffset val="100"/>
        <c:noMultiLvlLbl val="0"/>
      </c:catAx>
      <c:valAx>
        <c:axId val="13513190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1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FR" b="1">
                <a:solidFill>
                  <a:schemeClr val="tx1"/>
                </a:solidFill>
              </a:rPr>
              <a:t>Emissions de</a:t>
            </a:r>
            <a:r>
              <a:rPr lang="fr-FR" b="1" baseline="0">
                <a:solidFill>
                  <a:schemeClr val="tx1"/>
                </a:solidFill>
              </a:rPr>
              <a:t> gaz à effet de serre pour le traitement des déchets</a:t>
            </a:r>
            <a:r>
              <a:rPr lang="fr-FR" sz="1400" b="1" i="0" u="none" strike="noStrike" baseline="0">
                <a:solidFill>
                  <a:schemeClr val="tx1"/>
                </a:solidFill>
              </a:rPr>
              <a:t> </a:t>
            </a:r>
            <a:endParaRPr lang="fr-FR" b="1">
              <a:solidFill>
                <a:schemeClr val="tx1"/>
              </a:solidFill>
            </a:endParaRPr>
          </a:p>
        </c:rich>
      </c:tx>
      <c:layout/>
      <c:overlay val="0"/>
      <c:spPr>
        <a:noFill/>
        <a:ln>
          <a:noFill/>
        </a:ln>
        <a:effectLst/>
      </c:spPr>
    </c:title>
    <c:autoTitleDeleted val="0"/>
    <c:plotArea>
      <c:layout/>
      <c:pieChart>
        <c:varyColors val="1"/>
        <c:ser>
          <c:idx val="0"/>
          <c:order val="0"/>
          <c:dPt>
            <c:idx val="0"/>
            <c:bubble3D val="0"/>
            <c:spPr>
              <a:solidFill>
                <a:schemeClr val="accent3">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1BC-4163-846F-E3C5C6033788}"/>
              </c:ext>
            </c:extLst>
          </c:dPt>
          <c:dPt>
            <c:idx val="1"/>
            <c:bubble3D val="0"/>
            <c:spPr>
              <a:solidFill>
                <a:schemeClr val="accent3">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1BC-4163-846F-E3C5C603378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Feuil2!$J$13:$J$14</c:f>
              <c:strCache>
                <c:ptCount val="2"/>
                <c:pt idx="0">
                  <c:v>CH4</c:v>
                </c:pt>
                <c:pt idx="1">
                  <c:v>N2O</c:v>
                </c:pt>
              </c:strCache>
            </c:strRef>
          </c:cat>
          <c:val>
            <c:numRef>
              <c:f>Feuil2!$K$13:$K$14</c:f>
              <c:numCache>
                <c:formatCode>General</c:formatCode>
                <c:ptCount val="2"/>
                <c:pt idx="0">
                  <c:v>79.105907400040223</c:v>
                </c:pt>
                <c:pt idx="1">
                  <c:v>20.894092599959773</c:v>
                </c:pt>
              </c:numCache>
            </c:numRef>
          </c:val>
          <c:extLst xmlns:c16r2="http://schemas.microsoft.com/office/drawing/2015/06/chart">
            <c:ext xmlns:c16="http://schemas.microsoft.com/office/drawing/2014/chart" uri="{C3380CC4-5D6E-409C-BE32-E72D297353CC}">
              <c16:uniqueId val="{00000004-D1BC-4163-846F-E3C5C603378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l">
              <a:defRPr sz="1400" b="1" i="0" u="none" strike="noStrike" kern="1200" spc="0" baseline="0">
                <a:solidFill>
                  <a:schemeClr val="tx1"/>
                </a:solidFill>
                <a:latin typeface="+mn-lt"/>
                <a:ea typeface="+mn-ea"/>
                <a:cs typeface="+mn-cs"/>
              </a:defRPr>
            </a:pPr>
            <a:r>
              <a:rPr lang="fr-FR" b="1">
                <a:solidFill>
                  <a:schemeClr val="tx1"/>
                </a:solidFill>
              </a:rPr>
              <a:t>Emissions</a:t>
            </a:r>
            <a:r>
              <a:rPr lang="fr-FR" b="1" baseline="0">
                <a:solidFill>
                  <a:schemeClr val="tx1"/>
                </a:solidFill>
              </a:rPr>
              <a:t> des gaz à effet de serre dnas l'industrie de l'énergie</a:t>
            </a:r>
          </a:p>
        </c:rich>
      </c:tx>
      <c:layout/>
      <c:overlay val="0"/>
      <c:spPr>
        <a:noFill/>
        <a:ln>
          <a:noFill/>
        </a:ln>
        <a:effectLst/>
      </c:spPr>
    </c:title>
    <c:autoTitleDeleted val="0"/>
    <c:plotArea>
      <c:layout/>
      <c:pieChart>
        <c:varyColors val="1"/>
        <c:ser>
          <c:idx val="0"/>
          <c:order val="0"/>
          <c:dPt>
            <c:idx val="0"/>
            <c:bubble3D val="0"/>
            <c:spPr>
              <a:solidFill>
                <a:schemeClr val="accent3">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4015-4CB3-957C-22A56A52259E}"/>
              </c:ext>
            </c:extLst>
          </c:dPt>
          <c:dPt>
            <c:idx val="1"/>
            <c:bubble3D val="0"/>
            <c:spPr>
              <a:solidFill>
                <a:schemeClr val="accent3">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4015-4CB3-957C-22A56A52259E}"/>
              </c:ext>
            </c:extLst>
          </c:dPt>
          <c:dLbls>
            <c:dLbl>
              <c:idx val="0"/>
              <c:layout/>
              <c:tx>
                <c:rich>
                  <a:bodyPr/>
                  <a:lstStyle/>
                  <a:p>
                    <a:fld id="{02C967DC-8D48-4C2F-850D-19E5F5BBD520}" type="CATEGORYNAME">
                      <a:rPr lang="en-US"/>
                      <a:pPr/>
                      <a:t>[NOM DE CATÉGORIE]</a:t>
                    </a:fld>
                    <a:r>
                      <a:rPr lang="en-US" baseline="0"/>
                      <a:t>
+99%</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4015-4CB3-957C-22A56A52259E}"/>
                </c:ext>
              </c:extLst>
            </c:dLbl>
            <c:dLbl>
              <c:idx val="1"/>
              <c:layout>
                <c:manualLayout>
                  <c:x val="0.18160882285629457"/>
                  <c:y val="7.1767071079164052E-2"/>
                </c:manualLayout>
              </c:layout>
              <c:tx>
                <c:rich>
                  <a:bodyPr/>
                  <a:lstStyle/>
                  <a:p>
                    <a:fld id="{169D00C1-F4E6-434B-B689-09FD2CECF010}" type="CATEGORYNAME">
                      <a:rPr lang="en-US"/>
                      <a:pPr/>
                      <a:t>[NOM DE CATÉGORIE]</a:t>
                    </a:fld>
                    <a:r>
                      <a:rPr lang="en-US" baseline="0"/>
                      <a:t>
&lt;1%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4015-4CB3-957C-22A56A5225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Graphique!$A$61:$A$62</c:f>
              <c:strCache>
                <c:ptCount val="2"/>
                <c:pt idx="0">
                  <c:v>CH4</c:v>
                </c:pt>
                <c:pt idx="1">
                  <c:v>CO2 hors-biomasse</c:v>
                </c:pt>
              </c:strCache>
            </c:strRef>
          </c:cat>
          <c:val>
            <c:numRef>
              <c:f>Graphique!$B$61:$B$62</c:f>
              <c:numCache>
                <c:formatCode>General</c:formatCode>
                <c:ptCount val="2"/>
                <c:pt idx="0">
                  <c:v>99.959016373101306</c:v>
                </c:pt>
                <c:pt idx="1">
                  <c:v>4.0983626898700394E-2</c:v>
                </c:pt>
              </c:numCache>
            </c:numRef>
          </c:val>
          <c:extLst xmlns:c16r2="http://schemas.microsoft.com/office/drawing/2015/06/chart">
            <c:ext xmlns:c16="http://schemas.microsoft.com/office/drawing/2014/chart" uri="{C3380CC4-5D6E-409C-BE32-E72D297353CC}">
              <c16:uniqueId val="{00000004-4015-4CB3-957C-22A56A52259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 émissions de GES dans le secteur de l'industrie de l'énergie</a:t>
            </a:r>
          </a:p>
        </c:rich>
      </c:tx>
      <c:layout/>
      <c:overlay val="0"/>
      <c:spPr>
        <a:noFill/>
        <a:ln>
          <a:noFill/>
        </a:ln>
        <a:effectLst/>
      </c:spPr>
    </c:title>
    <c:autoTitleDeleted val="0"/>
    <c:plotArea>
      <c:layout/>
      <c:lineChart>
        <c:grouping val="standard"/>
        <c:varyColors val="0"/>
        <c:ser>
          <c:idx val="0"/>
          <c:order val="0"/>
          <c:spPr>
            <a:ln w="28575" cap="rnd">
              <a:solidFill>
                <a:schemeClr val="bg2">
                  <a:lumMod val="50000"/>
                </a:schemeClr>
              </a:solidFill>
              <a:round/>
            </a:ln>
            <a:effectLst/>
          </c:spPr>
          <c:marker>
            <c:symbol val="none"/>
          </c:marker>
          <c:cat>
            <c:numRef>
              <c:f>Feuil2!$O$5:$R$5</c:f>
              <c:numCache>
                <c:formatCode>General</c:formatCode>
                <c:ptCount val="4"/>
                <c:pt idx="0">
                  <c:v>2008</c:v>
                </c:pt>
                <c:pt idx="1">
                  <c:v>2010</c:v>
                </c:pt>
                <c:pt idx="2">
                  <c:v>2012</c:v>
                </c:pt>
                <c:pt idx="3">
                  <c:v>2014</c:v>
                </c:pt>
              </c:numCache>
            </c:numRef>
          </c:cat>
          <c:val>
            <c:numRef>
              <c:f>Feuil2!$O$6:$R$6</c:f>
              <c:numCache>
                <c:formatCode>General</c:formatCode>
                <c:ptCount val="4"/>
                <c:pt idx="0">
                  <c:v>556.19315760000006</c:v>
                </c:pt>
                <c:pt idx="1">
                  <c:v>586.4381474999999</c:v>
                </c:pt>
                <c:pt idx="2">
                  <c:v>864.8845200999998</c:v>
                </c:pt>
                <c:pt idx="3">
                  <c:v>756.53755690000003</c:v>
                </c:pt>
              </c:numCache>
            </c:numRef>
          </c:val>
          <c:smooth val="0"/>
          <c:extLst xmlns:c16r2="http://schemas.microsoft.com/office/drawing/2015/06/chart">
            <c:ext xmlns:c16="http://schemas.microsoft.com/office/drawing/2014/chart" uri="{C3380CC4-5D6E-409C-BE32-E72D297353CC}">
              <c16:uniqueId val="{00000000-DEE4-44E0-B024-24CF70ACD74C}"/>
            </c:ext>
          </c:extLst>
        </c:ser>
        <c:dLbls>
          <c:showLegendKey val="0"/>
          <c:showVal val="0"/>
          <c:showCatName val="0"/>
          <c:showSerName val="0"/>
          <c:showPercent val="0"/>
          <c:showBubbleSize val="0"/>
        </c:dLbls>
        <c:marker val="1"/>
        <c:smooth val="0"/>
        <c:axId val="135868800"/>
        <c:axId val="135870336"/>
      </c:lineChart>
      <c:catAx>
        <c:axId val="13586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70336"/>
        <c:crosses val="autoZero"/>
        <c:auto val="1"/>
        <c:lblAlgn val="ctr"/>
        <c:lblOffset val="100"/>
        <c:noMultiLvlLbl val="0"/>
      </c:catAx>
      <c:valAx>
        <c:axId val="135870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868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Evolution des émissions de GES dans le secteur des transports non routier</a:t>
            </a:r>
          </a:p>
        </c:rich>
      </c:tx>
      <c:layout/>
      <c:overlay val="0"/>
      <c:spPr>
        <a:noFill/>
        <a:ln>
          <a:noFill/>
        </a:ln>
        <a:effectLst/>
      </c:spPr>
    </c:title>
    <c:autoTitleDeleted val="0"/>
    <c:plotArea>
      <c:layout/>
      <c:lineChart>
        <c:grouping val="standard"/>
        <c:varyColors val="0"/>
        <c:ser>
          <c:idx val="0"/>
          <c:order val="0"/>
          <c:spPr>
            <a:ln w="28575" cap="rnd">
              <a:solidFill>
                <a:schemeClr val="bg2">
                  <a:lumMod val="25000"/>
                </a:schemeClr>
              </a:solidFill>
              <a:round/>
            </a:ln>
            <a:effectLst/>
          </c:spPr>
          <c:marker>
            <c:symbol val="none"/>
          </c:marker>
          <c:cat>
            <c:numRef>
              <c:f>Feuil2!$O$7:$R$7</c:f>
              <c:numCache>
                <c:formatCode>General</c:formatCode>
                <c:ptCount val="4"/>
                <c:pt idx="0">
                  <c:v>2008</c:v>
                </c:pt>
                <c:pt idx="1">
                  <c:v>2010</c:v>
                </c:pt>
                <c:pt idx="2">
                  <c:v>2012</c:v>
                </c:pt>
                <c:pt idx="3">
                  <c:v>2014</c:v>
                </c:pt>
              </c:numCache>
            </c:numRef>
          </c:cat>
          <c:val>
            <c:numRef>
              <c:f>Feuil2!$O$8:$R$8</c:f>
              <c:numCache>
                <c:formatCode>General</c:formatCode>
                <c:ptCount val="4"/>
                <c:pt idx="0">
                  <c:v>496.82929620000004</c:v>
                </c:pt>
                <c:pt idx="1">
                  <c:v>446.9706309</c:v>
                </c:pt>
                <c:pt idx="2">
                  <c:v>322.35949219999992</c:v>
                </c:pt>
                <c:pt idx="3">
                  <c:v>321.47874800000005</c:v>
                </c:pt>
              </c:numCache>
            </c:numRef>
          </c:val>
          <c:smooth val="0"/>
          <c:extLst xmlns:c16r2="http://schemas.microsoft.com/office/drawing/2015/06/chart">
            <c:ext xmlns:c16="http://schemas.microsoft.com/office/drawing/2014/chart" uri="{C3380CC4-5D6E-409C-BE32-E72D297353CC}">
              <c16:uniqueId val="{00000000-35B9-4D59-A2F1-6E94EACDA5EA}"/>
            </c:ext>
          </c:extLst>
        </c:ser>
        <c:dLbls>
          <c:showLegendKey val="0"/>
          <c:showVal val="0"/>
          <c:showCatName val="0"/>
          <c:showSerName val="0"/>
          <c:showPercent val="0"/>
          <c:showBubbleSize val="0"/>
        </c:dLbls>
        <c:marker val="1"/>
        <c:smooth val="0"/>
        <c:axId val="135919488"/>
        <c:axId val="135921024"/>
      </c:lineChart>
      <c:catAx>
        <c:axId val="13591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921024"/>
        <c:crosses val="autoZero"/>
        <c:auto val="1"/>
        <c:lblAlgn val="ctr"/>
        <c:lblOffset val="100"/>
        <c:noMultiLvlLbl val="0"/>
      </c:catAx>
      <c:valAx>
        <c:axId val="135921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35919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Analyse!$A$241:$A$253</cx:f>
        <cx:lvl ptCount="13">
          <cx:pt idx="0">Transports routiers</cx:pt>
          <cx:pt idx="1">Résidentiel</cx:pt>
          <cx:pt idx="2">Industrie manufacturière</cx:pt>
          <cx:pt idx="3">Tertiaire</cx:pt>
          <cx:pt idx="4">Agriculture</cx:pt>
          <cx:pt idx="5">Transports non routiers</cx:pt>
          <cx:pt idx="6">Total</cx:pt>
          <cx:pt idx="7">Transports</cx:pt>
          <cx:pt idx="8">Résidentiel</cx:pt>
          <cx:pt idx="9">Industrie</cx:pt>
          <cx:pt idx="10">Tertiaire</cx:pt>
          <cx:pt idx="11">Agriculture</cx:pt>
          <cx:pt idx="12">Total</cx:pt>
        </cx:lvl>
      </cx:strDim>
      <cx:numDim type="val">
        <cx:f>Analyse!$B$241:$B$253</cx:f>
        <cx:lvl ptCount="13" formatCode="0,0">
          <cx:pt idx="0">70.575000000000017</cx:pt>
          <cx:pt idx="1">26.895800000000001</cx:pt>
          <cx:pt idx="2">11.0236</cx:pt>
          <cx:pt idx="3">7.2009000000000007</cx:pt>
          <cx:pt idx="4">2.5067000000000008</cx:pt>
          <cx:pt idx="5">1.3462999999999998</cx:pt>
          <cx:pt idx="6">119.54830000000003</cx:pt>
          <cx:pt idx="7">-35.497433965002486</cx:pt>
          <cx:pt idx="8">-17.752487455634149</cx:pt>
          <cx:pt idx="9">-3.3850991408450701</cx:pt>
          <cx:pt idx="10">-1.0662860915492958</cx:pt>
          <cx:pt idx="11">-0.7130281690140845</cx:pt>
          <cx:pt idx="12">63.959601639222555</cx:pt>
        </cx:lvl>
      </cx:numDim>
    </cx:data>
  </cx:chartData>
  <cx:chart>
    <cx:plotArea>
      <cx:plotAreaRegion>
        <cx:series layoutId="waterfall" uniqueId="{75A979FB-F6A3-47E9-9B43-B5B75091778C}">
          <cx:dataPt idx="6">
            <cx:spPr>
              <a:solidFill>
                <a:srgbClr val="4472C4">
                  <a:lumMod val="50000"/>
                </a:srgbClr>
              </a:solidFill>
            </cx:spPr>
          </cx:dataPt>
          <cx:dataPt idx="12">
            <cx:spPr>
              <a:solidFill>
                <a:srgbClr val="ED7D31">
                  <a:lumMod val="50000"/>
                </a:srgbClr>
              </a:solidFill>
            </cx:spPr>
          </cx:dataPt>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idx val="12"/>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Feuil2!$A$58:$A$60</cx:f>
        <cx:lvl ptCount="3">
          <cx:pt idx="0">Consommations 2014</cx:pt>
          <cx:pt idx="1">Performance énergétqiue</cx:pt>
          <cx:pt idx="2">Potentiel</cx:pt>
        </cx:lvl>
      </cx:strDim>
      <cx:numDim type="val">
        <cx:f>Feuil2!$B$58:$B$60</cx:f>
        <cx:lvl ptCount="3" formatCode="0,0">
          <cx:pt idx="0">128.18242079999999</cx:pt>
          <cx:pt idx="1">-38.454726239999992</cx:pt>
          <cx:pt idx="2">89.727694560000003</cx:pt>
        </cx:lvl>
      </cx:numDim>
    </cx:data>
  </cx:chartData>
  <cx:chart>
    <cx:title pos="t" align="ctr" overlay="0">
      <cx:tx>
        <cx:txData>
          <cx:v>Potentiel de réduction des consommations du secteur industriel (GWh)</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de réduction des consommations du secteur industriel (GWh)</a:t>
          </a:r>
        </a:p>
      </cx:txPr>
    </cx:title>
    <cx:plotArea>
      <cx:plotAreaRegion>
        <cx:series layoutId="waterfall" uniqueId="{77C38FCE-F17F-40CA-A022-A7EE090A98DB}">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2"/>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Feuil2!$A$62:$A$64</cx:f>
        <cx:lvl ptCount="3">
          <cx:pt idx="0">Emissions de GES</cx:pt>
          <cx:pt idx="1">Performance énergétqiue</cx:pt>
          <cx:pt idx="2">Potentiel</cx:pt>
        </cx:lvl>
      </cx:strDim>
      <cx:numDim type="val">
        <cx:f>Feuil2!$B$62:$B$64</cx:f>
        <cx:lvl ptCount="3" formatCode="0">
          <cx:pt idx="0">18004.569216200005</cx:pt>
          <cx:pt idx="1">-3600.9138432400014</cx:pt>
          <cx:pt idx="2">14403.655372960004</cx:pt>
        </cx:lvl>
      </cx:numDim>
    </cx:data>
  </cx:chartData>
  <cx:chart>
    <cx:title pos="t" align="ctr" overlay="0">
      <cx:tx>
        <cx:txData>
          <cx:v>Potentiels de réduction d’émission de GES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de réduction d’émission de GES (teqCO2)</a:t>
          </a:r>
        </a:p>
      </cx:txPr>
    </cx:title>
    <cx:plotArea>
      <cx:plotAreaRegion>
        <cx:series layoutId="waterfall" uniqueId="{8B6865D0-57AD-4E49-B5E3-7E4F1AB41FBD}">
          <cx:dataLabels pos="outEnd">
            <cx:visibility seriesName="0" categoryName="0" value="1"/>
          </cx:dataLabels>
          <cx:dataId val="0"/>
          <cx:layoutPr>
            <cx:subtotals>
              <cx:idx val="2"/>
            </cx:subtotals>
          </cx:layoutPr>
        </cx:series>
      </cx:plotAreaRegion>
      <cx:axis id="0" hidden="1">
        <cx:catScaling gapWidth="0.5"/>
        <cx:tickLabels/>
      </cx:axis>
      <cx:axis id="1">
        <cx:valScaling/>
        <cx:majorGridlines/>
        <cx:tickLabels/>
      </cx:axis>
    </cx:plotArea>
  </cx:chart>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Feuil2!$A$43:$A$49</cx:f>
        <cx:lvl ptCount="7">
          <cx:pt idx="0">C</cx:pt>
          <cx:pt idx="1">Transports</cx:pt>
          <cx:pt idx="2">Résidentiel</cx:pt>
          <cx:pt idx="3">Industrie</cx:pt>
          <cx:pt idx="4">Tertiaire</cx:pt>
          <cx:pt idx="5">Agriculture</cx:pt>
          <cx:pt idx="6">Total</cx:pt>
        </cx:lvl>
      </cx:strDim>
      <cx:numDim type="val">
        <cx:f>Feuil2!$B$43:$B$49</cx:f>
        <cx:lvl ptCount="7" formatCode="0">
          <cx:pt idx="0">1390.1679182000003</cx:pt>
          <cx:pt idx="1">-403.25084984242818</cx:pt>
          <cx:pt idx="2">-201.66825749600392</cx:pt>
          <cx:pt idx="3">-38.454726239999992</cx:pt>
          <cx:pt idx="4">-12.113009999999999</cx:pt>
          <cx:pt idx="5">-8.0999999999999996</cx:pt>
          <cx:pt idx="6">726.58107462156818</cx:pt>
        </cx:lvl>
      </cx:numDim>
    </cx:data>
  </cx:chartData>
  <cx:chart>
    <cx:title pos="t" align="ctr" overlay="0">
      <cx:tx>
        <cx:txData>
          <cx:v>Economie par secteur</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Economie par secteur</a:t>
          </a:r>
        </a:p>
      </cx:txPr>
    </cx:title>
    <cx:plotArea>
      <cx:plotAreaRegion>
        <cx:series layoutId="waterfall" uniqueId="{B94706E4-AF14-429E-B71C-32ECDC7F1D54}">
          <cx:dataLabels pos="outEnd">
            <cx:txPr>
              <a:bodyPr spcFirstLastPara="1" vertOverflow="ellipsis" horzOverflow="overflow" wrap="square" lIns="0" tIns="0" rIns="0" bIns="0" anchor="ctr" anchorCtr="1"/>
              <a:lstStyle/>
              <a:p>
                <a:pPr algn="ctr" rtl="0">
                  <a:defRPr>
                    <a:solidFill>
                      <a:schemeClr val="tx1"/>
                    </a:solidFill>
                  </a:defRPr>
                </a:pPr>
                <a:endParaRPr lang="fr-FR" sz="900" b="0" i="0" u="none" strike="noStrike" baseline="0">
                  <a:solidFill>
                    <a:schemeClr val="tx1"/>
                  </a:solidFill>
                  <a:latin typeface="Arial" panose="020B0604020202020204"/>
                </a:endParaRPr>
              </a:p>
            </cx:txPr>
            <cx:visibility seriesName="0" categoryName="0" value="1"/>
          </cx:dataLabels>
          <cx:dataId val="0"/>
          <cx:layoutPr>
            <cx:subtotals>
              <cx:idx val="6"/>
            </cx:subtotals>
          </cx:layoutPr>
        </cx:series>
      </cx:plotAreaRegion>
      <cx:axis id="0" hidden="1">
        <cx:catScaling gapWidth="0.5"/>
        <cx:tickLabels/>
      </cx:axis>
      <cx:axis id="1">
        <cx:valScaling/>
        <cx:majorGridlines/>
        <cx:tickLabels/>
        <cx:txPr>
          <a:bodyPr spcFirstLastPara="1" vertOverflow="ellipsis" horzOverflow="overflow" wrap="square" lIns="0" tIns="0" rIns="0" bIns="0" anchor="ctr" anchorCtr="1"/>
          <a:lstStyle/>
          <a:p>
            <a:pPr algn="ctr" rtl="0">
              <a:defRPr>
                <a:solidFill>
                  <a:schemeClr val="tx1"/>
                </a:solidFill>
              </a:defRPr>
            </a:pPr>
            <a:endParaRPr lang="fr-FR" sz="900" b="0" i="0" u="none" strike="noStrike" baseline="0">
              <a:solidFill>
                <a:schemeClr val="tx1"/>
              </a:solidFill>
              <a:latin typeface="Arial" panose="020B0604020202020204"/>
            </a:endParaRPr>
          </a:p>
        </cx:txPr>
      </cx:axis>
    </cx:plotArea>
  </cx:chart>
</cx:chartSpace>
</file>

<file path=ppt/charts/chartEx1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Feuil2!$A$19:$A$25</cx:f>
        <cx:lvl ptCount="7">
          <cx:pt idx="0">Total</cx:pt>
          <cx:pt idx="1">Transports</cx:pt>
          <cx:pt idx="2">Résidentiel</cx:pt>
          <cx:pt idx="3">Agriculture</cx:pt>
          <cx:pt idx="4">Industrie</cx:pt>
          <cx:pt idx="5">Tertiaire</cx:pt>
          <cx:pt idx="6">Potentiel</cx:pt>
        </cx:lvl>
      </cx:strDim>
      <cx:numDim type="val">
        <cx:f>Feuil2!$B$19:$B$25</cx:f>
        <cx:lvl ptCount="7" formatCode="0">
          <cx:pt idx="0">225281.7289055</cx:pt>
          <cx:pt idx="1">-63023.008450844252</cx:pt>
          <cx:pt idx="2">-31130.606196005589</cx:pt>
          <cx:pt idx="3">-21894.311448275861</cx:pt>
          <cx:pt idx="4">-3600.9138432400014</cx:pt>
          <cx:pt idx="5">-2002.6035010620844</cx:pt>
          <cx:pt idx="6">103630.28546607221</cx:pt>
        </cx:lvl>
      </cx:numDim>
    </cx:data>
  </cx:chartData>
  <cx:chart>
    <cx:title pos="t" align="ctr" overlay="0">
      <cx:tx>
        <cx:txData>
          <cx:v>Potentiels GES</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GES</a:t>
          </a:r>
        </a:p>
      </cx:txPr>
    </cx:title>
    <cx:plotArea>
      <cx:plotAreaRegion>
        <cx:series layoutId="waterfall" uniqueId="{E1BA5C17-8150-4302-9AE7-3D0D73C4B9B8}">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Analyse!$A$15:$A$29</cx:f>
        <cx:lvl ptCount="15">
          <cx:pt idx="0">Transports routier</cx:pt>
          <cx:pt idx="1">Résidentiel</cx:pt>
          <cx:pt idx="2">Agriculture</cx:pt>
          <cx:pt idx="3">Industrie manufacturière</cx:pt>
          <cx:pt idx="4">Tertiaire</cx:pt>
          <cx:pt idx="5">Traitement des déchets</cx:pt>
          <cx:pt idx="6">Industrie de l'énergie</cx:pt>
          <cx:pt idx="7">Transports non routier</cx:pt>
          <cx:pt idx="9">Transports</cx:pt>
          <cx:pt idx="10">Résidentiel</cx:pt>
          <cx:pt idx="11">Agriculture</cx:pt>
          <cx:pt idx="12">Industrie</cx:pt>
          <cx:pt idx="13">Tertiaire</cx:pt>
          <cx:pt idx="14">Potentiel</cx:pt>
        </cx:lvl>
      </cx:strDim>
      <cx:numDim type="val">
        <cx:f>Analyse!$B$15:$B$29</cx:f>
        <cx:lvl ptCount="15" formatCode="0">
          <cx:pt idx="0">130282.33880000003</cx:pt>
          <cx:pt idx="1">34822.774131899998</cx:pt>
          <cx:pt idx="2">29293.381870599998</cx:pt>
          <cx:pt idx="3">18004.569216200005</cx:pt>
          <cx:pt idx="4">10537.921441500002</cx:pt>
          <cx:pt idx="5">1262.7271404000005</cx:pt>
          <cx:pt idx="6">756.53755690000003</cx:pt>
          <cx:pt idx="7">321.478748</cx:pt>
          <cx:pt idx="8">225281.7289055</cx:pt>
          <cx:pt idx="9">-63023.008450844252</cx:pt>
          <cx:pt idx="10">-31130.606196005589</cx:pt>
          <cx:pt idx="11">-21894.311448275861</cx:pt>
          <cx:pt idx="12">-3600.9138432400014</cx:pt>
          <cx:pt idx="13">-2002.6035010620844</cx:pt>
          <cx:pt idx="14">103630.28546607221</cx:pt>
        </cx:lvl>
      </cx:numDim>
    </cx:data>
  </cx:chartData>
  <cx:chart>
    <cx:plotArea>
      <cx:plotAreaRegion>
        <cx:series layoutId="waterfall" uniqueId="{34E3D3BD-735B-4F63-B1C4-03C117485A98}">
          <cx:dataPt idx="0">
            <cx:spPr>
              <a:solidFill>
                <a:prstClr val="white">
                  <a:lumMod val="65000"/>
                </a:prstClr>
              </a:solidFill>
            </cx:spPr>
          </cx:dataPt>
          <cx:dataPt idx="1">
            <cx:spPr>
              <a:solidFill>
                <a:prstClr val="white">
                  <a:lumMod val="65000"/>
                </a:prstClr>
              </a:solidFill>
            </cx:spPr>
          </cx:dataPt>
          <cx:dataPt idx="2">
            <cx:spPr>
              <a:solidFill>
                <a:prstClr val="white">
                  <a:lumMod val="65000"/>
                </a:prstClr>
              </a:solidFill>
            </cx:spPr>
          </cx:dataPt>
          <cx:dataPt idx="3">
            <cx:spPr>
              <a:solidFill>
                <a:prstClr val="white">
                  <a:lumMod val="65000"/>
                </a:prstClr>
              </a:solidFill>
            </cx:spPr>
          </cx:dataPt>
          <cx:dataPt idx="4">
            <cx:spPr>
              <a:solidFill>
                <a:prstClr val="white">
                  <a:lumMod val="65000"/>
                </a:prstClr>
              </a:solidFill>
            </cx:spPr>
          </cx:dataPt>
          <cx:dataPt idx="8">
            <cx:spPr>
              <a:solidFill>
                <a:srgbClr val="E7E6E6">
                  <a:lumMod val="50000"/>
                </a:srgbClr>
              </a:solidFill>
            </cx:spPr>
          </cx:dataPt>
          <cx:dataPt idx="9">
            <cx:spPr>
              <a:solidFill>
                <a:srgbClr val="ED7D31"/>
              </a:solidFill>
            </cx:spPr>
          </cx:dataPt>
          <cx:dataPt idx="10">
            <cx:spPr>
              <a:solidFill>
                <a:srgbClr val="ED7D31"/>
              </a:solidFill>
            </cx:spPr>
          </cx:dataPt>
          <cx:dataPt idx="11">
            <cx:spPr>
              <a:solidFill>
                <a:srgbClr val="ED7D31"/>
              </a:solidFill>
            </cx:spPr>
          </cx:dataPt>
          <cx:dataPt idx="12">
            <cx:spPr>
              <a:solidFill>
                <a:srgbClr val="ED7D31">
                  <a:lumMod val="60000"/>
                  <a:lumOff val="40000"/>
                </a:srgbClr>
              </a:solidFill>
            </cx:spPr>
          </cx:dataPt>
          <cx:dataPt idx="13">
            <cx:spPr>
              <a:solidFill>
                <a:srgbClr val="ED7D31">
                  <a:lumMod val="40000"/>
                  <a:lumOff val="60000"/>
                </a:srgbClr>
              </a:solidFill>
            </cx:spPr>
          </cx:dataPt>
          <cx:dataPt idx="14">
            <cx:spPr>
              <a:solidFill>
                <a:srgbClr val="ED7D31">
                  <a:lumMod val="50000"/>
                </a:srgbClr>
              </a:solidFill>
            </cx:spPr>
          </cx:dataPt>
          <cx:dataLabels pos="outEnd">
            <cx:visibility seriesName="0" categoryName="0" value="1"/>
          </cx:dataLabels>
          <cx:dataId val="0"/>
          <cx:layoutPr>
            <cx:subtotals>
              <cx:idx val="8"/>
              <cx:idx val="14"/>
            </cx:subtotals>
          </cx:layoutPr>
        </cx:series>
      </cx:plotAreaRegion>
      <cx:axis id="0" hidden="1">
        <cx:catScaling gapWidth="0.5"/>
        <cx:tickLabels/>
      </cx:axis>
      <cx:axis id="1">
        <cx:valScaling/>
        <cx:majorGridlines/>
        <cx:tickLabels/>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'potentiel SICECO'!$F$15:$L$15</cx:f>
        <cx:lvl ptCount="7">
          <cx:pt idx="0">Total</cx:pt>
          <cx:pt idx="1">Chauffage</cx:pt>
          <cx:pt idx="2">ECS</cx:pt>
          <cx:pt idx="3">Cuisson</cx:pt>
          <cx:pt idx="4">Electricité spécifique</cx:pt>
          <cx:pt idx="5">Autres éléctrité</cx:pt>
          <cx:pt idx="6">total après potentiel</cx:pt>
        </cx:lvl>
      </cx:strDim>
      <cx:numDim type="val">
        <cx:f dir="row">'potentiel SICECO'!$F$16:$L$16</cx:f>
        <cx:lvl ptCount="7" formatCode="0">
          <cx:pt idx="0">325.86040874275631</cx:pt>
          <cx:pt idx="1">-133.21459022686369</cx:pt>
          <cx:pt idx="2">-14.656501980473346</cx:pt>
          <cx:pt idx="3">-3.8746486148823185</cx:pt>
          <cx:pt idx="4">-4.5958159113849248</cx:pt>
          <cx:pt idx="5">-0.53205825065335999</cx:pt>
          <cx:pt idx="6">168.98679375849935</cx:pt>
        </cx:lvl>
      </cx:numDim>
    </cx:data>
  </cx:chartData>
  <cx:chart>
    <cx:title pos="t" align="ctr" overlay="0">
      <cx:tx>
        <cx:txData>
          <cx:v>Potentiel d’économie des logements à vision 2030</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d’économie des logements à vision 2030</a:t>
          </a:r>
        </a:p>
      </cx:txPr>
    </cx:title>
    <cx:plotArea>
      <cx:plotAreaRegion>
        <cx:series layoutId="waterfall" uniqueId="{D1AA3697-0794-4100-BCB5-8CD6A89D639C}">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Tertiaire'!$A$22:$A$27</cx:f>
        <cx:lvl ptCount="6">
          <cx:pt idx="0">Total 2010</cx:pt>
          <cx:pt idx="1">Chauffage</cx:pt>
          <cx:pt idx="2">ECS</cx:pt>
          <cx:pt idx="3">Elec spécifique</cx:pt>
          <cx:pt idx="4">Cuisson</cx:pt>
          <cx:pt idx="5">Total 2050</cx:pt>
        </cx:lvl>
      </cx:strDim>
      <cx:numDim type="val">
        <cx:f>'potentiel Tertiaire'!$B$22:$B$27</cx:f>
        <cx:lvl ptCount="6" formatCode="0,0">
          <cx:pt idx="0">57.200000000000003</cx:pt>
          <cx:pt idx="1">-5.4132546514328332</cx:pt>
          <cx:pt idx="2">-5.1451320795486826</cx:pt>
          <cx:pt idx="3">-3.9368208081517686</cx:pt>
          <cx:pt idx="4">-0.45162667199552775</cx:pt>
          <cx:pt idx="5">42.704792460866713</cx:pt>
        </cx:lvl>
      </cx:numDim>
    </cx:data>
  </cx:chartData>
  <cx:chart>
    <cx:title pos="t" align="ctr" overlay="0">
      <cx:tx>
        <cx:txData>
          <cx:v>Potentiel d’économie dans le secteur tertiaire à l’horizon 2030</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d’économie dans le secteur tertiaire à l’horizon 2030</a:t>
          </a:r>
        </a:p>
      </cx:txPr>
    </cx:title>
    <cx:plotArea>
      <cx:plotAreaRegion>
        <cx:series layoutId="waterfall" uniqueId="{8A92BCE9-F76A-4B65-A5AB-87E2E68DAA66}">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5"/>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SICECO'!$A$28:$A$33</cx:f>
        <cx:lvl ptCount="6">
          <cx:pt idx="0">Emissions 2010</cx:pt>
          <cx:pt idx="1">Rénovation énergétique des logements individuels</cx:pt>
          <cx:pt idx="2">Utilisation de sources d'énergie décarbonnées dans les logements</cx:pt>
          <cx:pt idx="3">Rénovation énergétique des logements collectifs</cx:pt>
          <cx:pt idx="4">Economies d'énergie par les usages</cx:pt>
          <cx:pt idx="5">Emission post potentiel</cx:pt>
        </cx:lvl>
      </cx:strDim>
      <cx:numDim type="val">
        <cx:f>'potentiel SICECO'!$B$28:$B$33</cx:f>
        <cx:lvl ptCount="6" formatCode="0">
          <cx:pt idx="0">34822.774131899998</cx:pt>
          <cx:pt idx="1">-17997.29742503188</cx:pt>
          <cx:pt idx="2">-8679.5524076344718</cx:pt>
          <cx:pt idx="3">-3223.0181700261464</cx:pt>
          <cx:pt idx="4">-1230.7381933130912</cx:pt>
          <cx:pt idx="5">3692.1679358944084</cx:pt>
        </cx:lvl>
      </cx:numDim>
    </cx:data>
  </cx:chartData>
  <cx:chart>
    <cx:title pos="t" align="ctr" overlay="0">
      <cx:tx>
        <cx:txData>
          <cx:v>Potentiels de réduction des émissions de GES du résidentiel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de réduction des émissions de GES du résidentiel (teqCO2)</a:t>
          </a:r>
        </a:p>
      </cx:txPr>
    </cx:title>
    <cx:plotArea>
      <cx:plotAreaRegion>
        <cx:series layoutId="waterfall" uniqueId="{A2693B22-7825-4BEA-90E3-C6B24B8A8B5B}">
          <cx:tx>
            <cx:txData>
              <cx:f>'potentiel SICECO'!$B$27</cx:f>
              <cx:v>teqCO2</cx:v>
            </cx:txData>
          </cx:tx>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5"/>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'Analyse tertiare'!$A$57:$A$61</cx:f>
        <cx:lvl ptCount="5">
          <cx:pt idx="0">total 2014</cx:pt>
          <cx:pt idx="1"> Economies d'énergie par les usages </cx:pt>
          <cx:pt idx="2"> Rénovation énergétique des bâtiments tertiaires </cx:pt>
          <cx:pt idx="3"> Utilisation de sources d'énergie décarbonnées </cx:pt>
          <cx:pt idx="4"> Conso </cx:pt>
        </cx:lvl>
      </cx:strDim>
      <cx:numDim type="val">
        <cx:f>'Analyse tertiare'!$B$57:$B$61</cx:f>
        <cx:lvl ptCount="5" formatCode="0">
          <cx:pt idx="0">10537.921441500002</cx:pt>
          <cx:pt idx="1">-1284.2866295829376</cx:pt>
          <cx:pt idx="2">-654.10254000000009</cx:pt>
          <cx:pt idx="3">-64.214331479146878</cx:pt>
          <cx:pt idx="4">8535.3179404379189</cx:pt>
        </cx:lvl>
      </cx:numDim>
    </cx:data>
  </cx:chartData>
  <cx:chart>
    <cx:title pos="t" align="ctr" overlay="0">
      <cx:tx>
        <cx:txData>
          <cx:v>Potentiels de réduction des émissions de GES du tertiaire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Potentiels de réduction des émissions de GES du tertiaire (teqCO2)</a:t>
          </a:r>
        </a:p>
      </cx:txPr>
    </cx:title>
    <cx:plotArea>
      <cx:plotAreaRegion>
        <cx:series layoutId="waterfall" uniqueId="{743BABCD-1658-4FB0-804A-94B74B292563}">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4"/>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transport'!$A$12:$A$18</cx:f>
        <cx:lvl ptCount="7">
          <cx:pt idx="0">Total</cx:pt>
          <cx:pt idx="1">Développement des véhicules à faibles émissions (P)</cx:pt>
          <cx:pt idx="2">Diminution des besoins de déplacement (P)</cx:pt>
          <cx:pt idx="3">Diminution des besoins de transports de marchandises (M)</cx:pt>
          <cx:pt idx="4">Développement des modes de déplacements décarbonés (P)</cx:pt>
          <cx:pt idx="5">Développement des véhicules à faibles émissions (M)</cx:pt>
          <cx:pt idx="6">Conso</cx:pt>
        </cx:lvl>
      </cx:strDim>
      <cx:numDim type="val">
        <cx:f>'POtentiel transport'!$B$12:$B$18</cx:f>
        <cx:lvl ptCount="7" formatCode="0">
          <cx:pt idx="0">836</cx:pt>
          <cx:pt idx="1">-171.43538008317103</cx:pt>
          <cx:pt idx="2">-71.399999999999991</cx:pt>
          <cx:pt idx="3">-61.592920353982286</cx:pt>
          <cx:pt idx="4">-53.007125890736333</cx:pt>
          <cx:pt idx="5">-45.815423514538551</cx:pt>
          <cx:pt idx="6">432.74914999999999</cx:pt>
        </cx:lvl>
      </cx:numDim>
    </cx:data>
  </cx:chartData>
  <cx:chart>
    <cx:title pos="t" align="ctr" overlay="0">
      <cx:tx>
        <cx:txData>
          <cx:v>Potentiels de réduction des consommations des transports (GWh)</cx:v>
        </cx:txData>
      </cx:tx>
      <cx:txPr>
        <a:bodyPr vertOverflow="overflow" horzOverflow="overflow" wrap="square" lIns="0" tIns="0" rIns="0" bIns="0"/>
        <a:lstStyle/>
        <a:p>
          <a:pPr algn="ctr" rtl="0">
            <a:defRPr sz="1200" b="1">
              <a:solidFill>
                <a:schemeClr val="tx1"/>
              </a:solidFill>
              <a:latin typeface="Arial" panose="020B0604020202020204" pitchFamily="34" charset="0"/>
              <a:ea typeface="Arial" panose="020B0604020202020204" pitchFamily="34" charset="0"/>
              <a:cs typeface="Arial" panose="020B0604020202020204" pitchFamily="34" charset="0"/>
            </a:defRPr>
          </a:pPr>
          <a:r>
            <a:rPr lang="fr-FR" sz="1200" b="1" dirty="0">
              <a:solidFill>
                <a:schemeClr val="tx1"/>
              </a:solidFill>
            </a:rPr>
            <a:t>Potentiels de réduction des consommations des transports (GWh)</a:t>
          </a:r>
        </a:p>
      </cx:txPr>
    </cx:title>
    <cx:plotArea>
      <cx:plotAreaRegion>
        <cx:series layoutId="waterfall" uniqueId="{A3F5579C-AE18-42F9-9962-97A8E3BE435E}">
          <cx:tx>
            <cx:txData>
              <cx:f>'POtentiel transport'!$B$11</cx:f>
              <cx:v>Energie</cx:v>
            </cx:txData>
          </cx:tx>
          <cx:dataLabels pos="outEnd">
            <cx:txPr>
              <a:bodyPr spcFirstLastPara="1" vertOverflow="ellipsis" horzOverflow="overflow" wrap="square" lIns="0" tIns="0" rIns="0" bIns="0" anchor="ctr" anchorCtr="1"/>
              <a:lstStyle/>
              <a:p>
                <a:pPr algn="ctr" rtl="0">
                  <a:defRPr>
                    <a:solidFill>
                      <a:schemeClr val="tx1"/>
                    </a:solidFill>
                  </a:defRPr>
                </a:pPr>
                <a:endParaRPr lang="fr-FR" sz="900" b="0" i="0" u="none" strike="noStrike" baseline="0">
                  <a:solidFill>
                    <a:schemeClr val="tx1"/>
                  </a:solidFill>
                  <a:latin typeface="Arial" panose="020B0604020202020204"/>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transport'!$A$22:$A$28</cx:f>
        <cx:lvl ptCount="7">
          <cx:pt idx="0">Total</cx:pt>
          <cx:pt idx="1">Développement des véhicules à faibles émissions (P)</cx:pt>
          <cx:pt idx="2">Diminution des besoins de déplacement (P)</cx:pt>
          <cx:pt idx="3">Diminution des besoins de transports de marchandises (M)</cx:pt>
          <cx:pt idx="4">Développement des modes de déplacements décarbonés (P)</cx:pt>
          <cx:pt idx="5">Développement des véhicules à faibles émissions (M)</cx:pt>
          <cx:pt idx="6">Conso</cx:pt>
        </cx:lvl>
      </cx:strDim>
      <cx:numDim type="val">
        <cx:f>'POtentiel transport'!$B$22:$B$28</cx:f>
        <cx:lvl ptCount="7" formatCode="0">
          <cx:pt idx="0">130604</cx:pt>
          <cx:pt idx="1">-26810.548589855745</cx:pt>
          <cx:pt idx="2">-11166.149999999998</cx:pt>
          <cx:pt idx="3">-9609.0088495575201</cx:pt>
          <cx:pt idx="4">-8289.7131479670243</cx:pt>
          <cx:pt idx="5">-7147.5878634639685</cx:pt>
          <cx:pt idx="6">67580.991549155748</cx:pt>
        </cx:lvl>
      </cx:numDim>
    </cx:data>
  </cx:chartData>
  <cx:chart>
    <cx:title pos="t" align="ctr" overlay="0">
      <cx:tx>
        <cx:txData>
          <cx:v>Potentiels de réduction des émissions de GES des transports (teqCO2)</cx:v>
        </cx:txData>
      </cx:tx>
      <cx:txPr>
        <a:bodyPr vertOverflow="overflow" horzOverflow="overflow" wrap="square" lIns="0" tIns="0" rIns="0" bIns="0"/>
        <a:lstStyle/>
        <a:p>
          <a:pPr algn="ctr" rtl="0">
            <a:defRPr sz="1200" b="1">
              <a:solidFill>
                <a:schemeClr val="tx1"/>
              </a:solidFill>
              <a:latin typeface="Arial" panose="020B0604020202020204" pitchFamily="34" charset="0"/>
              <a:ea typeface="Arial" panose="020B0604020202020204" pitchFamily="34" charset="0"/>
              <a:cs typeface="Arial" panose="020B0604020202020204" pitchFamily="34" charset="0"/>
            </a:defRPr>
          </a:pPr>
          <a:r>
            <a:rPr lang="fr-FR" sz="1200" b="1" dirty="0">
              <a:solidFill>
                <a:schemeClr val="tx1"/>
              </a:solidFill>
            </a:rPr>
            <a:t>Potentiels de réduction des émissions de GES des transports (teqCO2)</a:t>
          </a:r>
        </a:p>
      </cx:txPr>
    </cx:title>
    <cx:plotArea>
      <cx:plotAreaRegion>
        <cx:series layoutId="waterfall" uniqueId="{703F824A-918F-4A2F-AF49-79D27DCBB8D6}">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6"/>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'potentiel agri'!$E$16:$E$21</cx:f>
        <cx:lvl ptCount="6">
          <cx:pt idx="0">Emissions 2014</cx:pt>
          <cx:pt idx="1">Diminution des intrants</cx:pt>
          <cx:pt idx="2">Utiisation des effluents d'élevage pour la méthanisation</cx:pt>
          <cx:pt idx="3">Réduire les consommations d'énegrie fossiles</cx:pt>
          <cx:pt idx="4">Optimisation de l'élevage</cx:pt>
          <cx:pt idx="5">Après potentiel</cx:pt>
        </cx:lvl>
      </cx:strDim>
      <cx:numDim type="val">
        <cx:f>'potentiel agri'!$F$16:$F$21</cx:f>
        <cx:lvl ptCount="6" formatCode="0">
          <cx:pt idx="0">29293.381870599998</cx:pt>
          <cx:pt idx="1">-15390.508</cx:pt>
          <cx:pt idx="2">-3306.4000000000001</cx:pt>
          <cx:pt idx="3">-1713.1034482758621</cx:pt>
          <cx:pt idx="4">-1484.3000000000002</cx:pt>
          <cx:pt idx="5">7399.0704223241373</cx:pt>
        </cx:lvl>
      </cx:numDim>
    </cx:data>
  </cx:chartData>
  <cx:chart>
    <cx:title pos="t" align="ctr" overlay="0">
      <cx:tx>
        <cx:txData>
          <cx:v>Potentiel de réduction des émissions de GES (teqCO2)</cx:v>
        </cx:txData>
      </cx:tx>
      <cx:txPr>
        <a:bodyPr spcFirstLastPara="1" vertOverflow="ellipsis" horzOverflow="overflow" wrap="square" lIns="0" tIns="0" rIns="0" bIns="0" anchor="ctr" anchorCtr="1"/>
        <a:lstStyle/>
        <a:p>
          <a:pPr algn="ctr" rtl="0">
            <a:defRPr sz="1200" b="1">
              <a:solidFill>
                <a:schemeClr val="tx1"/>
              </a:solidFill>
            </a:defRPr>
          </a:pPr>
          <a:r>
            <a:rPr lang="fr-FR" sz="1200" b="1" i="0" u="none" strike="noStrike" baseline="0" dirty="0">
              <a:solidFill>
                <a:schemeClr val="tx1"/>
              </a:solidFill>
              <a:latin typeface="Arial" panose="020B0604020202020204"/>
            </a:rPr>
            <a:t>Potentiel de réduction des émissions de GES (teqCO2)</a:t>
          </a:r>
        </a:p>
      </cx:txPr>
    </cx:title>
    <cx:plotArea>
      <cx:plotAreaRegion>
        <cx:series layoutId="waterfall" uniqueId="{71E87BA5-6BAC-4105-875F-E2A748BF59C9}">
          <cx:dataLabels pos="outEnd">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visibility seriesName="0" categoryName="0" value="1"/>
          </cx:dataLabels>
          <cx:dataId val="0"/>
          <cx:layoutPr>
            <cx:subtotals>
              <cx:idx val="5"/>
            </cx:subtotals>
          </cx:layoutPr>
        </cx:series>
      </cx:plotAreaRegion>
      <cx:axis id="0" hidden="1">
        <cx:catScaling gapWidth="0.5"/>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axis id="1">
        <cx:valScaling/>
        <cx:majorGridlines/>
        <cx:tickLabels/>
        <cx:txPr>
          <a:bodyPr vertOverflow="overflow" horzOverflow="overflow" wrap="square" lIns="0" tIns="0" rIns="0" bIns="0"/>
          <a:lstStyle/>
          <a:p>
            <a:pPr algn="ctr" rtl="0">
              <a:defRPr sz="900" b="0">
                <a:solidFill>
                  <a:schemeClr val="tx1"/>
                </a:solidFill>
                <a:latin typeface="Arial" panose="020B0604020202020204" pitchFamily="34" charset="0"/>
                <a:ea typeface="Arial" panose="020B0604020202020204" pitchFamily="34" charset="0"/>
                <a:cs typeface="Arial" panose="020B0604020202020204" pitchFamily="34" charset="0"/>
              </a:defRPr>
            </a:pPr>
            <a:endParaRPr lang="fr-FR">
              <a:solidFill>
                <a:schemeClr val="tx1"/>
              </a:solidFil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withinLinear" id="16">
  <a:schemeClr val="accent3"/>
</cs:colorStyle>
</file>

<file path=ppt/charts/colors101.xml><?xml version="1.0" encoding="utf-8"?>
<cs:colorStyle xmlns:cs="http://schemas.microsoft.com/office/drawing/2012/chartStyle" xmlns:a="http://schemas.openxmlformats.org/drawingml/2006/main" meth="withinLinear" id="16">
  <a:schemeClr val="accent3"/>
</cs:colorStyle>
</file>

<file path=ppt/charts/colors102.xml><?xml version="1.0" encoding="utf-8"?>
<cs:colorStyle xmlns:cs="http://schemas.microsoft.com/office/drawing/2012/chartStyle" xmlns:a="http://schemas.openxmlformats.org/drawingml/2006/main" meth="withinLinear" id="16">
  <a:schemeClr val="accent3"/>
</cs:colorStyle>
</file>

<file path=ppt/charts/colors103.xml><?xml version="1.0" encoding="utf-8"?>
<cs:colorStyle xmlns:cs="http://schemas.microsoft.com/office/drawing/2012/chartStyle" xmlns:a="http://schemas.openxmlformats.org/drawingml/2006/main" meth="withinLinear" id="16">
  <a:schemeClr val="accent3"/>
</cs:colorStyle>
</file>

<file path=ppt/charts/colors104.xml><?xml version="1.0" encoding="utf-8"?>
<cs:colorStyle xmlns:cs="http://schemas.microsoft.com/office/drawing/2012/chartStyle" xmlns:a="http://schemas.openxmlformats.org/drawingml/2006/main" meth="withinLinear" id="16">
  <a:schemeClr val="accent3"/>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withinLinear" id="16">
  <a:schemeClr val="accent3"/>
</cs:colorStyle>
</file>

<file path=ppt/charts/colors107.xml><?xml version="1.0" encoding="utf-8"?>
<cs:colorStyle xmlns:cs="http://schemas.microsoft.com/office/drawing/2012/chartStyle" xmlns:a="http://schemas.openxmlformats.org/drawingml/2006/main" meth="withinLinear" id="16">
  <a:schemeClr val="accent3"/>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10.xml><?xml version="1.0" encoding="utf-8"?>
<cs:colorStyle xmlns:cs="http://schemas.microsoft.com/office/drawing/2012/chartStyle" xmlns:a="http://schemas.openxmlformats.org/drawingml/2006/main" meth="withinLinear" id="16">
  <a:schemeClr val="accent3"/>
</cs:colorStyle>
</file>

<file path=ppt/charts/colors111.xml><?xml version="1.0" encoding="utf-8"?>
<cs:colorStyle xmlns:cs="http://schemas.microsoft.com/office/drawing/2012/chartStyle" xmlns:a="http://schemas.openxmlformats.org/drawingml/2006/main" meth="withinLinear" id="16">
  <a:schemeClr val="accent3"/>
</cs:colorStyle>
</file>

<file path=ppt/charts/colors112.xml><?xml version="1.0" encoding="utf-8"?>
<cs:colorStyle xmlns:cs="http://schemas.microsoft.com/office/drawing/2012/chartStyle" xmlns:a="http://schemas.openxmlformats.org/drawingml/2006/main" meth="withinLinear" id="16">
  <a:schemeClr val="accent3"/>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withinLinear" id="18">
  <a:schemeClr val="accent5"/>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withinLinear" id="14">
  <a:schemeClr val="accent1"/>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Reversed" id="21">
  <a:schemeClr val="accent1"/>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withinLinear" id="14">
  <a:schemeClr val="accent1"/>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withinLinear" id="14">
  <a:schemeClr val="accent1"/>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withinLinear" id="14">
  <a:schemeClr val="accent1"/>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withinLinear" id="14">
  <a:schemeClr val="accent1"/>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withinLinearReversed" id="21">
  <a:schemeClr val="accent1"/>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withinLinear" id="17">
  <a:schemeClr val="accent4"/>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withinLinearReversed" id="24">
  <a:schemeClr val="accent4"/>
</cs:colorStyle>
</file>

<file path=ppt/charts/colors25.xml><?xml version="1.0" encoding="utf-8"?>
<cs:colorStyle xmlns:cs="http://schemas.microsoft.com/office/drawing/2012/chartStyle" xmlns:a="http://schemas.openxmlformats.org/drawingml/2006/main" meth="withinLinearReversed" id="21">
  <a:schemeClr val="accent1"/>
</cs:colorStyle>
</file>

<file path=ppt/charts/colors26.xml><?xml version="1.0" encoding="utf-8"?>
<cs:colorStyle xmlns:cs="http://schemas.microsoft.com/office/drawing/2012/chartStyle" xmlns:a="http://schemas.openxmlformats.org/drawingml/2006/main" meth="withinLinear" id="17">
  <a:schemeClr val="accent4"/>
</cs:colorStyle>
</file>

<file path=ppt/charts/colors27.xml><?xml version="1.0" encoding="utf-8"?>
<cs:colorStyle xmlns:cs="http://schemas.microsoft.com/office/drawing/2012/chartStyle" xmlns:a="http://schemas.openxmlformats.org/drawingml/2006/main" meth="withinLinearReversed" id="21">
  <a:schemeClr val="accent1"/>
</cs:colorStyle>
</file>

<file path=ppt/charts/colors28.xml><?xml version="1.0" encoding="utf-8"?>
<cs:colorStyle xmlns:cs="http://schemas.microsoft.com/office/drawing/2012/chartStyle" xmlns:a="http://schemas.openxmlformats.org/drawingml/2006/main" meth="withinLinear" id="17">
  <a:schemeClr val="accent4"/>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withinLinear" id="19">
  <a:schemeClr val="accent6"/>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withinLinear" id="19">
  <a:schemeClr val="accent6"/>
</cs:colorStyle>
</file>

<file path=ppt/charts/colors47.xml><?xml version="1.0" encoding="utf-8"?>
<cs:colorStyle xmlns:cs="http://schemas.microsoft.com/office/drawing/2012/chartStyle" xmlns:a="http://schemas.openxmlformats.org/drawingml/2006/main" meth="withinLinear" id="19">
  <a:schemeClr val="accent6"/>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withinLinear" id="19">
  <a:schemeClr val="accent6"/>
</cs:colorStyle>
</file>

<file path=ppt/charts/colors51.xml><?xml version="1.0" encoding="utf-8"?>
<cs:colorStyle xmlns:cs="http://schemas.microsoft.com/office/drawing/2012/chartStyle" xmlns:a="http://schemas.openxmlformats.org/drawingml/2006/main" meth="withinLinear" id="19">
  <a:schemeClr val="accent6"/>
</cs:colorStyle>
</file>

<file path=ppt/charts/colors52.xml><?xml version="1.0" encoding="utf-8"?>
<cs:colorStyle xmlns:cs="http://schemas.microsoft.com/office/drawing/2012/chartStyle" xmlns:a="http://schemas.openxmlformats.org/drawingml/2006/main" meth="withinLinear" id="19">
  <a:schemeClr val="accent6"/>
</cs:colorStyle>
</file>

<file path=ppt/charts/colors53.xml><?xml version="1.0" encoding="utf-8"?>
<cs:colorStyle xmlns:cs="http://schemas.microsoft.com/office/drawing/2012/chartStyle" xmlns:a="http://schemas.openxmlformats.org/drawingml/2006/main" meth="withinLinear" id="19">
  <a:schemeClr val="accent6"/>
</cs:colorStyle>
</file>

<file path=ppt/charts/colors54.xml><?xml version="1.0" encoding="utf-8"?>
<cs:colorStyle xmlns:cs="http://schemas.microsoft.com/office/drawing/2012/chartStyle" xmlns:a="http://schemas.openxmlformats.org/drawingml/2006/main" meth="withinLinear" id="19">
  <a:schemeClr val="accent6"/>
</cs:colorStyle>
</file>

<file path=ppt/charts/colors55.xml><?xml version="1.0" encoding="utf-8"?>
<cs:colorStyle xmlns:cs="http://schemas.microsoft.com/office/drawing/2012/chartStyle" xmlns:a="http://schemas.openxmlformats.org/drawingml/2006/main" meth="withinLinearReversed" id="26">
  <a:schemeClr val="accent6"/>
</cs:colorStyle>
</file>

<file path=ppt/charts/colors56.xml><?xml version="1.0" encoding="utf-8"?>
<cs:colorStyle xmlns:cs="http://schemas.microsoft.com/office/drawing/2012/chartStyle" xmlns:a="http://schemas.openxmlformats.org/drawingml/2006/main" meth="withinLinearReversed" id="26">
  <a:schemeClr val="accent6"/>
</cs:colorStyle>
</file>

<file path=ppt/charts/colors57.xml><?xml version="1.0" encoding="utf-8"?>
<cs:colorStyle xmlns:cs="http://schemas.microsoft.com/office/drawing/2012/chartStyle" xmlns:a="http://schemas.openxmlformats.org/drawingml/2006/main" meth="withinLinear" id="19">
  <a:schemeClr val="accent6"/>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60.xml><?xml version="1.0" encoding="utf-8"?>
<cs:colorStyle xmlns:cs="http://schemas.microsoft.com/office/drawing/2012/chartStyle" xmlns:a="http://schemas.openxmlformats.org/drawingml/2006/main" meth="withinLinear" id="17">
  <a:schemeClr val="accent4"/>
</cs:colorStyle>
</file>

<file path=ppt/charts/colors61.xml><?xml version="1.0" encoding="utf-8"?>
<cs:colorStyle xmlns:cs="http://schemas.microsoft.com/office/drawing/2012/chartStyle" xmlns:a="http://schemas.openxmlformats.org/drawingml/2006/main" meth="withinLinear" id="17">
  <a:schemeClr val="accent4"/>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withinLinear" id="15">
  <a:schemeClr val="accent2"/>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withinLinear" id="15">
  <a:schemeClr val="accent2"/>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70.xml><?xml version="1.0" encoding="utf-8"?>
<cs:colorStyle xmlns:cs="http://schemas.microsoft.com/office/drawing/2012/chartStyle" xmlns:a="http://schemas.openxmlformats.org/drawingml/2006/main" meth="withinLinear" id="15">
  <a:schemeClr val="accent2"/>
</cs:colorStyle>
</file>

<file path=ppt/charts/colors71.xml><?xml version="1.0" encoding="utf-8"?>
<cs:colorStyle xmlns:cs="http://schemas.microsoft.com/office/drawing/2012/chartStyle" xmlns:a="http://schemas.openxmlformats.org/drawingml/2006/main" meth="withinLinear" id="15">
  <a:schemeClr val="accent2"/>
</cs:colorStyle>
</file>

<file path=ppt/charts/colors72.xml><?xml version="1.0" encoding="utf-8"?>
<cs:colorStyle xmlns:cs="http://schemas.microsoft.com/office/drawing/2012/chartStyle" xmlns:a="http://schemas.openxmlformats.org/drawingml/2006/main" meth="withinLinear" id="15">
  <a:schemeClr val="accent2"/>
</cs:colorStyle>
</file>

<file path=ppt/charts/colors73.xml><?xml version="1.0" encoding="utf-8"?>
<cs:colorStyle xmlns:cs="http://schemas.microsoft.com/office/drawing/2012/chartStyle" xmlns:a="http://schemas.openxmlformats.org/drawingml/2006/main" meth="withinLinear" id="15">
  <a:schemeClr val="accent2"/>
</cs:colorStyle>
</file>

<file path=ppt/charts/colors7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withinLinear" id="15">
  <a:schemeClr val="accent2"/>
</cs:colorStyle>
</file>

<file path=ppt/charts/colors77.xml><?xml version="1.0" encoding="utf-8"?>
<cs:colorStyle xmlns:cs="http://schemas.microsoft.com/office/drawing/2012/chartStyle" xmlns:a="http://schemas.openxmlformats.org/drawingml/2006/main" meth="withinLinear" id="15">
  <a:schemeClr val="accent2"/>
</cs:colorStyle>
</file>

<file path=ppt/charts/colors78.xml><?xml version="1.0" encoding="utf-8"?>
<cs:colorStyle xmlns:cs="http://schemas.microsoft.com/office/drawing/2012/chartStyle" xmlns:a="http://schemas.openxmlformats.org/drawingml/2006/main" meth="withinLinear" id="15">
  <a:schemeClr val="accent2"/>
</cs:colorStyle>
</file>

<file path=ppt/charts/colors79.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80.xml><?xml version="1.0" encoding="utf-8"?>
<cs:colorStyle xmlns:cs="http://schemas.microsoft.com/office/drawing/2012/chartStyle" xmlns:a="http://schemas.openxmlformats.org/drawingml/2006/main" meth="withinLinear" id="15">
  <a:schemeClr val="accent2"/>
</cs:colorStyle>
</file>

<file path=ppt/charts/colors81.xml><?xml version="1.0" encoding="utf-8"?>
<cs:colorStyle xmlns:cs="http://schemas.microsoft.com/office/drawing/2012/chartStyle" xmlns:a="http://schemas.openxmlformats.org/drawingml/2006/main" meth="withinLinear" id="15">
  <a:schemeClr val="accent2"/>
</cs:colorStyle>
</file>

<file path=ppt/charts/colors82.xml><?xml version="1.0" encoding="utf-8"?>
<cs:colorStyle xmlns:cs="http://schemas.microsoft.com/office/drawing/2012/chartStyle" xmlns:a="http://schemas.openxmlformats.org/drawingml/2006/main" meth="withinLinear" id="15">
  <a:schemeClr val="accent2"/>
</cs:colorStyle>
</file>

<file path=ppt/charts/colors83.xml><?xml version="1.0" encoding="utf-8"?>
<cs:colorStyle xmlns:cs="http://schemas.microsoft.com/office/drawing/2012/chartStyle" xmlns:a="http://schemas.openxmlformats.org/drawingml/2006/main" meth="withinLinear" id="15">
  <a:schemeClr val="accent2"/>
</cs:colorStyle>
</file>

<file path=ppt/charts/colors84.xml><?xml version="1.0" encoding="utf-8"?>
<cs:colorStyle xmlns:cs="http://schemas.microsoft.com/office/drawing/2012/chartStyle" xmlns:a="http://schemas.openxmlformats.org/drawingml/2006/main" meth="withinLinear" id="15">
  <a:schemeClr val="accent2"/>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withinLinear" id="15">
  <a:schemeClr val="accent2"/>
</cs:colorStyle>
</file>

<file path=ppt/charts/colors87.xml><?xml version="1.0" encoding="utf-8"?>
<cs:colorStyle xmlns:cs="http://schemas.microsoft.com/office/drawing/2012/chartStyle" xmlns:a="http://schemas.openxmlformats.org/drawingml/2006/main" meth="withinLinear" id="15">
  <a:schemeClr val="accent2"/>
</cs:colorStyle>
</file>

<file path=ppt/charts/colors88.xml><?xml version="1.0" encoding="utf-8"?>
<cs:colorStyle xmlns:cs="http://schemas.microsoft.com/office/drawing/2012/chartStyle" xmlns:a="http://schemas.openxmlformats.org/drawingml/2006/main" meth="withinLinear" id="15">
  <a:schemeClr val="accent2"/>
</cs:colorStyle>
</file>

<file path=ppt/charts/colors89.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Reversed" id="21">
  <a:schemeClr val="accent1"/>
</cs:colorStyle>
</file>

<file path=ppt/charts/colors90.xml><?xml version="1.0" encoding="utf-8"?>
<cs:colorStyle xmlns:cs="http://schemas.microsoft.com/office/drawing/2012/chartStyle" xmlns:a="http://schemas.openxmlformats.org/drawingml/2006/main" meth="withinLinear" id="16">
  <a:schemeClr val="accent3"/>
</cs:colorStyle>
</file>

<file path=ppt/charts/colors91.xml><?xml version="1.0" encoding="utf-8"?>
<cs:colorStyle xmlns:cs="http://schemas.microsoft.com/office/drawing/2012/chartStyle" xmlns:a="http://schemas.openxmlformats.org/drawingml/2006/main" meth="withinLinear" id="16">
  <a:schemeClr val="accent3"/>
</cs:colorStyle>
</file>

<file path=ppt/charts/colors92.xml><?xml version="1.0" encoding="utf-8"?>
<cs:colorStyle xmlns:cs="http://schemas.microsoft.com/office/drawing/2012/chartStyle" xmlns:a="http://schemas.openxmlformats.org/drawingml/2006/main" meth="withinLinear" id="16">
  <a:schemeClr val="accent3"/>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withinLinear" id="16">
  <a:schemeClr val="accent3"/>
</cs:colorStyle>
</file>

<file path=ppt/charts/colors97.xml><?xml version="1.0" encoding="utf-8"?>
<cs:colorStyle xmlns:cs="http://schemas.microsoft.com/office/drawing/2012/chartStyle" xmlns:a="http://schemas.openxmlformats.org/drawingml/2006/main" meth="withinLinear" id="16">
  <a:schemeClr val="accent3"/>
</cs:colorStyle>
</file>

<file path=ppt/charts/colors98.xml><?xml version="1.0" encoding="utf-8"?>
<cs:colorStyle xmlns:cs="http://schemas.microsoft.com/office/drawing/2012/chartStyle" xmlns:a="http://schemas.openxmlformats.org/drawingml/2006/main" meth="withinLinear" id="16">
  <a:schemeClr val="accent3"/>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222914-D491-4A0F-95F3-4593D92C56C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FE6D80EB-8EF5-4B0C-9D02-6355A1628F29}">
      <dgm:prSet phldrT="[Texte]"/>
      <dgm:spPr/>
      <dgm:t>
        <a:bodyPr/>
        <a:lstStyle/>
        <a:p>
          <a:r>
            <a:rPr lang="fr-FR" dirty="0"/>
            <a:t>EPCI et communes  exemplaires</a:t>
          </a:r>
        </a:p>
      </dgm:t>
    </dgm:pt>
    <dgm:pt modelId="{99E196AC-FE83-4F28-AD63-7816454E7EAD}" type="parTrans" cxnId="{46520BC5-100C-48BD-BCDA-4523F08386A0}">
      <dgm:prSet/>
      <dgm:spPr/>
      <dgm:t>
        <a:bodyPr/>
        <a:lstStyle/>
        <a:p>
          <a:endParaRPr lang="fr-FR"/>
        </a:p>
      </dgm:t>
    </dgm:pt>
    <dgm:pt modelId="{1B12458A-67C7-4E4C-B1F6-EACBE1361A93}" type="sibTrans" cxnId="{46520BC5-100C-48BD-BCDA-4523F08386A0}">
      <dgm:prSet/>
      <dgm:spPr/>
      <dgm:t>
        <a:bodyPr/>
        <a:lstStyle/>
        <a:p>
          <a:endParaRPr lang="fr-FR"/>
        </a:p>
      </dgm:t>
    </dgm:pt>
    <dgm:pt modelId="{DE57F25F-8250-4A52-8451-2091BB334802}">
      <dgm:prSet phldrT="[Texte]"/>
      <dgm:spPr>
        <a:solidFill>
          <a:srgbClr val="0070C0"/>
        </a:solidFill>
      </dgm:spPr>
      <dgm:t>
        <a:bodyPr/>
        <a:lstStyle/>
        <a:p>
          <a:r>
            <a:rPr lang="fr-FR" dirty="0"/>
            <a:t>Développer l’économie locale en prenant appui sur le Développement Durable</a:t>
          </a:r>
        </a:p>
      </dgm:t>
    </dgm:pt>
    <dgm:pt modelId="{B9BD53E1-F17E-4C44-B88F-7AEA7E47F203}" type="parTrans" cxnId="{249E1C13-F844-4772-9D5B-F2042A5336EB}">
      <dgm:prSet/>
      <dgm:spPr/>
      <dgm:t>
        <a:bodyPr/>
        <a:lstStyle/>
        <a:p>
          <a:endParaRPr lang="fr-FR"/>
        </a:p>
      </dgm:t>
    </dgm:pt>
    <dgm:pt modelId="{AB3A6FA1-B5A7-4E65-9AAF-B61EF1AC3905}" type="sibTrans" cxnId="{249E1C13-F844-4772-9D5B-F2042A5336EB}">
      <dgm:prSet/>
      <dgm:spPr/>
      <dgm:t>
        <a:bodyPr/>
        <a:lstStyle/>
        <a:p>
          <a:endParaRPr lang="fr-FR"/>
        </a:p>
      </dgm:t>
    </dgm:pt>
    <dgm:pt modelId="{53057B3D-A143-498D-B83C-24F14E2682C5}">
      <dgm:prSet phldrT="[Texte]"/>
      <dgm:spPr/>
      <dgm:t>
        <a:bodyPr/>
        <a:lstStyle/>
        <a:p>
          <a:r>
            <a:rPr lang="fr-FR" dirty="0"/>
            <a:t>Mobilité</a:t>
          </a:r>
        </a:p>
      </dgm:t>
    </dgm:pt>
    <dgm:pt modelId="{88B37979-C356-4D88-90C0-6B11BA9A14B5}" type="parTrans" cxnId="{03A8CF77-D9FB-435E-BE66-1121AC09D2F9}">
      <dgm:prSet/>
      <dgm:spPr/>
      <dgm:t>
        <a:bodyPr/>
        <a:lstStyle/>
        <a:p>
          <a:endParaRPr lang="fr-FR"/>
        </a:p>
      </dgm:t>
    </dgm:pt>
    <dgm:pt modelId="{ED85CE37-8E6B-4B07-BB0F-85DE2FF6F897}" type="sibTrans" cxnId="{03A8CF77-D9FB-435E-BE66-1121AC09D2F9}">
      <dgm:prSet/>
      <dgm:spPr/>
      <dgm:t>
        <a:bodyPr/>
        <a:lstStyle/>
        <a:p>
          <a:endParaRPr lang="fr-FR"/>
        </a:p>
      </dgm:t>
    </dgm:pt>
    <dgm:pt modelId="{3D385232-A067-4891-BC12-6A080BC55FEF}">
      <dgm:prSet phldrT="[Texte]"/>
      <dgm:spPr/>
      <dgm:t>
        <a:bodyPr/>
        <a:lstStyle/>
        <a:p>
          <a:r>
            <a:rPr lang="fr-FR" dirty="0"/>
            <a:t>Bâtiment et Habitat</a:t>
          </a:r>
        </a:p>
      </dgm:t>
    </dgm:pt>
    <dgm:pt modelId="{CA69863F-2D1A-48EB-A34D-0B22F9DC3099}" type="parTrans" cxnId="{93141A01-0044-48AA-B8AF-C84640FB0889}">
      <dgm:prSet/>
      <dgm:spPr/>
      <dgm:t>
        <a:bodyPr/>
        <a:lstStyle/>
        <a:p>
          <a:endParaRPr lang="fr-FR"/>
        </a:p>
      </dgm:t>
    </dgm:pt>
    <dgm:pt modelId="{77577545-7383-4ED0-A2A8-A0D3701F0D44}" type="sibTrans" cxnId="{93141A01-0044-48AA-B8AF-C84640FB0889}">
      <dgm:prSet/>
      <dgm:spPr/>
      <dgm:t>
        <a:bodyPr/>
        <a:lstStyle/>
        <a:p>
          <a:endParaRPr lang="fr-FR"/>
        </a:p>
      </dgm:t>
    </dgm:pt>
    <dgm:pt modelId="{7F11F5FD-E341-48A4-AA52-E3D6F0B71C13}">
      <dgm:prSet phldrT="[Texte]"/>
      <dgm:spPr>
        <a:solidFill>
          <a:srgbClr val="8D235A"/>
        </a:solidFill>
      </dgm:spPr>
      <dgm:t>
        <a:bodyPr/>
        <a:lstStyle/>
        <a:p>
          <a:r>
            <a:rPr lang="fr-FR" dirty="0"/>
            <a:t>Agriculture, Forêt &amp; Viticulture</a:t>
          </a:r>
        </a:p>
      </dgm:t>
    </dgm:pt>
    <dgm:pt modelId="{33868766-6ED4-4689-B2CA-859E40EB323D}" type="parTrans" cxnId="{EE421BA5-8AAA-40FA-97B4-4079CF444CD6}">
      <dgm:prSet/>
      <dgm:spPr/>
      <dgm:t>
        <a:bodyPr/>
        <a:lstStyle/>
        <a:p>
          <a:endParaRPr lang="fr-FR"/>
        </a:p>
      </dgm:t>
    </dgm:pt>
    <dgm:pt modelId="{BBCAEC36-A7C3-48C0-BFDA-33A1BF47DC72}" type="sibTrans" cxnId="{EE421BA5-8AAA-40FA-97B4-4079CF444CD6}">
      <dgm:prSet/>
      <dgm:spPr/>
      <dgm:t>
        <a:bodyPr/>
        <a:lstStyle/>
        <a:p>
          <a:endParaRPr lang="fr-FR"/>
        </a:p>
      </dgm:t>
    </dgm:pt>
    <dgm:pt modelId="{747ED2CF-D327-418C-B07B-4010698A0039}">
      <dgm:prSet phldrT="[Texte]"/>
      <dgm:spPr>
        <a:solidFill>
          <a:srgbClr val="FE6F8D"/>
        </a:solidFill>
      </dgm:spPr>
      <dgm:t>
        <a:bodyPr/>
        <a:lstStyle/>
        <a:p>
          <a:r>
            <a:rPr lang="fr-FR" dirty="0"/>
            <a:t>Nouvelles Energies</a:t>
          </a:r>
        </a:p>
      </dgm:t>
    </dgm:pt>
    <dgm:pt modelId="{1E653F2F-D133-46BC-B6E1-16CA4255E0D8}" type="parTrans" cxnId="{5702D780-B02A-4544-8499-3E161DAACCCE}">
      <dgm:prSet/>
      <dgm:spPr/>
      <dgm:t>
        <a:bodyPr/>
        <a:lstStyle/>
        <a:p>
          <a:endParaRPr lang="fr-FR"/>
        </a:p>
      </dgm:t>
    </dgm:pt>
    <dgm:pt modelId="{FA332CC1-D157-41F4-9666-2C4A4721EC51}" type="sibTrans" cxnId="{5702D780-B02A-4544-8499-3E161DAACCCE}">
      <dgm:prSet/>
      <dgm:spPr/>
      <dgm:t>
        <a:bodyPr/>
        <a:lstStyle/>
        <a:p>
          <a:endParaRPr lang="fr-FR"/>
        </a:p>
      </dgm:t>
    </dgm:pt>
    <dgm:pt modelId="{BAB0BB00-55EC-491A-B881-06ED07708935}">
      <dgm:prSet phldrT="[Texte]"/>
      <dgm:spPr/>
      <dgm:t>
        <a:bodyPr/>
        <a:lstStyle/>
        <a:p>
          <a:r>
            <a:rPr lang="fr-FR" dirty="0"/>
            <a:t>Information, Education à l'environnement et au DD, Accompagnement aux changements</a:t>
          </a:r>
        </a:p>
      </dgm:t>
    </dgm:pt>
    <dgm:pt modelId="{6406BC0B-1DB9-4748-B9DB-9FF367488324}" type="parTrans" cxnId="{E9A604C2-54AF-4B6A-9110-FD30F312AA15}">
      <dgm:prSet/>
      <dgm:spPr/>
      <dgm:t>
        <a:bodyPr/>
        <a:lstStyle/>
        <a:p>
          <a:endParaRPr lang="fr-FR"/>
        </a:p>
      </dgm:t>
    </dgm:pt>
    <dgm:pt modelId="{E7B80D7A-2242-4A7B-8BB9-3BE4D125EAB0}" type="sibTrans" cxnId="{E9A604C2-54AF-4B6A-9110-FD30F312AA15}">
      <dgm:prSet/>
      <dgm:spPr/>
      <dgm:t>
        <a:bodyPr/>
        <a:lstStyle/>
        <a:p>
          <a:endParaRPr lang="fr-FR"/>
        </a:p>
      </dgm:t>
    </dgm:pt>
    <dgm:pt modelId="{4C15F0BB-6378-4D1D-A74E-6D31B593C392}">
      <dgm:prSet phldrT="[Texte]"/>
      <dgm:spPr>
        <a:solidFill>
          <a:srgbClr val="92D050"/>
        </a:solidFill>
      </dgm:spPr>
      <dgm:t>
        <a:bodyPr/>
        <a:lstStyle/>
        <a:p>
          <a:r>
            <a:rPr lang="fr-FR" dirty="0"/>
            <a:t>Eau &amp; Biodiversité </a:t>
          </a:r>
        </a:p>
      </dgm:t>
    </dgm:pt>
    <dgm:pt modelId="{979E7E60-24CF-49E9-A752-12D99A0FECAF}" type="parTrans" cxnId="{98949826-C6B5-44F3-952D-104079922F1E}">
      <dgm:prSet/>
      <dgm:spPr/>
      <dgm:t>
        <a:bodyPr/>
        <a:lstStyle/>
        <a:p>
          <a:endParaRPr lang="fr-FR"/>
        </a:p>
      </dgm:t>
    </dgm:pt>
    <dgm:pt modelId="{51FB6314-64BA-489B-9439-C504422BE512}" type="sibTrans" cxnId="{98949826-C6B5-44F3-952D-104079922F1E}">
      <dgm:prSet/>
      <dgm:spPr/>
      <dgm:t>
        <a:bodyPr/>
        <a:lstStyle/>
        <a:p>
          <a:endParaRPr lang="fr-FR"/>
        </a:p>
      </dgm:t>
    </dgm:pt>
    <dgm:pt modelId="{65359A09-D2B7-4CFD-81C5-830DB659C15C}" type="pres">
      <dgm:prSet presAssocID="{9F222914-D491-4A0F-95F3-4593D92C56CA}" presName="diagram" presStyleCnt="0">
        <dgm:presLayoutVars>
          <dgm:dir/>
          <dgm:resizeHandles val="exact"/>
        </dgm:presLayoutVars>
      </dgm:prSet>
      <dgm:spPr/>
      <dgm:t>
        <a:bodyPr/>
        <a:lstStyle/>
        <a:p>
          <a:endParaRPr lang="fr-FR"/>
        </a:p>
      </dgm:t>
    </dgm:pt>
    <dgm:pt modelId="{A39F04EC-3539-47F5-9A47-D7964F94D160}" type="pres">
      <dgm:prSet presAssocID="{FE6D80EB-8EF5-4B0C-9D02-6355A1628F29}" presName="node" presStyleLbl="node1" presStyleIdx="0" presStyleCnt="8" custLinFactNeighborX="0">
        <dgm:presLayoutVars>
          <dgm:bulletEnabled val="1"/>
        </dgm:presLayoutVars>
      </dgm:prSet>
      <dgm:spPr/>
      <dgm:t>
        <a:bodyPr/>
        <a:lstStyle/>
        <a:p>
          <a:endParaRPr lang="fr-FR"/>
        </a:p>
      </dgm:t>
    </dgm:pt>
    <dgm:pt modelId="{8A04FDE0-A396-4337-AD12-B90A0BA9AC0A}" type="pres">
      <dgm:prSet presAssocID="{1B12458A-67C7-4E4C-B1F6-EACBE1361A93}" presName="sibTrans" presStyleCnt="0"/>
      <dgm:spPr/>
    </dgm:pt>
    <dgm:pt modelId="{6A26549C-C8C4-4B49-B233-F9EB6CA7F9FA}" type="pres">
      <dgm:prSet presAssocID="{BAB0BB00-55EC-491A-B881-06ED07708935}" presName="node" presStyleLbl="node1" presStyleIdx="1" presStyleCnt="8">
        <dgm:presLayoutVars>
          <dgm:bulletEnabled val="1"/>
        </dgm:presLayoutVars>
      </dgm:prSet>
      <dgm:spPr/>
      <dgm:t>
        <a:bodyPr/>
        <a:lstStyle/>
        <a:p>
          <a:endParaRPr lang="fr-FR"/>
        </a:p>
      </dgm:t>
    </dgm:pt>
    <dgm:pt modelId="{2E1EC22D-C21C-443D-918F-46DF257728DC}" type="pres">
      <dgm:prSet presAssocID="{E7B80D7A-2242-4A7B-8BB9-3BE4D125EAB0}" presName="sibTrans" presStyleCnt="0"/>
      <dgm:spPr/>
    </dgm:pt>
    <dgm:pt modelId="{710AEDC8-73DF-435A-9E35-F89A537A4A9F}" type="pres">
      <dgm:prSet presAssocID="{DE57F25F-8250-4A52-8451-2091BB334802}" presName="node" presStyleLbl="node1" presStyleIdx="2" presStyleCnt="8">
        <dgm:presLayoutVars>
          <dgm:bulletEnabled val="1"/>
        </dgm:presLayoutVars>
      </dgm:prSet>
      <dgm:spPr/>
      <dgm:t>
        <a:bodyPr/>
        <a:lstStyle/>
        <a:p>
          <a:endParaRPr lang="fr-FR"/>
        </a:p>
      </dgm:t>
    </dgm:pt>
    <dgm:pt modelId="{F71A072E-7AAA-4A4D-B75C-F45830D47408}" type="pres">
      <dgm:prSet presAssocID="{AB3A6FA1-B5A7-4E65-9AAF-B61EF1AC3905}" presName="sibTrans" presStyleCnt="0"/>
      <dgm:spPr/>
    </dgm:pt>
    <dgm:pt modelId="{C05F534D-5256-468A-98E1-6E955F842C87}" type="pres">
      <dgm:prSet presAssocID="{53057B3D-A143-498D-B83C-24F14E2682C5}" presName="node" presStyleLbl="node1" presStyleIdx="3" presStyleCnt="8">
        <dgm:presLayoutVars>
          <dgm:bulletEnabled val="1"/>
        </dgm:presLayoutVars>
      </dgm:prSet>
      <dgm:spPr/>
      <dgm:t>
        <a:bodyPr/>
        <a:lstStyle/>
        <a:p>
          <a:endParaRPr lang="fr-FR"/>
        </a:p>
      </dgm:t>
    </dgm:pt>
    <dgm:pt modelId="{04CB3D80-8C9A-476F-9DD5-75BF0924BEEC}" type="pres">
      <dgm:prSet presAssocID="{ED85CE37-8E6B-4B07-BB0F-85DE2FF6F897}" presName="sibTrans" presStyleCnt="0"/>
      <dgm:spPr/>
    </dgm:pt>
    <dgm:pt modelId="{DF3302DD-CC5E-4158-9D7A-D6FB3993C2F2}" type="pres">
      <dgm:prSet presAssocID="{3D385232-A067-4891-BC12-6A080BC55FEF}" presName="node" presStyleLbl="node1" presStyleIdx="4" presStyleCnt="8">
        <dgm:presLayoutVars>
          <dgm:bulletEnabled val="1"/>
        </dgm:presLayoutVars>
      </dgm:prSet>
      <dgm:spPr/>
      <dgm:t>
        <a:bodyPr/>
        <a:lstStyle/>
        <a:p>
          <a:endParaRPr lang="fr-FR"/>
        </a:p>
      </dgm:t>
    </dgm:pt>
    <dgm:pt modelId="{B6425414-F78B-4301-8366-DD2DCDD1EB0F}" type="pres">
      <dgm:prSet presAssocID="{77577545-7383-4ED0-A2A8-A0D3701F0D44}" presName="sibTrans" presStyleCnt="0"/>
      <dgm:spPr/>
    </dgm:pt>
    <dgm:pt modelId="{CFA9A8B6-AB13-4089-B274-3CEE9291DA0D}" type="pres">
      <dgm:prSet presAssocID="{7F11F5FD-E341-48A4-AA52-E3D6F0B71C13}" presName="node" presStyleLbl="node1" presStyleIdx="5" presStyleCnt="8">
        <dgm:presLayoutVars>
          <dgm:bulletEnabled val="1"/>
        </dgm:presLayoutVars>
      </dgm:prSet>
      <dgm:spPr/>
      <dgm:t>
        <a:bodyPr/>
        <a:lstStyle/>
        <a:p>
          <a:endParaRPr lang="fr-FR"/>
        </a:p>
      </dgm:t>
    </dgm:pt>
    <dgm:pt modelId="{B976A982-8F5C-495A-8D55-CBDAED7791FA}" type="pres">
      <dgm:prSet presAssocID="{BBCAEC36-A7C3-48C0-BFDA-33A1BF47DC72}" presName="sibTrans" presStyleCnt="0"/>
      <dgm:spPr/>
    </dgm:pt>
    <dgm:pt modelId="{9288EF34-B0B9-40CB-A562-9BFDD24713AC}" type="pres">
      <dgm:prSet presAssocID="{747ED2CF-D327-418C-B07B-4010698A0039}" presName="node" presStyleLbl="node1" presStyleIdx="6" presStyleCnt="8">
        <dgm:presLayoutVars>
          <dgm:bulletEnabled val="1"/>
        </dgm:presLayoutVars>
      </dgm:prSet>
      <dgm:spPr/>
      <dgm:t>
        <a:bodyPr/>
        <a:lstStyle/>
        <a:p>
          <a:endParaRPr lang="fr-FR"/>
        </a:p>
      </dgm:t>
    </dgm:pt>
    <dgm:pt modelId="{E1B1CBB3-D58F-4FB2-B400-4337B06659AA}" type="pres">
      <dgm:prSet presAssocID="{FA332CC1-D157-41F4-9666-2C4A4721EC51}" presName="sibTrans" presStyleCnt="0"/>
      <dgm:spPr/>
    </dgm:pt>
    <dgm:pt modelId="{8A1D6868-CD88-479F-BDF2-EE6564C1110A}" type="pres">
      <dgm:prSet presAssocID="{4C15F0BB-6378-4D1D-A74E-6D31B593C392}" presName="node" presStyleLbl="node1" presStyleIdx="7" presStyleCnt="8">
        <dgm:presLayoutVars>
          <dgm:bulletEnabled val="1"/>
        </dgm:presLayoutVars>
      </dgm:prSet>
      <dgm:spPr/>
      <dgm:t>
        <a:bodyPr/>
        <a:lstStyle/>
        <a:p>
          <a:endParaRPr lang="fr-FR"/>
        </a:p>
      </dgm:t>
    </dgm:pt>
  </dgm:ptLst>
  <dgm:cxnLst>
    <dgm:cxn modelId="{F944B41E-0554-4611-B2A4-7CBB2A915F64}" type="presOf" srcId="{53057B3D-A143-498D-B83C-24F14E2682C5}" destId="{C05F534D-5256-468A-98E1-6E955F842C87}" srcOrd="0" destOrd="0" presId="urn:microsoft.com/office/officeart/2005/8/layout/default"/>
    <dgm:cxn modelId="{1DD2D856-0BFB-426B-9DB5-2B64C75D3018}" type="presOf" srcId="{DE57F25F-8250-4A52-8451-2091BB334802}" destId="{710AEDC8-73DF-435A-9E35-F89A537A4A9F}" srcOrd="0" destOrd="0" presId="urn:microsoft.com/office/officeart/2005/8/layout/default"/>
    <dgm:cxn modelId="{22C78408-1C6A-464D-8865-74EE26B54F1A}" type="presOf" srcId="{9F222914-D491-4A0F-95F3-4593D92C56CA}" destId="{65359A09-D2B7-4CFD-81C5-830DB659C15C}" srcOrd="0" destOrd="0" presId="urn:microsoft.com/office/officeart/2005/8/layout/default"/>
    <dgm:cxn modelId="{93141A01-0044-48AA-B8AF-C84640FB0889}" srcId="{9F222914-D491-4A0F-95F3-4593D92C56CA}" destId="{3D385232-A067-4891-BC12-6A080BC55FEF}" srcOrd="4" destOrd="0" parTransId="{CA69863F-2D1A-48EB-A34D-0B22F9DC3099}" sibTransId="{77577545-7383-4ED0-A2A8-A0D3701F0D44}"/>
    <dgm:cxn modelId="{5702D780-B02A-4544-8499-3E161DAACCCE}" srcId="{9F222914-D491-4A0F-95F3-4593D92C56CA}" destId="{747ED2CF-D327-418C-B07B-4010698A0039}" srcOrd="6" destOrd="0" parTransId="{1E653F2F-D133-46BC-B6E1-16CA4255E0D8}" sibTransId="{FA332CC1-D157-41F4-9666-2C4A4721EC51}"/>
    <dgm:cxn modelId="{46520BC5-100C-48BD-BCDA-4523F08386A0}" srcId="{9F222914-D491-4A0F-95F3-4593D92C56CA}" destId="{FE6D80EB-8EF5-4B0C-9D02-6355A1628F29}" srcOrd="0" destOrd="0" parTransId="{99E196AC-FE83-4F28-AD63-7816454E7EAD}" sibTransId="{1B12458A-67C7-4E4C-B1F6-EACBE1361A93}"/>
    <dgm:cxn modelId="{98949826-C6B5-44F3-952D-104079922F1E}" srcId="{9F222914-D491-4A0F-95F3-4593D92C56CA}" destId="{4C15F0BB-6378-4D1D-A74E-6D31B593C392}" srcOrd="7" destOrd="0" parTransId="{979E7E60-24CF-49E9-A752-12D99A0FECAF}" sibTransId="{51FB6314-64BA-489B-9439-C504422BE512}"/>
    <dgm:cxn modelId="{924AD316-AA79-4E29-AD82-BD525F6327E8}" type="presOf" srcId="{7F11F5FD-E341-48A4-AA52-E3D6F0B71C13}" destId="{CFA9A8B6-AB13-4089-B274-3CEE9291DA0D}" srcOrd="0" destOrd="0" presId="urn:microsoft.com/office/officeart/2005/8/layout/default"/>
    <dgm:cxn modelId="{D5A9C906-F0AD-487A-9D5D-689D5D1D801E}" type="presOf" srcId="{BAB0BB00-55EC-491A-B881-06ED07708935}" destId="{6A26549C-C8C4-4B49-B233-F9EB6CA7F9FA}" srcOrd="0" destOrd="0" presId="urn:microsoft.com/office/officeart/2005/8/layout/default"/>
    <dgm:cxn modelId="{03A8CF77-D9FB-435E-BE66-1121AC09D2F9}" srcId="{9F222914-D491-4A0F-95F3-4593D92C56CA}" destId="{53057B3D-A143-498D-B83C-24F14E2682C5}" srcOrd="3" destOrd="0" parTransId="{88B37979-C356-4D88-90C0-6B11BA9A14B5}" sibTransId="{ED85CE37-8E6B-4B07-BB0F-85DE2FF6F897}"/>
    <dgm:cxn modelId="{075B4091-BFE4-45DC-A935-D9CC29D4CEA1}" type="presOf" srcId="{FE6D80EB-8EF5-4B0C-9D02-6355A1628F29}" destId="{A39F04EC-3539-47F5-9A47-D7964F94D160}" srcOrd="0" destOrd="0" presId="urn:microsoft.com/office/officeart/2005/8/layout/default"/>
    <dgm:cxn modelId="{1C8F2E03-20EB-47DB-AAB2-F0B5EA843532}" type="presOf" srcId="{3D385232-A067-4891-BC12-6A080BC55FEF}" destId="{DF3302DD-CC5E-4158-9D7A-D6FB3993C2F2}" srcOrd="0" destOrd="0" presId="urn:microsoft.com/office/officeart/2005/8/layout/default"/>
    <dgm:cxn modelId="{38DA9504-17F6-4404-8A0E-5C9ECB1C005A}" type="presOf" srcId="{4C15F0BB-6378-4D1D-A74E-6D31B593C392}" destId="{8A1D6868-CD88-479F-BDF2-EE6564C1110A}" srcOrd="0" destOrd="0" presId="urn:microsoft.com/office/officeart/2005/8/layout/default"/>
    <dgm:cxn modelId="{EE421BA5-8AAA-40FA-97B4-4079CF444CD6}" srcId="{9F222914-D491-4A0F-95F3-4593D92C56CA}" destId="{7F11F5FD-E341-48A4-AA52-E3D6F0B71C13}" srcOrd="5" destOrd="0" parTransId="{33868766-6ED4-4689-B2CA-859E40EB323D}" sibTransId="{BBCAEC36-A7C3-48C0-BFDA-33A1BF47DC72}"/>
    <dgm:cxn modelId="{E9A604C2-54AF-4B6A-9110-FD30F312AA15}" srcId="{9F222914-D491-4A0F-95F3-4593D92C56CA}" destId="{BAB0BB00-55EC-491A-B881-06ED07708935}" srcOrd="1" destOrd="0" parTransId="{6406BC0B-1DB9-4748-B9DB-9FF367488324}" sibTransId="{E7B80D7A-2242-4A7B-8BB9-3BE4D125EAB0}"/>
    <dgm:cxn modelId="{2AF777E4-62BC-4357-80B5-332991332DF5}" type="presOf" srcId="{747ED2CF-D327-418C-B07B-4010698A0039}" destId="{9288EF34-B0B9-40CB-A562-9BFDD24713AC}" srcOrd="0" destOrd="0" presId="urn:microsoft.com/office/officeart/2005/8/layout/default"/>
    <dgm:cxn modelId="{249E1C13-F844-4772-9D5B-F2042A5336EB}" srcId="{9F222914-D491-4A0F-95F3-4593D92C56CA}" destId="{DE57F25F-8250-4A52-8451-2091BB334802}" srcOrd="2" destOrd="0" parTransId="{B9BD53E1-F17E-4C44-B88F-7AEA7E47F203}" sibTransId="{AB3A6FA1-B5A7-4E65-9AAF-B61EF1AC3905}"/>
    <dgm:cxn modelId="{6C3F5768-B39F-4804-9625-92B35EF259A3}" type="presParOf" srcId="{65359A09-D2B7-4CFD-81C5-830DB659C15C}" destId="{A39F04EC-3539-47F5-9A47-D7964F94D160}" srcOrd="0" destOrd="0" presId="urn:microsoft.com/office/officeart/2005/8/layout/default"/>
    <dgm:cxn modelId="{D630884C-C30C-4D5E-AB2B-3318C86D00F5}" type="presParOf" srcId="{65359A09-D2B7-4CFD-81C5-830DB659C15C}" destId="{8A04FDE0-A396-4337-AD12-B90A0BA9AC0A}" srcOrd="1" destOrd="0" presId="urn:microsoft.com/office/officeart/2005/8/layout/default"/>
    <dgm:cxn modelId="{55B1CF1A-FFFA-4048-96E8-216817DADAF5}" type="presParOf" srcId="{65359A09-D2B7-4CFD-81C5-830DB659C15C}" destId="{6A26549C-C8C4-4B49-B233-F9EB6CA7F9FA}" srcOrd="2" destOrd="0" presId="urn:microsoft.com/office/officeart/2005/8/layout/default"/>
    <dgm:cxn modelId="{935B23BB-47EA-4B95-8387-7121F137E0C3}" type="presParOf" srcId="{65359A09-D2B7-4CFD-81C5-830DB659C15C}" destId="{2E1EC22D-C21C-443D-918F-46DF257728DC}" srcOrd="3" destOrd="0" presId="urn:microsoft.com/office/officeart/2005/8/layout/default"/>
    <dgm:cxn modelId="{A8B5A976-6628-4A14-B142-76DD126721CC}" type="presParOf" srcId="{65359A09-D2B7-4CFD-81C5-830DB659C15C}" destId="{710AEDC8-73DF-435A-9E35-F89A537A4A9F}" srcOrd="4" destOrd="0" presId="urn:microsoft.com/office/officeart/2005/8/layout/default"/>
    <dgm:cxn modelId="{BB5A245E-7F42-4B86-BE14-CCD39417FD16}" type="presParOf" srcId="{65359A09-D2B7-4CFD-81C5-830DB659C15C}" destId="{F71A072E-7AAA-4A4D-B75C-F45830D47408}" srcOrd="5" destOrd="0" presId="urn:microsoft.com/office/officeart/2005/8/layout/default"/>
    <dgm:cxn modelId="{60F41DF5-CBE4-4993-83A2-7A673997F5C4}" type="presParOf" srcId="{65359A09-D2B7-4CFD-81C5-830DB659C15C}" destId="{C05F534D-5256-468A-98E1-6E955F842C87}" srcOrd="6" destOrd="0" presId="urn:microsoft.com/office/officeart/2005/8/layout/default"/>
    <dgm:cxn modelId="{9A334035-72A9-48CE-9335-70871146BFEA}" type="presParOf" srcId="{65359A09-D2B7-4CFD-81C5-830DB659C15C}" destId="{04CB3D80-8C9A-476F-9DD5-75BF0924BEEC}" srcOrd="7" destOrd="0" presId="urn:microsoft.com/office/officeart/2005/8/layout/default"/>
    <dgm:cxn modelId="{0695ECD7-5329-4806-B68C-4BBDDD429771}" type="presParOf" srcId="{65359A09-D2B7-4CFD-81C5-830DB659C15C}" destId="{DF3302DD-CC5E-4158-9D7A-D6FB3993C2F2}" srcOrd="8" destOrd="0" presId="urn:microsoft.com/office/officeart/2005/8/layout/default"/>
    <dgm:cxn modelId="{75A6A6EB-5D73-4A1D-85A1-F107DC4FA79C}" type="presParOf" srcId="{65359A09-D2B7-4CFD-81C5-830DB659C15C}" destId="{B6425414-F78B-4301-8366-DD2DCDD1EB0F}" srcOrd="9" destOrd="0" presId="urn:microsoft.com/office/officeart/2005/8/layout/default"/>
    <dgm:cxn modelId="{F8AD7A4B-8F0E-4468-83EC-50A340ED6DD2}" type="presParOf" srcId="{65359A09-D2B7-4CFD-81C5-830DB659C15C}" destId="{CFA9A8B6-AB13-4089-B274-3CEE9291DA0D}" srcOrd="10" destOrd="0" presId="urn:microsoft.com/office/officeart/2005/8/layout/default"/>
    <dgm:cxn modelId="{1E5FE391-F4EE-450E-AD61-9D4D65BE7566}" type="presParOf" srcId="{65359A09-D2B7-4CFD-81C5-830DB659C15C}" destId="{B976A982-8F5C-495A-8D55-CBDAED7791FA}" srcOrd="11" destOrd="0" presId="urn:microsoft.com/office/officeart/2005/8/layout/default"/>
    <dgm:cxn modelId="{DCC74095-4D1D-441B-BFBB-F7E632030A36}" type="presParOf" srcId="{65359A09-D2B7-4CFD-81C5-830DB659C15C}" destId="{9288EF34-B0B9-40CB-A562-9BFDD24713AC}" srcOrd="12" destOrd="0" presId="urn:microsoft.com/office/officeart/2005/8/layout/default"/>
    <dgm:cxn modelId="{2EFBE761-AF04-420A-A12B-81F8E87F95D2}" type="presParOf" srcId="{65359A09-D2B7-4CFD-81C5-830DB659C15C}" destId="{E1B1CBB3-D58F-4FB2-B400-4337B06659AA}" srcOrd="13" destOrd="0" presId="urn:microsoft.com/office/officeart/2005/8/layout/default"/>
    <dgm:cxn modelId="{D2BD3995-26AD-4912-8594-640E339D01A1}" type="presParOf" srcId="{65359A09-D2B7-4CFD-81C5-830DB659C15C}" destId="{8A1D6868-CD88-479F-BDF2-EE6564C1110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F04EC-3539-47F5-9A47-D7964F94D160}">
      <dsp:nvSpPr>
        <dsp:cNvPr id="0" name=""/>
        <dsp:cNvSpPr/>
      </dsp:nvSpPr>
      <dsp:spPr>
        <a:xfrm>
          <a:off x="670850" y="3099"/>
          <a:ext cx="1835679" cy="11014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EPCI et communes  exemplaires</a:t>
          </a:r>
        </a:p>
      </dsp:txBody>
      <dsp:txXfrm>
        <a:off x="670850" y="3099"/>
        <a:ext cx="1835679" cy="1101407"/>
      </dsp:txXfrm>
    </dsp:sp>
    <dsp:sp modelId="{6A26549C-C8C4-4B49-B233-F9EB6CA7F9FA}">
      <dsp:nvSpPr>
        <dsp:cNvPr id="0" name=""/>
        <dsp:cNvSpPr/>
      </dsp:nvSpPr>
      <dsp:spPr>
        <a:xfrm>
          <a:off x="2690098" y="3099"/>
          <a:ext cx="1835679" cy="11014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Information, Education à l'environnement et au DD, Accompagnement aux changements</a:t>
          </a:r>
        </a:p>
      </dsp:txBody>
      <dsp:txXfrm>
        <a:off x="2690098" y="3099"/>
        <a:ext cx="1835679" cy="1101407"/>
      </dsp:txXfrm>
    </dsp:sp>
    <dsp:sp modelId="{710AEDC8-73DF-435A-9E35-F89A537A4A9F}">
      <dsp:nvSpPr>
        <dsp:cNvPr id="0" name=""/>
        <dsp:cNvSpPr/>
      </dsp:nvSpPr>
      <dsp:spPr>
        <a:xfrm>
          <a:off x="4709345" y="3099"/>
          <a:ext cx="1835679" cy="1101407"/>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Développer l’économie locale en prenant appui sur le Développement Durable</a:t>
          </a:r>
        </a:p>
      </dsp:txBody>
      <dsp:txXfrm>
        <a:off x="4709345" y="3099"/>
        <a:ext cx="1835679" cy="1101407"/>
      </dsp:txXfrm>
    </dsp:sp>
    <dsp:sp modelId="{C05F534D-5256-468A-98E1-6E955F842C87}">
      <dsp:nvSpPr>
        <dsp:cNvPr id="0" name=""/>
        <dsp:cNvSpPr/>
      </dsp:nvSpPr>
      <dsp:spPr>
        <a:xfrm>
          <a:off x="670850" y="1288074"/>
          <a:ext cx="1835679" cy="11014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Mobilité</a:t>
          </a:r>
        </a:p>
      </dsp:txBody>
      <dsp:txXfrm>
        <a:off x="670850" y="1288074"/>
        <a:ext cx="1835679" cy="1101407"/>
      </dsp:txXfrm>
    </dsp:sp>
    <dsp:sp modelId="{DF3302DD-CC5E-4158-9D7A-D6FB3993C2F2}">
      <dsp:nvSpPr>
        <dsp:cNvPr id="0" name=""/>
        <dsp:cNvSpPr/>
      </dsp:nvSpPr>
      <dsp:spPr>
        <a:xfrm>
          <a:off x="2690098" y="1288074"/>
          <a:ext cx="1835679" cy="110140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Bâtiment et Habitat</a:t>
          </a:r>
        </a:p>
      </dsp:txBody>
      <dsp:txXfrm>
        <a:off x="2690098" y="1288074"/>
        <a:ext cx="1835679" cy="1101407"/>
      </dsp:txXfrm>
    </dsp:sp>
    <dsp:sp modelId="{CFA9A8B6-AB13-4089-B274-3CEE9291DA0D}">
      <dsp:nvSpPr>
        <dsp:cNvPr id="0" name=""/>
        <dsp:cNvSpPr/>
      </dsp:nvSpPr>
      <dsp:spPr>
        <a:xfrm>
          <a:off x="4709345" y="1288074"/>
          <a:ext cx="1835679" cy="1101407"/>
        </a:xfrm>
        <a:prstGeom prst="rect">
          <a:avLst/>
        </a:prstGeom>
        <a:solidFill>
          <a:srgbClr val="8D23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Agriculture, Forêt &amp; Viticulture</a:t>
          </a:r>
        </a:p>
      </dsp:txBody>
      <dsp:txXfrm>
        <a:off x="4709345" y="1288074"/>
        <a:ext cx="1835679" cy="1101407"/>
      </dsp:txXfrm>
    </dsp:sp>
    <dsp:sp modelId="{9288EF34-B0B9-40CB-A562-9BFDD24713AC}">
      <dsp:nvSpPr>
        <dsp:cNvPr id="0" name=""/>
        <dsp:cNvSpPr/>
      </dsp:nvSpPr>
      <dsp:spPr>
        <a:xfrm>
          <a:off x="1680474" y="2573050"/>
          <a:ext cx="1835679" cy="1101407"/>
        </a:xfrm>
        <a:prstGeom prst="rect">
          <a:avLst/>
        </a:prstGeom>
        <a:solidFill>
          <a:srgbClr val="FE6F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Nouvelles Energies</a:t>
          </a:r>
        </a:p>
      </dsp:txBody>
      <dsp:txXfrm>
        <a:off x="1680474" y="2573050"/>
        <a:ext cx="1835679" cy="1101407"/>
      </dsp:txXfrm>
    </dsp:sp>
    <dsp:sp modelId="{8A1D6868-CD88-479F-BDF2-EE6564C1110A}">
      <dsp:nvSpPr>
        <dsp:cNvPr id="0" name=""/>
        <dsp:cNvSpPr/>
      </dsp:nvSpPr>
      <dsp:spPr>
        <a:xfrm>
          <a:off x="3699721" y="2573050"/>
          <a:ext cx="1835679" cy="110140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Eau &amp; Biodiversité </a:t>
          </a:r>
        </a:p>
      </dsp:txBody>
      <dsp:txXfrm>
        <a:off x="3699721" y="2573050"/>
        <a:ext cx="1835679" cy="11014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cdr:x>
      <cdr:y>0.47439</cdr:y>
    </cdr:from>
    <cdr:to>
      <cdr:x>0.93454</cdr:x>
      <cdr:y>0.53572</cdr:y>
    </cdr:to>
    <cdr:cxnSp macro="">
      <cdr:nvCxnSpPr>
        <cdr:cNvPr id="3" name="Connecteur droit 2">
          <a:extLst xmlns:a="http://schemas.openxmlformats.org/drawingml/2006/main">
            <a:ext uri="{FF2B5EF4-FFF2-40B4-BE49-F238E27FC236}">
              <a16:creationId xmlns:a16="http://schemas.microsoft.com/office/drawing/2014/main" xmlns="" id="{8387F6D4-534B-4D9D-BFD4-8343240E9E3E}"/>
            </a:ext>
          </a:extLst>
        </cdr:cNvPr>
        <cdr:cNvCxnSpPr/>
      </cdr:nvCxnSpPr>
      <cdr:spPr>
        <a:xfrm xmlns:a="http://schemas.openxmlformats.org/drawingml/2006/main">
          <a:off x="859756" y="1313275"/>
          <a:ext cx="7175287" cy="169777"/>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0.84786</cdr:x>
      <cdr:y>0.84124</cdr:y>
    </cdr:from>
    <cdr:to>
      <cdr:x>1</cdr:x>
      <cdr:y>1</cdr:y>
    </cdr:to>
    <cdr:sp macro="" textlink="">
      <cdr:nvSpPr>
        <cdr:cNvPr id="6" name="ZoneTexte 5">
          <a:extLst xmlns:a="http://schemas.openxmlformats.org/drawingml/2006/main">
            <a:ext uri="{FF2B5EF4-FFF2-40B4-BE49-F238E27FC236}">
              <a16:creationId xmlns:a16="http://schemas.microsoft.com/office/drawing/2014/main" xmlns="" id="{FE43F023-C298-4D9E-BE76-BCDF7973B37F}"/>
            </a:ext>
          </a:extLst>
        </cdr:cNvPr>
        <cdr:cNvSpPr txBox="1"/>
      </cdr:nvSpPr>
      <cdr:spPr>
        <a:xfrm xmlns:a="http://schemas.openxmlformats.org/drawingml/2006/main">
          <a:off x="6299162" y="2328814"/>
          <a:ext cx="1130338" cy="4395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000" dirty="0"/>
            <a:t>Coubes des</a:t>
          </a:r>
        </a:p>
        <a:p xmlns:a="http://schemas.openxmlformats.org/drawingml/2006/main">
          <a:r>
            <a:rPr lang="fr-FR" sz="1000" dirty="0"/>
            <a:t>tendances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61A12F01-F972-4596-A862-BACE64EFD0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63E36468-43F0-41B1-9C94-71A719532C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D47E99-24E1-41E1-AB08-627F718B4F88}" type="datetimeFigureOut">
              <a:rPr lang="fr-FR" smtClean="0"/>
              <a:t>22/05/2019</a:t>
            </a:fld>
            <a:endParaRPr lang="fr-FR"/>
          </a:p>
        </p:txBody>
      </p:sp>
      <p:sp>
        <p:nvSpPr>
          <p:cNvPr id="4" name="Espace réservé du pied de page 3">
            <a:extLst>
              <a:ext uri="{FF2B5EF4-FFF2-40B4-BE49-F238E27FC236}">
                <a16:creationId xmlns:a16="http://schemas.microsoft.com/office/drawing/2014/main" xmlns="" id="{A22341E8-19DA-4601-A227-7B2482F345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13046C61-486D-42FE-9C12-0FAE3F1B87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27AAD1-226A-4BF4-B755-B0603F5E50C0}" type="slidenum">
              <a:rPr lang="fr-FR" smtClean="0"/>
              <a:t>‹N°›</a:t>
            </a:fld>
            <a:endParaRPr lang="fr-FR"/>
          </a:p>
        </p:txBody>
      </p:sp>
    </p:spTree>
    <p:extLst>
      <p:ext uri="{BB962C8B-B14F-4D97-AF65-F5344CB8AC3E}">
        <p14:creationId xmlns:p14="http://schemas.microsoft.com/office/powerpoint/2010/main" val="2248195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4EBFA-C4C3-4466-91DF-DAAA662C57CB}" type="datetimeFigureOut">
              <a:rPr lang="fr-FR" smtClean="0"/>
              <a:t>22/05/2019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A8A24-4A73-4153-86C1-A3D7058E255A}" type="slidenum">
              <a:rPr lang="fr-FR" smtClean="0"/>
              <a:t>‹N°›</a:t>
            </a:fld>
            <a:endParaRPr lang="fr-FR"/>
          </a:p>
        </p:txBody>
      </p:sp>
    </p:spTree>
    <p:extLst>
      <p:ext uri="{BB962C8B-B14F-4D97-AF65-F5344CB8AC3E}">
        <p14:creationId xmlns:p14="http://schemas.microsoft.com/office/powerpoint/2010/main" val="32445032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fr-FR" sz="1600" b="1" i="0" u="sng" strike="noStrike" kern="1200" baseline="0" dirty="0">
                <a:solidFill>
                  <a:schemeClr val="tx1"/>
                </a:solidFill>
                <a:latin typeface="+mn-lt"/>
                <a:ea typeface="+mn-ea"/>
                <a:cs typeface="+mn-cs"/>
              </a:rPr>
              <a:t>Données et méthodologie : </a:t>
            </a:r>
          </a:p>
          <a:p>
            <a:pPr marL="171450" indent="-171450">
              <a:buFont typeface="Arial" panose="020B0604020202020204" pitchFamily="34" charset="0"/>
              <a:buChar char="•"/>
            </a:pPr>
            <a:endParaRPr lang="fr-FR" sz="10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fr-FR" sz="1000" b="0" i="0" u="none" strike="noStrike" kern="1200" baseline="0" dirty="0">
              <a:solidFill>
                <a:schemeClr val="tx1"/>
              </a:solidFill>
              <a:latin typeface="+mn-lt"/>
              <a:ea typeface="+mn-ea"/>
              <a:cs typeface="+mn-cs"/>
            </a:endParaRPr>
          </a:p>
          <a:p>
            <a:pPr marL="0" indent="0" algn="ctr">
              <a:buFont typeface="Arial" panose="020B0604020202020204" pitchFamily="34" charset="0"/>
              <a:buNone/>
            </a:pPr>
            <a:r>
              <a:rPr lang="fr-FR" sz="1600" b="1" i="0" u="sng" strike="noStrike" kern="1200" baseline="0" dirty="0">
                <a:solidFill>
                  <a:schemeClr val="tx1"/>
                </a:solidFill>
                <a:latin typeface="+mn-lt"/>
                <a:ea typeface="+mn-ea"/>
                <a:cs typeface="+mn-cs"/>
              </a:rPr>
              <a:t>Informations nationales supplémentaires : </a:t>
            </a:r>
          </a:p>
          <a:p>
            <a:pPr marL="0" lvl="1" algn="just"/>
            <a:endParaRPr lang="fr-FR" sz="1000" kern="1200" dirty="0"/>
          </a:p>
          <a:p>
            <a:pPr marL="628650" lvl="1" indent="-171450">
              <a:buFont typeface="Arial" panose="020B0604020202020204" pitchFamily="34" charset="0"/>
              <a:buChar char="•"/>
            </a:pPr>
            <a:endParaRPr lang="fr-FR" sz="1000" baseline="0" dirty="0"/>
          </a:p>
          <a:p>
            <a:pPr marL="0" indent="0" algn="l">
              <a:buFont typeface="Arial" panose="020B0604020202020204" pitchFamily="34" charset="0"/>
              <a:buNone/>
            </a:pPr>
            <a:endParaRPr lang="fr-FR" sz="1600" b="1" i="0" u="sng" strike="noStrike" kern="1200" baseline="0" dirty="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1" i="0" u="sng" strike="noStrike" kern="1200" baseline="0" dirty="0">
                <a:solidFill>
                  <a:schemeClr val="tx1"/>
                </a:solidFill>
                <a:latin typeface="+mn-lt"/>
                <a:ea typeface="+mn-ea"/>
                <a:cs typeface="+mn-cs"/>
              </a:rPr>
              <a:t>Informations régionales supplémentaires : </a:t>
            </a:r>
          </a:p>
          <a:p>
            <a:pPr marL="171450" indent="-171450">
              <a:buFont typeface="Arial" panose="020B0604020202020204" pitchFamily="34" charset="0"/>
              <a:buChar char="•"/>
            </a:pPr>
            <a:endParaRPr lang="fr-FR" sz="1000" b="0" i="1" kern="1200" dirty="0">
              <a:solidFill>
                <a:schemeClr val="tx1"/>
              </a:solidFill>
              <a:effectLst/>
              <a:latin typeface="+mn-lt"/>
              <a:ea typeface="+mn-ea"/>
              <a:cs typeface="+mn-cs"/>
            </a:endParaRPr>
          </a:p>
          <a:p>
            <a:pPr marL="0" indent="0">
              <a:buFont typeface="Arial" panose="020B0604020202020204" pitchFamily="34" charset="0"/>
              <a:buNone/>
            </a:pPr>
            <a:endParaRPr lang="fr-FR" sz="1000" b="0" i="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8D63623-70C7-4333-BF8C-B3FB4AE1E6DF}" type="slidenum">
              <a:rPr lang="fr-FR" smtClean="0"/>
              <a:t>85</a:t>
            </a:fld>
            <a:endParaRPr lang="fr-FR"/>
          </a:p>
        </p:txBody>
      </p:sp>
    </p:spTree>
    <p:extLst>
      <p:ext uri="{BB962C8B-B14F-4D97-AF65-F5344CB8AC3E}">
        <p14:creationId xmlns:p14="http://schemas.microsoft.com/office/powerpoint/2010/main" val="111592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DA8A24-4A73-4153-86C1-A3D7058E255A}" type="slidenum">
              <a:rPr lang="fr-FR" smtClean="0"/>
              <a:t>169</a:t>
            </a:fld>
            <a:endParaRPr lang="fr-FR"/>
          </a:p>
        </p:txBody>
      </p:sp>
    </p:spTree>
    <p:extLst>
      <p:ext uri="{BB962C8B-B14F-4D97-AF65-F5344CB8AC3E}">
        <p14:creationId xmlns:p14="http://schemas.microsoft.com/office/powerpoint/2010/main" val="30475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172</a:t>
            </a:fld>
            <a:endParaRPr lang="fr-FR"/>
          </a:p>
        </p:txBody>
      </p:sp>
    </p:spTree>
    <p:extLst>
      <p:ext uri="{BB962C8B-B14F-4D97-AF65-F5344CB8AC3E}">
        <p14:creationId xmlns:p14="http://schemas.microsoft.com/office/powerpoint/2010/main" val="399939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173</a:t>
            </a:fld>
            <a:endParaRPr lang="fr-FR"/>
          </a:p>
        </p:txBody>
      </p:sp>
    </p:spTree>
    <p:extLst>
      <p:ext uri="{BB962C8B-B14F-4D97-AF65-F5344CB8AC3E}">
        <p14:creationId xmlns:p14="http://schemas.microsoft.com/office/powerpoint/2010/main" val="216877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174</a:t>
            </a:fld>
            <a:endParaRPr lang="fr-FR"/>
          </a:p>
        </p:txBody>
      </p:sp>
    </p:spTree>
    <p:extLst>
      <p:ext uri="{BB962C8B-B14F-4D97-AF65-F5344CB8AC3E}">
        <p14:creationId xmlns:p14="http://schemas.microsoft.com/office/powerpoint/2010/main" val="352035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175</a:t>
            </a:fld>
            <a:endParaRPr lang="fr-FR"/>
          </a:p>
        </p:txBody>
      </p:sp>
    </p:spTree>
    <p:extLst>
      <p:ext uri="{BB962C8B-B14F-4D97-AF65-F5344CB8AC3E}">
        <p14:creationId xmlns:p14="http://schemas.microsoft.com/office/powerpoint/2010/main" val="89212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176</a:t>
            </a:fld>
            <a:endParaRPr lang="fr-FR"/>
          </a:p>
        </p:txBody>
      </p:sp>
    </p:spTree>
    <p:extLst>
      <p:ext uri="{BB962C8B-B14F-4D97-AF65-F5344CB8AC3E}">
        <p14:creationId xmlns:p14="http://schemas.microsoft.com/office/powerpoint/2010/main" val="158673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177</a:t>
            </a:fld>
            <a:endParaRPr lang="fr-FR"/>
          </a:p>
        </p:txBody>
      </p:sp>
    </p:spTree>
    <p:extLst>
      <p:ext uri="{BB962C8B-B14F-4D97-AF65-F5344CB8AC3E}">
        <p14:creationId xmlns:p14="http://schemas.microsoft.com/office/powerpoint/2010/main" val="4111450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178</a:t>
            </a:fld>
            <a:endParaRPr lang="fr-FR"/>
          </a:p>
        </p:txBody>
      </p:sp>
    </p:spTree>
    <p:extLst>
      <p:ext uri="{BB962C8B-B14F-4D97-AF65-F5344CB8AC3E}">
        <p14:creationId xmlns:p14="http://schemas.microsoft.com/office/powerpoint/2010/main" val="1816440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179</a:t>
            </a:fld>
            <a:endParaRPr lang="fr-FR"/>
          </a:p>
        </p:txBody>
      </p:sp>
    </p:spTree>
    <p:extLst>
      <p:ext uri="{BB962C8B-B14F-4D97-AF65-F5344CB8AC3E}">
        <p14:creationId xmlns:p14="http://schemas.microsoft.com/office/powerpoint/2010/main" val="941608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180</a:t>
            </a:fld>
            <a:endParaRPr lang="fr-FR"/>
          </a:p>
        </p:txBody>
      </p:sp>
    </p:spTree>
    <p:extLst>
      <p:ext uri="{BB962C8B-B14F-4D97-AF65-F5344CB8AC3E}">
        <p14:creationId xmlns:p14="http://schemas.microsoft.com/office/powerpoint/2010/main" val="178084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D63623-70C7-4333-BF8C-B3FB4AE1E6DF}" type="slidenum">
              <a:rPr lang="fr-FR" smtClean="0"/>
              <a:t>94</a:t>
            </a:fld>
            <a:endParaRPr lang="fr-FR"/>
          </a:p>
        </p:txBody>
      </p:sp>
    </p:spTree>
    <p:extLst>
      <p:ext uri="{BB962C8B-B14F-4D97-AF65-F5344CB8AC3E}">
        <p14:creationId xmlns:p14="http://schemas.microsoft.com/office/powerpoint/2010/main" val="1439655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181</a:t>
            </a:fld>
            <a:endParaRPr lang="fr-FR"/>
          </a:p>
        </p:txBody>
      </p:sp>
    </p:spTree>
    <p:extLst>
      <p:ext uri="{BB962C8B-B14F-4D97-AF65-F5344CB8AC3E}">
        <p14:creationId xmlns:p14="http://schemas.microsoft.com/office/powerpoint/2010/main" val="314388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182</a:t>
            </a:fld>
            <a:endParaRPr lang="fr-FR"/>
          </a:p>
        </p:txBody>
      </p:sp>
    </p:spTree>
    <p:extLst>
      <p:ext uri="{BB962C8B-B14F-4D97-AF65-F5344CB8AC3E}">
        <p14:creationId xmlns:p14="http://schemas.microsoft.com/office/powerpoint/2010/main" val="311702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183</a:t>
            </a:fld>
            <a:endParaRPr lang="fr-FR"/>
          </a:p>
        </p:txBody>
      </p:sp>
    </p:spTree>
    <p:extLst>
      <p:ext uri="{BB962C8B-B14F-4D97-AF65-F5344CB8AC3E}">
        <p14:creationId xmlns:p14="http://schemas.microsoft.com/office/powerpoint/2010/main" val="60605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184</a:t>
            </a:fld>
            <a:endParaRPr lang="fr-FR"/>
          </a:p>
        </p:txBody>
      </p:sp>
    </p:spTree>
    <p:extLst>
      <p:ext uri="{BB962C8B-B14F-4D97-AF65-F5344CB8AC3E}">
        <p14:creationId xmlns:p14="http://schemas.microsoft.com/office/powerpoint/2010/main" val="4198696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185</a:t>
            </a:fld>
            <a:endParaRPr lang="fr-FR"/>
          </a:p>
        </p:txBody>
      </p:sp>
    </p:spTree>
    <p:extLst>
      <p:ext uri="{BB962C8B-B14F-4D97-AF65-F5344CB8AC3E}">
        <p14:creationId xmlns:p14="http://schemas.microsoft.com/office/powerpoint/2010/main" val="2062179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186</a:t>
            </a:fld>
            <a:endParaRPr lang="fr-FR"/>
          </a:p>
        </p:txBody>
      </p:sp>
    </p:spTree>
    <p:extLst>
      <p:ext uri="{BB962C8B-B14F-4D97-AF65-F5344CB8AC3E}">
        <p14:creationId xmlns:p14="http://schemas.microsoft.com/office/powerpoint/2010/main" val="126638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187</a:t>
            </a:fld>
            <a:endParaRPr lang="fr-FR"/>
          </a:p>
        </p:txBody>
      </p:sp>
    </p:spTree>
    <p:extLst>
      <p:ext uri="{BB962C8B-B14F-4D97-AF65-F5344CB8AC3E}">
        <p14:creationId xmlns:p14="http://schemas.microsoft.com/office/powerpoint/2010/main" val="2717622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188</a:t>
            </a:fld>
            <a:endParaRPr lang="fr-FR"/>
          </a:p>
        </p:txBody>
      </p:sp>
    </p:spTree>
    <p:extLst>
      <p:ext uri="{BB962C8B-B14F-4D97-AF65-F5344CB8AC3E}">
        <p14:creationId xmlns:p14="http://schemas.microsoft.com/office/powerpoint/2010/main" val="3232646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189</a:t>
            </a:fld>
            <a:endParaRPr lang="fr-FR"/>
          </a:p>
        </p:txBody>
      </p:sp>
    </p:spTree>
    <p:extLst>
      <p:ext uri="{BB962C8B-B14F-4D97-AF65-F5344CB8AC3E}">
        <p14:creationId xmlns:p14="http://schemas.microsoft.com/office/powerpoint/2010/main" val="2371058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190</a:t>
            </a:fld>
            <a:endParaRPr lang="fr-FR"/>
          </a:p>
        </p:txBody>
      </p:sp>
    </p:spTree>
    <p:extLst>
      <p:ext uri="{BB962C8B-B14F-4D97-AF65-F5344CB8AC3E}">
        <p14:creationId xmlns:p14="http://schemas.microsoft.com/office/powerpoint/2010/main" val="270911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127</a:t>
            </a:fld>
            <a:endParaRPr lang="fr-FR"/>
          </a:p>
        </p:txBody>
      </p:sp>
    </p:spTree>
    <p:extLst>
      <p:ext uri="{BB962C8B-B14F-4D97-AF65-F5344CB8AC3E}">
        <p14:creationId xmlns:p14="http://schemas.microsoft.com/office/powerpoint/2010/main" val="2428403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191</a:t>
            </a:fld>
            <a:endParaRPr lang="fr-FR"/>
          </a:p>
        </p:txBody>
      </p:sp>
    </p:spTree>
    <p:extLst>
      <p:ext uri="{BB962C8B-B14F-4D97-AF65-F5344CB8AC3E}">
        <p14:creationId xmlns:p14="http://schemas.microsoft.com/office/powerpoint/2010/main" val="633593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192</a:t>
            </a:fld>
            <a:endParaRPr lang="fr-FR"/>
          </a:p>
        </p:txBody>
      </p:sp>
    </p:spTree>
    <p:extLst>
      <p:ext uri="{BB962C8B-B14F-4D97-AF65-F5344CB8AC3E}">
        <p14:creationId xmlns:p14="http://schemas.microsoft.com/office/powerpoint/2010/main" val="921779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193</a:t>
            </a:fld>
            <a:endParaRPr lang="fr-FR"/>
          </a:p>
        </p:txBody>
      </p:sp>
    </p:spTree>
    <p:extLst>
      <p:ext uri="{BB962C8B-B14F-4D97-AF65-F5344CB8AC3E}">
        <p14:creationId xmlns:p14="http://schemas.microsoft.com/office/powerpoint/2010/main" val="4098249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194</a:t>
            </a:fld>
            <a:endParaRPr lang="fr-FR"/>
          </a:p>
        </p:txBody>
      </p:sp>
    </p:spTree>
    <p:extLst>
      <p:ext uri="{BB962C8B-B14F-4D97-AF65-F5344CB8AC3E}">
        <p14:creationId xmlns:p14="http://schemas.microsoft.com/office/powerpoint/2010/main" val="1789381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195</a:t>
            </a:fld>
            <a:endParaRPr lang="fr-FR"/>
          </a:p>
        </p:txBody>
      </p:sp>
    </p:spTree>
    <p:extLst>
      <p:ext uri="{BB962C8B-B14F-4D97-AF65-F5344CB8AC3E}">
        <p14:creationId xmlns:p14="http://schemas.microsoft.com/office/powerpoint/2010/main" val="4190316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201</a:t>
            </a:fld>
            <a:endParaRPr lang="fr-FR"/>
          </a:p>
        </p:txBody>
      </p:sp>
    </p:spTree>
    <p:extLst>
      <p:ext uri="{BB962C8B-B14F-4D97-AF65-F5344CB8AC3E}">
        <p14:creationId xmlns:p14="http://schemas.microsoft.com/office/powerpoint/2010/main" val="1971213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202</a:t>
            </a:fld>
            <a:endParaRPr lang="fr-FR"/>
          </a:p>
        </p:txBody>
      </p:sp>
    </p:spTree>
    <p:extLst>
      <p:ext uri="{BB962C8B-B14F-4D97-AF65-F5344CB8AC3E}">
        <p14:creationId xmlns:p14="http://schemas.microsoft.com/office/powerpoint/2010/main" val="611891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204</a:t>
            </a:fld>
            <a:endParaRPr lang="fr-FR"/>
          </a:p>
        </p:txBody>
      </p:sp>
    </p:spTree>
    <p:extLst>
      <p:ext uri="{BB962C8B-B14F-4D97-AF65-F5344CB8AC3E}">
        <p14:creationId xmlns:p14="http://schemas.microsoft.com/office/powerpoint/2010/main" val="472456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205</a:t>
            </a:fld>
            <a:endParaRPr lang="fr-FR"/>
          </a:p>
        </p:txBody>
      </p:sp>
    </p:spTree>
    <p:extLst>
      <p:ext uri="{BB962C8B-B14F-4D97-AF65-F5344CB8AC3E}">
        <p14:creationId xmlns:p14="http://schemas.microsoft.com/office/powerpoint/2010/main" val="369860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206</a:t>
            </a:fld>
            <a:endParaRPr lang="fr-FR"/>
          </a:p>
        </p:txBody>
      </p:sp>
    </p:spTree>
    <p:extLst>
      <p:ext uri="{BB962C8B-B14F-4D97-AF65-F5344CB8AC3E}">
        <p14:creationId xmlns:p14="http://schemas.microsoft.com/office/powerpoint/2010/main" val="202041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143</a:t>
            </a:fld>
            <a:endParaRPr lang="fr-FR"/>
          </a:p>
        </p:txBody>
      </p:sp>
    </p:spTree>
    <p:extLst>
      <p:ext uri="{BB962C8B-B14F-4D97-AF65-F5344CB8AC3E}">
        <p14:creationId xmlns:p14="http://schemas.microsoft.com/office/powerpoint/2010/main" val="1106629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207</a:t>
            </a:fld>
            <a:endParaRPr lang="fr-FR"/>
          </a:p>
        </p:txBody>
      </p:sp>
    </p:spTree>
    <p:extLst>
      <p:ext uri="{BB962C8B-B14F-4D97-AF65-F5344CB8AC3E}">
        <p14:creationId xmlns:p14="http://schemas.microsoft.com/office/powerpoint/2010/main" val="3594894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208</a:t>
            </a:fld>
            <a:endParaRPr lang="fr-FR"/>
          </a:p>
        </p:txBody>
      </p:sp>
    </p:spTree>
    <p:extLst>
      <p:ext uri="{BB962C8B-B14F-4D97-AF65-F5344CB8AC3E}">
        <p14:creationId xmlns:p14="http://schemas.microsoft.com/office/powerpoint/2010/main" val="326174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209</a:t>
            </a:fld>
            <a:endParaRPr lang="fr-FR"/>
          </a:p>
        </p:txBody>
      </p:sp>
    </p:spTree>
    <p:extLst>
      <p:ext uri="{BB962C8B-B14F-4D97-AF65-F5344CB8AC3E}">
        <p14:creationId xmlns:p14="http://schemas.microsoft.com/office/powerpoint/2010/main" val="2178974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210</a:t>
            </a:fld>
            <a:endParaRPr lang="fr-FR"/>
          </a:p>
        </p:txBody>
      </p:sp>
    </p:spTree>
    <p:extLst>
      <p:ext uri="{BB962C8B-B14F-4D97-AF65-F5344CB8AC3E}">
        <p14:creationId xmlns:p14="http://schemas.microsoft.com/office/powerpoint/2010/main" val="1379249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211</a:t>
            </a:fld>
            <a:endParaRPr lang="fr-FR"/>
          </a:p>
        </p:txBody>
      </p:sp>
    </p:spTree>
    <p:extLst>
      <p:ext uri="{BB962C8B-B14F-4D97-AF65-F5344CB8AC3E}">
        <p14:creationId xmlns:p14="http://schemas.microsoft.com/office/powerpoint/2010/main" val="1213244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212</a:t>
            </a:fld>
            <a:endParaRPr lang="fr-FR"/>
          </a:p>
        </p:txBody>
      </p:sp>
    </p:spTree>
    <p:extLst>
      <p:ext uri="{BB962C8B-B14F-4D97-AF65-F5344CB8AC3E}">
        <p14:creationId xmlns:p14="http://schemas.microsoft.com/office/powerpoint/2010/main" val="3413370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213</a:t>
            </a:fld>
            <a:endParaRPr lang="fr-FR"/>
          </a:p>
        </p:txBody>
      </p:sp>
    </p:spTree>
    <p:extLst>
      <p:ext uri="{BB962C8B-B14F-4D97-AF65-F5344CB8AC3E}">
        <p14:creationId xmlns:p14="http://schemas.microsoft.com/office/powerpoint/2010/main" val="169166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215</a:t>
            </a:fld>
            <a:endParaRPr lang="fr-FR"/>
          </a:p>
        </p:txBody>
      </p:sp>
    </p:spTree>
    <p:extLst>
      <p:ext uri="{BB962C8B-B14F-4D97-AF65-F5344CB8AC3E}">
        <p14:creationId xmlns:p14="http://schemas.microsoft.com/office/powerpoint/2010/main" val="2595180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216</a:t>
            </a:fld>
            <a:endParaRPr lang="fr-FR"/>
          </a:p>
        </p:txBody>
      </p:sp>
    </p:spTree>
    <p:extLst>
      <p:ext uri="{BB962C8B-B14F-4D97-AF65-F5344CB8AC3E}">
        <p14:creationId xmlns:p14="http://schemas.microsoft.com/office/powerpoint/2010/main" val="2743583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217</a:t>
            </a:fld>
            <a:endParaRPr lang="fr-FR"/>
          </a:p>
        </p:txBody>
      </p:sp>
    </p:spTree>
    <p:extLst>
      <p:ext uri="{BB962C8B-B14F-4D97-AF65-F5344CB8AC3E}">
        <p14:creationId xmlns:p14="http://schemas.microsoft.com/office/powerpoint/2010/main" val="334880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144</a:t>
            </a:fld>
            <a:endParaRPr lang="fr-FR"/>
          </a:p>
        </p:txBody>
      </p:sp>
    </p:spTree>
    <p:extLst>
      <p:ext uri="{BB962C8B-B14F-4D97-AF65-F5344CB8AC3E}">
        <p14:creationId xmlns:p14="http://schemas.microsoft.com/office/powerpoint/2010/main" val="4032852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218</a:t>
            </a:fld>
            <a:endParaRPr lang="fr-FR"/>
          </a:p>
        </p:txBody>
      </p:sp>
    </p:spTree>
    <p:extLst>
      <p:ext uri="{BB962C8B-B14F-4D97-AF65-F5344CB8AC3E}">
        <p14:creationId xmlns:p14="http://schemas.microsoft.com/office/powerpoint/2010/main" val="4239745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220</a:t>
            </a:fld>
            <a:endParaRPr lang="fr-FR"/>
          </a:p>
        </p:txBody>
      </p:sp>
    </p:spTree>
    <p:extLst>
      <p:ext uri="{BB962C8B-B14F-4D97-AF65-F5344CB8AC3E}">
        <p14:creationId xmlns:p14="http://schemas.microsoft.com/office/powerpoint/2010/main" val="1889997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221</a:t>
            </a:fld>
            <a:endParaRPr lang="fr-FR"/>
          </a:p>
        </p:txBody>
      </p:sp>
    </p:spTree>
    <p:extLst>
      <p:ext uri="{BB962C8B-B14F-4D97-AF65-F5344CB8AC3E}">
        <p14:creationId xmlns:p14="http://schemas.microsoft.com/office/powerpoint/2010/main" val="1532115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222</a:t>
            </a:fld>
            <a:endParaRPr lang="fr-FR"/>
          </a:p>
        </p:txBody>
      </p:sp>
    </p:spTree>
    <p:extLst>
      <p:ext uri="{BB962C8B-B14F-4D97-AF65-F5344CB8AC3E}">
        <p14:creationId xmlns:p14="http://schemas.microsoft.com/office/powerpoint/2010/main" val="811951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223</a:t>
            </a:fld>
            <a:endParaRPr lang="fr-FR"/>
          </a:p>
        </p:txBody>
      </p:sp>
    </p:spTree>
    <p:extLst>
      <p:ext uri="{BB962C8B-B14F-4D97-AF65-F5344CB8AC3E}">
        <p14:creationId xmlns:p14="http://schemas.microsoft.com/office/powerpoint/2010/main" val="1750378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224</a:t>
            </a:fld>
            <a:endParaRPr lang="fr-FR"/>
          </a:p>
        </p:txBody>
      </p:sp>
    </p:spTree>
    <p:extLst>
      <p:ext uri="{BB962C8B-B14F-4D97-AF65-F5344CB8AC3E}">
        <p14:creationId xmlns:p14="http://schemas.microsoft.com/office/powerpoint/2010/main" val="3272186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225</a:t>
            </a:fld>
            <a:endParaRPr lang="fr-FR"/>
          </a:p>
        </p:txBody>
      </p:sp>
    </p:spTree>
    <p:extLst>
      <p:ext uri="{BB962C8B-B14F-4D97-AF65-F5344CB8AC3E}">
        <p14:creationId xmlns:p14="http://schemas.microsoft.com/office/powerpoint/2010/main" val="4109444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226</a:t>
            </a:fld>
            <a:endParaRPr lang="fr-FR"/>
          </a:p>
        </p:txBody>
      </p:sp>
    </p:spTree>
    <p:extLst>
      <p:ext uri="{BB962C8B-B14F-4D97-AF65-F5344CB8AC3E}">
        <p14:creationId xmlns:p14="http://schemas.microsoft.com/office/powerpoint/2010/main" val="1079358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228</a:t>
            </a:fld>
            <a:endParaRPr lang="fr-FR"/>
          </a:p>
        </p:txBody>
      </p:sp>
    </p:spTree>
    <p:extLst>
      <p:ext uri="{BB962C8B-B14F-4D97-AF65-F5344CB8AC3E}">
        <p14:creationId xmlns:p14="http://schemas.microsoft.com/office/powerpoint/2010/main" val="3825842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229</a:t>
            </a:fld>
            <a:endParaRPr lang="fr-FR"/>
          </a:p>
        </p:txBody>
      </p:sp>
    </p:spTree>
    <p:extLst>
      <p:ext uri="{BB962C8B-B14F-4D97-AF65-F5344CB8AC3E}">
        <p14:creationId xmlns:p14="http://schemas.microsoft.com/office/powerpoint/2010/main" val="426584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145</a:t>
            </a:fld>
            <a:endParaRPr lang="fr-FR"/>
          </a:p>
        </p:txBody>
      </p:sp>
    </p:spTree>
    <p:extLst>
      <p:ext uri="{BB962C8B-B14F-4D97-AF65-F5344CB8AC3E}">
        <p14:creationId xmlns:p14="http://schemas.microsoft.com/office/powerpoint/2010/main" val="3802083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230</a:t>
            </a:fld>
            <a:endParaRPr lang="fr-FR"/>
          </a:p>
        </p:txBody>
      </p:sp>
    </p:spTree>
    <p:extLst>
      <p:ext uri="{BB962C8B-B14F-4D97-AF65-F5344CB8AC3E}">
        <p14:creationId xmlns:p14="http://schemas.microsoft.com/office/powerpoint/2010/main" val="4216769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231</a:t>
            </a:fld>
            <a:endParaRPr lang="fr-FR"/>
          </a:p>
        </p:txBody>
      </p:sp>
    </p:spTree>
    <p:extLst>
      <p:ext uri="{BB962C8B-B14F-4D97-AF65-F5344CB8AC3E}">
        <p14:creationId xmlns:p14="http://schemas.microsoft.com/office/powerpoint/2010/main" val="12862347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232</a:t>
            </a:fld>
            <a:endParaRPr lang="fr-FR"/>
          </a:p>
        </p:txBody>
      </p:sp>
    </p:spTree>
    <p:extLst>
      <p:ext uri="{BB962C8B-B14F-4D97-AF65-F5344CB8AC3E}">
        <p14:creationId xmlns:p14="http://schemas.microsoft.com/office/powerpoint/2010/main" val="4242271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233</a:t>
            </a:fld>
            <a:endParaRPr lang="fr-FR"/>
          </a:p>
        </p:txBody>
      </p:sp>
    </p:spTree>
    <p:extLst>
      <p:ext uri="{BB962C8B-B14F-4D97-AF65-F5344CB8AC3E}">
        <p14:creationId xmlns:p14="http://schemas.microsoft.com/office/powerpoint/2010/main" val="35150929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234</a:t>
            </a:fld>
            <a:endParaRPr lang="fr-FR"/>
          </a:p>
        </p:txBody>
      </p:sp>
    </p:spTree>
    <p:extLst>
      <p:ext uri="{BB962C8B-B14F-4D97-AF65-F5344CB8AC3E}">
        <p14:creationId xmlns:p14="http://schemas.microsoft.com/office/powerpoint/2010/main" val="21388771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236</a:t>
            </a:fld>
            <a:endParaRPr lang="fr-FR"/>
          </a:p>
        </p:txBody>
      </p:sp>
    </p:spTree>
    <p:extLst>
      <p:ext uri="{BB962C8B-B14F-4D97-AF65-F5344CB8AC3E}">
        <p14:creationId xmlns:p14="http://schemas.microsoft.com/office/powerpoint/2010/main" val="1510916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237</a:t>
            </a:fld>
            <a:endParaRPr lang="fr-FR"/>
          </a:p>
        </p:txBody>
      </p:sp>
    </p:spTree>
    <p:extLst>
      <p:ext uri="{BB962C8B-B14F-4D97-AF65-F5344CB8AC3E}">
        <p14:creationId xmlns:p14="http://schemas.microsoft.com/office/powerpoint/2010/main" val="15641210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238</a:t>
            </a:fld>
            <a:endParaRPr lang="fr-FR"/>
          </a:p>
        </p:txBody>
      </p:sp>
    </p:spTree>
    <p:extLst>
      <p:ext uri="{BB962C8B-B14F-4D97-AF65-F5344CB8AC3E}">
        <p14:creationId xmlns:p14="http://schemas.microsoft.com/office/powerpoint/2010/main" val="19955328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239</a:t>
            </a:fld>
            <a:endParaRPr lang="fr-FR"/>
          </a:p>
        </p:txBody>
      </p:sp>
    </p:spTree>
    <p:extLst>
      <p:ext uri="{BB962C8B-B14F-4D97-AF65-F5344CB8AC3E}">
        <p14:creationId xmlns:p14="http://schemas.microsoft.com/office/powerpoint/2010/main" val="33406438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241</a:t>
            </a:fld>
            <a:endParaRPr lang="fr-FR"/>
          </a:p>
        </p:txBody>
      </p:sp>
    </p:spTree>
    <p:extLst>
      <p:ext uri="{BB962C8B-B14F-4D97-AF65-F5344CB8AC3E}">
        <p14:creationId xmlns:p14="http://schemas.microsoft.com/office/powerpoint/2010/main" val="252980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146</a:t>
            </a:fld>
            <a:endParaRPr lang="fr-FR"/>
          </a:p>
        </p:txBody>
      </p:sp>
    </p:spTree>
    <p:extLst>
      <p:ext uri="{BB962C8B-B14F-4D97-AF65-F5344CB8AC3E}">
        <p14:creationId xmlns:p14="http://schemas.microsoft.com/office/powerpoint/2010/main" val="2213276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242</a:t>
            </a:fld>
            <a:endParaRPr lang="fr-FR"/>
          </a:p>
        </p:txBody>
      </p:sp>
    </p:spTree>
    <p:extLst>
      <p:ext uri="{BB962C8B-B14F-4D97-AF65-F5344CB8AC3E}">
        <p14:creationId xmlns:p14="http://schemas.microsoft.com/office/powerpoint/2010/main" val="18759411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243</a:t>
            </a:fld>
            <a:endParaRPr lang="fr-FR"/>
          </a:p>
        </p:txBody>
      </p:sp>
    </p:spTree>
    <p:extLst>
      <p:ext uri="{BB962C8B-B14F-4D97-AF65-F5344CB8AC3E}">
        <p14:creationId xmlns:p14="http://schemas.microsoft.com/office/powerpoint/2010/main" val="15339304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245</a:t>
            </a:fld>
            <a:endParaRPr lang="fr-FR"/>
          </a:p>
        </p:txBody>
      </p:sp>
    </p:spTree>
    <p:extLst>
      <p:ext uri="{BB962C8B-B14F-4D97-AF65-F5344CB8AC3E}">
        <p14:creationId xmlns:p14="http://schemas.microsoft.com/office/powerpoint/2010/main" val="1229673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246</a:t>
            </a:fld>
            <a:endParaRPr lang="fr-FR"/>
          </a:p>
        </p:txBody>
      </p:sp>
    </p:spTree>
    <p:extLst>
      <p:ext uri="{BB962C8B-B14F-4D97-AF65-F5344CB8AC3E}">
        <p14:creationId xmlns:p14="http://schemas.microsoft.com/office/powerpoint/2010/main" val="40274700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247</a:t>
            </a:fld>
            <a:endParaRPr lang="fr-FR"/>
          </a:p>
        </p:txBody>
      </p:sp>
    </p:spTree>
    <p:extLst>
      <p:ext uri="{BB962C8B-B14F-4D97-AF65-F5344CB8AC3E}">
        <p14:creationId xmlns:p14="http://schemas.microsoft.com/office/powerpoint/2010/main" val="32902192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248</a:t>
            </a:fld>
            <a:endParaRPr lang="fr-FR"/>
          </a:p>
        </p:txBody>
      </p:sp>
    </p:spTree>
    <p:extLst>
      <p:ext uri="{BB962C8B-B14F-4D97-AF65-F5344CB8AC3E}">
        <p14:creationId xmlns:p14="http://schemas.microsoft.com/office/powerpoint/2010/main" val="20275726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250</a:t>
            </a:fld>
            <a:endParaRPr lang="fr-FR"/>
          </a:p>
        </p:txBody>
      </p:sp>
    </p:spTree>
    <p:extLst>
      <p:ext uri="{BB962C8B-B14F-4D97-AF65-F5344CB8AC3E}">
        <p14:creationId xmlns:p14="http://schemas.microsoft.com/office/powerpoint/2010/main" val="3710709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251</a:t>
            </a:fld>
            <a:endParaRPr lang="fr-FR"/>
          </a:p>
        </p:txBody>
      </p:sp>
    </p:spTree>
    <p:extLst>
      <p:ext uri="{BB962C8B-B14F-4D97-AF65-F5344CB8AC3E}">
        <p14:creationId xmlns:p14="http://schemas.microsoft.com/office/powerpoint/2010/main" val="31992476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252</a:t>
            </a:fld>
            <a:endParaRPr lang="fr-FR"/>
          </a:p>
        </p:txBody>
      </p:sp>
    </p:spTree>
    <p:extLst>
      <p:ext uri="{BB962C8B-B14F-4D97-AF65-F5344CB8AC3E}">
        <p14:creationId xmlns:p14="http://schemas.microsoft.com/office/powerpoint/2010/main" val="76584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147</a:t>
            </a:fld>
            <a:endParaRPr lang="fr-FR"/>
          </a:p>
        </p:txBody>
      </p:sp>
    </p:spTree>
    <p:extLst>
      <p:ext uri="{BB962C8B-B14F-4D97-AF65-F5344CB8AC3E}">
        <p14:creationId xmlns:p14="http://schemas.microsoft.com/office/powerpoint/2010/main" val="126940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DA8A24-4A73-4153-86C1-A3D7058E255A}" type="slidenum">
              <a:rPr lang="fr-FR" smtClean="0"/>
              <a:t>148</a:t>
            </a:fld>
            <a:endParaRPr lang="fr-FR"/>
          </a:p>
        </p:txBody>
      </p:sp>
    </p:spTree>
    <p:extLst>
      <p:ext uri="{BB962C8B-B14F-4D97-AF65-F5344CB8AC3E}">
        <p14:creationId xmlns:p14="http://schemas.microsoft.com/office/powerpoint/2010/main" val="391573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2501101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DFEB6C-8DD6-4F3C-8D8B-EE7E3D92E2F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BE18BCB7-06CC-4267-A272-C2E5713BC7D6}"/>
              </a:ext>
            </a:extLst>
          </p:cNvPr>
          <p:cNvSpPr>
            <a:spLocks noGrp="1"/>
          </p:cNvSpPr>
          <p:nvPr>
            <p:ph sz="half" idx="1"/>
          </p:nvPr>
        </p:nvSpPr>
        <p:spPr>
          <a:xfrm>
            <a:off x="62865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FB30FEA2-A297-4A3C-9809-5D5F16A442CF}"/>
              </a:ext>
            </a:extLst>
          </p:cNvPr>
          <p:cNvSpPr>
            <a:spLocks noGrp="1"/>
          </p:cNvSpPr>
          <p:nvPr>
            <p:ph sz="half" idx="2"/>
          </p:nvPr>
        </p:nvSpPr>
        <p:spPr>
          <a:xfrm>
            <a:off x="464820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8A87F290-9FD2-433D-B9B0-F70EBB2C4999}"/>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6" name="Espace réservé du pied de page 5">
            <a:extLst>
              <a:ext uri="{FF2B5EF4-FFF2-40B4-BE49-F238E27FC236}">
                <a16:creationId xmlns:a16="http://schemas.microsoft.com/office/drawing/2014/main" xmlns="" id="{B1C52CE9-6F62-4369-A32B-BBC432D8DE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38232D7D-FC9B-40F8-A8F3-9D30444CFC07}"/>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214343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7310609-274E-442C-9FAE-F7C1DD724E6E}"/>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0BBF4685-A698-437A-BE3B-23F1B34D996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B6DF38B4-8D29-466B-82B1-DDEA16A8DDC8}"/>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DAF70DD2-432E-4498-8BF9-2BE976A85F3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4DF72FBE-5318-440E-8867-5C75F8FA3D43}"/>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75B1049B-414C-4FDD-90FC-D26F97854C93}"/>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8" name="Espace réservé du pied de page 7">
            <a:extLst>
              <a:ext uri="{FF2B5EF4-FFF2-40B4-BE49-F238E27FC236}">
                <a16:creationId xmlns:a16="http://schemas.microsoft.com/office/drawing/2014/main" xmlns="" id="{90FE7D01-A540-44EF-88D5-D2099E631C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3C8858F9-AD9E-4726-A5C4-EEA987EF1A99}"/>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1414657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B047664-D4AD-4C91-AF6B-37927C9F65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B3B3C2EB-2ED6-4476-8C5E-EBD7B8224CE4}"/>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4" name="Espace réservé du pied de page 3">
            <a:extLst>
              <a:ext uri="{FF2B5EF4-FFF2-40B4-BE49-F238E27FC236}">
                <a16:creationId xmlns:a16="http://schemas.microsoft.com/office/drawing/2014/main" xmlns="" id="{F847362A-126A-4180-878E-62898C821D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18333B0D-A817-44C1-A559-47FF820CE937}"/>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31095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8FC51001-29E9-4F1E-B5B7-889E25D73B2D}"/>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3" name="Espace réservé du pied de page 2">
            <a:extLst>
              <a:ext uri="{FF2B5EF4-FFF2-40B4-BE49-F238E27FC236}">
                <a16:creationId xmlns:a16="http://schemas.microsoft.com/office/drawing/2014/main" xmlns="" id="{0782149E-40E0-4C34-A5D3-9D8E1B48B09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28591795-B5C5-479B-8E7A-4A072C79781F}"/>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34030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4CD7363-4D31-4B58-AAB4-F2487E021279}"/>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D39CCD49-6A1D-474F-94B8-8C26C855B2C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18F9E3C1-B033-4B2A-836A-583B56DC3B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9469CABA-E54E-4F37-BA91-2FA4906DEA66}"/>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6" name="Espace réservé du pied de page 5">
            <a:extLst>
              <a:ext uri="{FF2B5EF4-FFF2-40B4-BE49-F238E27FC236}">
                <a16:creationId xmlns:a16="http://schemas.microsoft.com/office/drawing/2014/main" xmlns="" id="{E16F9D48-3FD8-4CA3-B9C8-70295CE3E1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C7E66E60-014A-4AE2-934C-7A2E2E87E2E8}"/>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4024109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A532705-B1A8-49A5-841B-9CD7B140A734}"/>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3A2439FF-2B60-479B-9EC1-83E92483FC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9414596A-DDE5-482D-A268-340EE1D8153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60D82F04-6A31-4B28-BA16-0D2A853852D2}"/>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6" name="Espace réservé du pied de page 5">
            <a:extLst>
              <a:ext uri="{FF2B5EF4-FFF2-40B4-BE49-F238E27FC236}">
                <a16:creationId xmlns:a16="http://schemas.microsoft.com/office/drawing/2014/main" xmlns="" id="{BA39C35E-EE9C-4731-9FE0-3820F74576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E967AAED-53A1-46A7-B2D0-13689E84D54A}"/>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2329365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DD30D7A-C17F-470C-9BFA-998D5577CE7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6F0EE03E-A79F-45F1-AA88-8E7CC5AFA4E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7A2C8104-6A6F-404D-A38B-0082B3AC6A9D}"/>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5" name="Espace réservé du pied de page 4">
            <a:extLst>
              <a:ext uri="{FF2B5EF4-FFF2-40B4-BE49-F238E27FC236}">
                <a16:creationId xmlns:a16="http://schemas.microsoft.com/office/drawing/2014/main" xmlns="" id="{890F80CD-2DC1-4A8E-8836-EF0634D921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C8742892-F320-4F17-9BF7-D0E59E2E5CED}"/>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45177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CF837859-7696-4862-929C-D2CCAD5742A8}"/>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1301CF8A-D0D1-4CD9-9E89-B0E74D509E34}"/>
              </a:ext>
            </a:extLst>
          </p:cNvPr>
          <p:cNvSpPr>
            <a:spLocks noGrp="1"/>
          </p:cNvSpPr>
          <p:nvPr>
            <p:ph type="body" orient="vert" idx="1"/>
          </p:nvPr>
        </p:nvSpPr>
        <p:spPr>
          <a:xfrm>
            <a:off x="628650" y="365125"/>
            <a:ext cx="57626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F8848626-B813-41D6-BB23-EDBC13A9E125}"/>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5" name="Espace réservé du pied de page 4">
            <a:extLst>
              <a:ext uri="{FF2B5EF4-FFF2-40B4-BE49-F238E27FC236}">
                <a16:creationId xmlns:a16="http://schemas.microsoft.com/office/drawing/2014/main" xmlns="" id="{96F37142-B748-4384-AAC4-A0ED19C15D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0A8FC6F-9E00-438A-AE26-4DEFCC75D924}"/>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188250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ynthèse analyse">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xmlns="" id="{E4DC0E22-CA6E-4ADA-9238-0380C4721F2B}"/>
              </a:ext>
            </a:extLst>
          </p:cNvPr>
          <p:cNvSpPr>
            <a:spLocks noGrp="1"/>
          </p:cNvSpPr>
          <p:nvPr>
            <p:ph type="body" sz="quarter" idx="21" hasCustomPrompt="1"/>
          </p:nvPr>
        </p:nvSpPr>
        <p:spPr>
          <a:xfrm>
            <a:off x="378049" y="4287968"/>
            <a:ext cx="4040989" cy="302902"/>
          </a:xfrm>
        </p:spPr>
        <p:txBody>
          <a:bodyPr>
            <a:noAutofit/>
          </a:bodyPr>
          <a:lstStyle>
            <a:lvl1pPr marL="0" indent="0">
              <a:buNone/>
              <a:defRPr sz="1200">
                <a:latin typeface="+mj-lt"/>
              </a:defRPr>
            </a:lvl1pPr>
          </a:lstStyle>
          <a:p>
            <a:r>
              <a:rPr lang="fr-FR" dirty="0"/>
              <a:t>Source</a:t>
            </a:r>
          </a:p>
        </p:txBody>
      </p:sp>
      <p:sp>
        <p:nvSpPr>
          <p:cNvPr id="6" name="Espace réservé du texte 2">
            <a:extLst>
              <a:ext uri="{FF2B5EF4-FFF2-40B4-BE49-F238E27FC236}">
                <a16:creationId xmlns:a16="http://schemas.microsoft.com/office/drawing/2014/main" xmlns="" id="{4AF16CAE-87B0-4E38-A919-7188AA25C03A}"/>
              </a:ext>
            </a:extLst>
          </p:cNvPr>
          <p:cNvSpPr>
            <a:spLocks noGrp="1"/>
          </p:cNvSpPr>
          <p:nvPr>
            <p:ph type="body" sz="quarter" idx="18" hasCustomPrompt="1"/>
          </p:nvPr>
        </p:nvSpPr>
        <p:spPr>
          <a:xfrm>
            <a:off x="5159829" y="4841002"/>
            <a:ext cx="3806774" cy="360000"/>
          </a:xfrm>
        </p:spPr>
        <p:txBody>
          <a:bodyPr>
            <a:noAutofit/>
          </a:bodyPr>
          <a:lstStyle>
            <a:lvl1pPr marL="0" indent="0">
              <a:buNone/>
              <a:defRPr sz="1600" b="1">
                <a:latin typeface="+mj-lt"/>
              </a:defRPr>
            </a:lvl1pPr>
          </a:lstStyle>
          <a:p>
            <a:r>
              <a:rPr lang="fr-FR" dirty="0"/>
              <a:t>Chiffre 1</a:t>
            </a:r>
          </a:p>
        </p:txBody>
      </p:sp>
      <p:sp>
        <p:nvSpPr>
          <p:cNvPr id="7" name="Espace réservé pour une image  3">
            <a:extLst>
              <a:ext uri="{FF2B5EF4-FFF2-40B4-BE49-F238E27FC236}">
                <a16:creationId xmlns:a16="http://schemas.microsoft.com/office/drawing/2014/main" xmlns="" id="{2D934BB6-0019-4BA8-A303-C1AC3FBFFE46}"/>
              </a:ext>
            </a:extLst>
          </p:cNvPr>
          <p:cNvSpPr>
            <a:spLocks noGrp="1"/>
          </p:cNvSpPr>
          <p:nvPr>
            <p:ph type="pic" sz="quarter" idx="17"/>
          </p:nvPr>
        </p:nvSpPr>
        <p:spPr>
          <a:xfrm>
            <a:off x="4721185" y="5884218"/>
            <a:ext cx="310774" cy="360000"/>
          </a:xfrm>
        </p:spPr>
      </p:sp>
      <p:sp>
        <p:nvSpPr>
          <p:cNvPr id="8" name="Espace réservé pour une image  4">
            <a:extLst>
              <a:ext uri="{FF2B5EF4-FFF2-40B4-BE49-F238E27FC236}">
                <a16:creationId xmlns:a16="http://schemas.microsoft.com/office/drawing/2014/main" xmlns="" id="{E21E0425-0B8C-45E3-A43F-5256649EAD70}"/>
              </a:ext>
            </a:extLst>
          </p:cNvPr>
          <p:cNvSpPr>
            <a:spLocks noGrp="1"/>
          </p:cNvSpPr>
          <p:nvPr>
            <p:ph type="pic" sz="quarter" idx="16"/>
          </p:nvPr>
        </p:nvSpPr>
        <p:spPr>
          <a:xfrm>
            <a:off x="4723993" y="5357274"/>
            <a:ext cx="310774" cy="360000"/>
          </a:xfrm>
        </p:spPr>
      </p:sp>
      <p:sp>
        <p:nvSpPr>
          <p:cNvPr id="9" name="Espace réservé pour une image  5">
            <a:extLst>
              <a:ext uri="{FF2B5EF4-FFF2-40B4-BE49-F238E27FC236}">
                <a16:creationId xmlns:a16="http://schemas.microsoft.com/office/drawing/2014/main" xmlns="" id="{E0F0F05A-2C9C-443A-86EF-9449E44AA132}"/>
              </a:ext>
            </a:extLst>
          </p:cNvPr>
          <p:cNvSpPr>
            <a:spLocks noGrp="1"/>
          </p:cNvSpPr>
          <p:nvPr>
            <p:ph type="pic" sz="quarter" idx="15"/>
          </p:nvPr>
        </p:nvSpPr>
        <p:spPr>
          <a:xfrm>
            <a:off x="4723993" y="4841002"/>
            <a:ext cx="310774" cy="360000"/>
          </a:xfrm>
        </p:spPr>
      </p:sp>
      <p:sp>
        <p:nvSpPr>
          <p:cNvPr id="10" name="Espace réservé du graphique 6">
            <a:extLst>
              <a:ext uri="{FF2B5EF4-FFF2-40B4-BE49-F238E27FC236}">
                <a16:creationId xmlns:a16="http://schemas.microsoft.com/office/drawing/2014/main" xmlns="" id="{2A179D07-E565-4277-8DEA-E67A00C06F1C}"/>
              </a:ext>
            </a:extLst>
          </p:cNvPr>
          <p:cNvSpPr>
            <a:spLocks noGrp="1"/>
          </p:cNvSpPr>
          <p:nvPr>
            <p:ph type="chart" sz="quarter" idx="22"/>
          </p:nvPr>
        </p:nvSpPr>
        <p:spPr>
          <a:xfrm>
            <a:off x="378446" y="1409792"/>
            <a:ext cx="4040989" cy="2776010"/>
          </a:xfrm>
        </p:spPr>
      </p:sp>
      <p:sp>
        <p:nvSpPr>
          <p:cNvPr id="11" name="Espace réservé pour une image  7">
            <a:extLst>
              <a:ext uri="{FF2B5EF4-FFF2-40B4-BE49-F238E27FC236}">
                <a16:creationId xmlns:a16="http://schemas.microsoft.com/office/drawing/2014/main" xmlns="" id="{CED09F8F-FF61-40F5-8956-37E174521F5F}"/>
              </a:ext>
            </a:extLst>
          </p:cNvPr>
          <p:cNvSpPr>
            <a:spLocks noGrp="1"/>
          </p:cNvSpPr>
          <p:nvPr>
            <p:ph type="pic" sz="quarter" idx="23"/>
          </p:nvPr>
        </p:nvSpPr>
        <p:spPr>
          <a:xfrm>
            <a:off x="8345056" y="339329"/>
            <a:ext cx="621547" cy="640386"/>
          </a:xfrm>
        </p:spPr>
      </p:sp>
      <p:sp>
        <p:nvSpPr>
          <p:cNvPr id="12" name="Titre 8">
            <a:extLst>
              <a:ext uri="{FF2B5EF4-FFF2-40B4-BE49-F238E27FC236}">
                <a16:creationId xmlns:a16="http://schemas.microsoft.com/office/drawing/2014/main" xmlns="" id="{E8D1A07A-D35B-4818-86D0-CB63C5B3DB55}"/>
              </a:ext>
            </a:extLst>
          </p:cNvPr>
          <p:cNvSpPr>
            <a:spLocks noGrp="1"/>
          </p:cNvSpPr>
          <p:nvPr>
            <p:ph type="title"/>
          </p:nvPr>
        </p:nvSpPr>
        <p:spPr>
          <a:xfrm>
            <a:off x="378444" y="274638"/>
            <a:ext cx="7811967" cy="850106"/>
          </a:xfrm>
        </p:spPr>
        <p:txBody>
          <a:bodyPr>
            <a:normAutofit/>
          </a:bodyPr>
          <a:lstStyle>
            <a:lvl1pPr>
              <a:defRPr sz="2800">
                <a:latin typeface="+mj-lt"/>
              </a:defRPr>
            </a:lvl1pPr>
          </a:lstStyle>
          <a:p>
            <a:endParaRPr lang="fr-FR" dirty="0"/>
          </a:p>
        </p:txBody>
      </p:sp>
      <p:sp>
        <p:nvSpPr>
          <p:cNvPr id="13" name="Espace réservé du texte 10">
            <a:extLst>
              <a:ext uri="{FF2B5EF4-FFF2-40B4-BE49-F238E27FC236}">
                <a16:creationId xmlns:a16="http://schemas.microsoft.com/office/drawing/2014/main" xmlns="" id="{F09F6BD1-BB19-4F8F-87F3-29A324BB2800}"/>
              </a:ext>
            </a:extLst>
          </p:cNvPr>
          <p:cNvSpPr>
            <a:spLocks noGrp="1"/>
          </p:cNvSpPr>
          <p:nvPr>
            <p:ph type="body" sz="quarter" idx="24" hasCustomPrompt="1"/>
          </p:nvPr>
        </p:nvSpPr>
        <p:spPr>
          <a:xfrm>
            <a:off x="4724567" y="1811427"/>
            <a:ext cx="4209804" cy="2374375"/>
          </a:xfrm>
        </p:spPr>
        <p:txBody>
          <a:bodyPr>
            <a:normAutofit/>
          </a:bodyPr>
          <a:lstStyle>
            <a:lvl1pPr marL="0" indent="0">
              <a:buNone/>
              <a:defRPr sz="1200">
                <a:latin typeface="+mn-lt"/>
              </a:defRPr>
            </a:lvl1pPr>
          </a:lstStyle>
          <a:p>
            <a:r>
              <a:rPr lang="fr-FR" dirty="0"/>
              <a:t>Cliquez pour ajouter du texte</a:t>
            </a:r>
          </a:p>
        </p:txBody>
      </p:sp>
      <p:sp>
        <p:nvSpPr>
          <p:cNvPr id="14" name="Espace réservé du texte 11">
            <a:extLst>
              <a:ext uri="{FF2B5EF4-FFF2-40B4-BE49-F238E27FC236}">
                <a16:creationId xmlns:a16="http://schemas.microsoft.com/office/drawing/2014/main" xmlns="" id="{3638F8D9-BAC7-426F-A939-90F627E560AD}"/>
              </a:ext>
            </a:extLst>
          </p:cNvPr>
          <p:cNvSpPr>
            <a:spLocks noGrp="1"/>
          </p:cNvSpPr>
          <p:nvPr>
            <p:ph type="body" sz="quarter" idx="13" hasCustomPrompt="1"/>
          </p:nvPr>
        </p:nvSpPr>
        <p:spPr>
          <a:xfrm>
            <a:off x="4724368" y="1378795"/>
            <a:ext cx="4209804" cy="334497"/>
          </a:xfrm>
        </p:spPr>
        <p:txBody>
          <a:bodyPr>
            <a:noAutofit/>
          </a:bodyPr>
          <a:lstStyle>
            <a:lvl1pPr marL="0" indent="0" algn="r">
              <a:buNone/>
              <a:defRPr sz="1800" b="1">
                <a:latin typeface="+mj-lt"/>
              </a:defRPr>
            </a:lvl1pPr>
          </a:lstStyle>
          <a:p>
            <a:r>
              <a:rPr lang="fr-FR" dirty="0"/>
              <a:t>Sous-titre</a:t>
            </a:r>
          </a:p>
        </p:txBody>
      </p:sp>
      <p:sp>
        <p:nvSpPr>
          <p:cNvPr id="15" name="Espace réservé du texte 12">
            <a:extLst>
              <a:ext uri="{FF2B5EF4-FFF2-40B4-BE49-F238E27FC236}">
                <a16:creationId xmlns:a16="http://schemas.microsoft.com/office/drawing/2014/main" xmlns="" id="{6D77A235-A95F-42E2-84E1-A570E5EA9EE1}"/>
              </a:ext>
            </a:extLst>
          </p:cNvPr>
          <p:cNvSpPr>
            <a:spLocks noGrp="1"/>
          </p:cNvSpPr>
          <p:nvPr>
            <p:ph type="body" sz="quarter" idx="14" hasCustomPrompt="1"/>
          </p:nvPr>
        </p:nvSpPr>
        <p:spPr>
          <a:xfrm>
            <a:off x="4722663" y="4365193"/>
            <a:ext cx="4213213" cy="334497"/>
          </a:xfrm>
        </p:spPr>
        <p:txBody>
          <a:bodyPr>
            <a:noAutofit/>
          </a:bodyPr>
          <a:lstStyle>
            <a:lvl1pPr marL="0" indent="0" algn="r">
              <a:buNone/>
              <a:defRPr sz="1800" b="1">
                <a:latin typeface="+mj-lt"/>
              </a:defRPr>
            </a:lvl1pPr>
          </a:lstStyle>
          <a:p>
            <a:r>
              <a:rPr lang="fr-FR" dirty="0"/>
              <a:t>Sous-titre</a:t>
            </a:r>
          </a:p>
        </p:txBody>
      </p:sp>
      <p:sp>
        <p:nvSpPr>
          <p:cNvPr id="16" name="Espace réservé du texte 13">
            <a:extLst>
              <a:ext uri="{FF2B5EF4-FFF2-40B4-BE49-F238E27FC236}">
                <a16:creationId xmlns:a16="http://schemas.microsoft.com/office/drawing/2014/main" xmlns="" id="{3005DA8C-41EA-4FD6-96D8-10FC1D640514}"/>
              </a:ext>
            </a:extLst>
          </p:cNvPr>
          <p:cNvSpPr>
            <a:spLocks noGrp="1"/>
          </p:cNvSpPr>
          <p:nvPr>
            <p:ph type="body" sz="quarter" idx="19" hasCustomPrompt="1"/>
          </p:nvPr>
        </p:nvSpPr>
        <p:spPr>
          <a:xfrm>
            <a:off x="5159829" y="5357273"/>
            <a:ext cx="3806774" cy="360000"/>
          </a:xfrm>
        </p:spPr>
        <p:txBody>
          <a:bodyPr>
            <a:noAutofit/>
          </a:bodyPr>
          <a:lstStyle>
            <a:lvl1pPr marL="0" indent="0">
              <a:buNone/>
              <a:defRPr sz="1600" b="1">
                <a:latin typeface="+mj-lt"/>
              </a:defRPr>
            </a:lvl1pPr>
          </a:lstStyle>
          <a:p>
            <a:r>
              <a:rPr lang="fr-FR" dirty="0"/>
              <a:t>Chiffre 2</a:t>
            </a:r>
          </a:p>
        </p:txBody>
      </p:sp>
      <p:sp>
        <p:nvSpPr>
          <p:cNvPr id="17" name="Espace réservé du texte 14">
            <a:extLst>
              <a:ext uri="{FF2B5EF4-FFF2-40B4-BE49-F238E27FC236}">
                <a16:creationId xmlns:a16="http://schemas.microsoft.com/office/drawing/2014/main" xmlns="" id="{8F56AE05-3C62-40A9-A133-7745B56BDA40}"/>
              </a:ext>
            </a:extLst>
          </p:cNvPr>
          <p:cNvSpPr>
            <a:spLocks noGrp="1"/>
          </p:cNvSpPr>
          <p:nvPr>
            <p:ph type="body" sz="quarter" idx="20" hasCustomPrompt="1"/>
          </p:nvPr>
        </p:nvSpPr>
        <p:spPr>
          <a:xfrm>
            <a:off x="5159829" y="5884217"/>
            <a:ext cx="3806774" cy="360000"/>
          </a:xfrm>
        </p:spPr>
        <p:txBody>
          <a:bodyPr>
            <a:noAutofit/>
          </a:bodyPr>
          <a:lstStyle>
            <a:lvl1pPr marL="0" indent="0">
              <a:buNone/>
              <a:defRPr sz="1600" b="1">
                <a:latin typeface="+mj-lt"/>
              </a:defRPr>
            </a:lvl1pPr>
          </a:lstStyle>
          <a:p>
            <a:r>
              <a:rPr lang="fr-FR" dirty="0"/>
              <a:t>Chiffre 3</a:t>
            </a:r>
          </a:p>
        </p:txBody>
      </p:sp>
      <p:sp>
        <p:nvSpPr>
          <p:cNvPr id="18" name="Espace réservé du contenu 15">
            <a:extLst>
              <a:ext uri="{FF2B5EF4-FFF2-40B4-BE49-F238E27FC236}">
                <a16:creationId xmlns:a16="http://schemas.microsoft.com/office/drawing/2014/main" xmlns="" id="{E7350F43-E942-4A82-860F-37C8A177BA62}"/>
              </a:ext>
            </a:extLst>
          </p:cNvPr>
          <p:cNvSpPr>
            <a:spLocks noGrp="1"/>
          </p:cNvSpPr>
          <p:nvPr>
            <p:ph sz="quarter" idx="25" hasCustomPrompt="1"/>
          </p:nvPr>
        </p:nvSpPr>
        <p:spPr>
          <a:xfrm>
            <a:off x="378049" y="4841718"/>
            <a:ext cx="4041386" cy="1403679"/>
          </a:xfrm>
        </p:spPr>
        <p:txBody>
          <a:bodyPr>
            <a:normAutofit/>
          </a:bodyPr>
          <a:lstStyle>
            <a:lvl1pPr marL="0" indent="0">
              <a:buNone/>
              <a:defRPr sz="2800">
                <a:latin typeface="+mj-lt"/>
              </a:defRPr>
            </a:lvl1pPr>
          </a:lstStyle>
          <a:p>
            <a:r>
              <a:rPr lang="fr-FR" dirty="0"/>
              <a:t>Sous-titre</a:t>
            </a:r>
          </a:p>
        </p:txBody>
      </p:sp>
      <p:cxnSp>
        <p:nvCxnSpPr>
          <p:cNvPr id="20" name="Connecteur droit 19">
            <a:extLst>
              <a:ext uri="{FF2B5EF4-FFF2-40B4-BE49-F238E27FC236}">
                <a16:creationId xmlns:a16="http://schemas.microsoft.com/office/drawing/2014/main" xmlns="" id="{1AD5B085-E00E-4FC3-80A7-8753C5C6BF41}"/>
              </a:ext>
            </a:extLst>
          </p:cNvPr>
          <p:cNvCxnSpPr>
            <a:cxnSpLocks/>
          </p:cNvCxnSpPr>
          <p:nvPr userDrawn="1"/>
        </p:nvCxnSpPr>
        <p:spPr>
          <a:xfrm>
            <a:off x="195943" y="1254034"/>
            <a:ext cx="8425543" cy="0"/>
          </a:xfrm>
          <a:prstGeom prst="line">
            <a:avLst/>
          </a:prstGeom>
        </p:spPr>
        <p:style>
          <a:lnRef idx="1">
            <a:schemeClr val="dk1"/>
          </a:lnRef>
          <a:fillRef idx="0">
            <a:schemeClr val="dk1"/>
          </a:fillRef>
          <a:effectRef idx="0">
            <a:schemeClr val="dk1"/>
          </a:effectRef>
          <a:fontRef idx="minor">
            <a:schemeClr val="tx1"/>
          </a:fontRef>
        </p:style>
      </p:cxnSp>
      <p:sp>
        <p:nvSpPr>
          <p:cNvPr id="21" name="Slide Number Placeholder 5">
            <a:extLst>
              <a:ext uri="{FF2B5EF4-FFF2-40B4-BE49-F238E27FC236}">
                <a16:creationId xmlns:a16="http://schemas.microsoft.com/office/drawing/2014/main" xmlns="" id="{66E43552-AA93-438C-B0DB-45505E609691}"/>
              </a:ext>
            </a:extLst>
          </p:cNvPr>
          <p:cNvSpPr>
            <a:spLocks noGrp="1"/>
          </p:cNvSpPr>
          <p:nvPr>
            <p:ph type="sldNum" sz="quarter" idx="12"/>
          </p:nvPr>
        </p:nvSpPr>
        <p:spPr>
          <a:xfrm>
            <a:off x="8753747" y="6492875"/>
            <a:ext cx="390253" cy="365125"/>
          </a:xfrm>
          <a:prstGeom prst="rect">
            <a:avLst/>
          </a:prstGeom>
        </p:spPr>
        <p:txBody>
          <a:bodyPr anchor="ctr"/>
          <a:lstStyle>
            <a:lvl1pPr algn="ctr">
              <a:defRPr sz="800"/>
            </a:lvl1pPr>
          </a:lstStyle>
          <a:p>
            <a:fld id="{01DFE443-B80B-44A7-B8E3-175A733CB829}" type="slidenum">
              <a:rPr lang="fr-FR" smtClean="0"/>
              <a:pPr/>
              <a:t>‹N°›</a:t>
            </a:fld>
            <a:endParaRPr lang="fr-FR"/>
          </a:p>
        </p:txBody>
      </p:sp>
    </p:spTree>
    <p:extLst>
      <p:ext uri="{BB962C8B-B14F-4D97-AF65-F5344CB8AC3E}">
        <p14:creationId xmlns:p14="http://schemas.microsoft.com/office/powerpoint/2010/main" val="106365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7" name="Espace réservé du texte 2">
            <a:extLst>
              <a:ext uri="{FF2B5EF4-FFF2-40B4-BE49-F238E27FC236}">
                <a16:creationId xmlns:a16="http://schemas.microsoft.com/office/drawing/2014/main" xmlns="" id="{AFA9A3BC-12D6-41EB-924F-2D1127D8DF7C}"/>
              </a:ext>
            </a:extLst>
          </p:cNvPr>
          <p:cNvSpPr>
            <a:spLocks noGrp="1"/>
          </p:cNvSpPr>
          <p:nvPr>
            <p:ph type="body" sz="quarter" idx="18"/>
          </p:nvPr>
        </p:nvSpPr>
        <p:spPr>
          <a:xfrm>
            <a:off x="5503912" y="4413080"/>
            <a:ext cx="3498016" cy="360000"/>
          </a:xfrm>
        </p:spPr>
        <p:txBody>
          <a:bodyPr/>
          <a:lstStyle>
            <a:lvl1pPr>
              <a:defRPr>
                <a:solidFill>
                  <a:srgbClr val="7FC31B"/>
                </a:solidFill>
                <a:latin typeface="+mj-lt"/>
              </a:defRPr>
            </a:lvl1pPr>
          </a:lstStyle>
          <a:p>
            <a:endParaRPr lang="fr-FR" dirty="0"/>
          </a:p>
        </p:txBody>
      </p:sp>
      <p:sp>
        <p:nvSpPr>
          <p:cNvPr id="38" name="Espace réservé pour une image  3">
            <a:extLst>
              <a:ext uri="{FF2B5EF4-FFF2-40B4-BE49-F238E27FC236}">
                <a16:creationId xmlns:a16="http://schemas.microsoft.com/office/drawing/2014/main" xmlns="" id="{66591EAA-8A2E-47C4-A2D1-D1C2557E1E47}"/>
              </a:ext>
            </a:extLst>
          </p:cNvPr>
          <p:cNvSpPr>
            <a:spLocks noGrp="1"/>
          </p:cNvSpPr>
          <p:nvPr>
            <p:ph type="pic" sz="quarter" idx="17"/>
          </p:nvPr>
        </p:nvSpPr>
        <p:spPr>
          <a:xfrm>
            <a:off x="5069056" y="5456295"/>
            <a:ext cx="360000" cy="360000"/>
          </a:xfrm>
        </p:spPr>
      </p:sp>
      <p:sp>
        <p:nvSpPr>
          <p:cNvPr id="39" name="Espace réservé pour une image  4">
            <a:extLst>
              <a:ext uri="{FF2B5EF4-FFF2-40B4-BE49-F238E27FC236}">
                <a16:creationId xmlns:a16="http://schemas.microsoft.com/office/drawing/2014/main" xmlns="" id="{E2CE773F-984C-4474-A80A-CFAA157468E3}"/>
              </a:ext>
            </a:extLst>
          </p:cNvPr>
          <p:cNvSpPr>
            <a:spLocks noGrp="1"/>
          </p:cNvSpPr>
          <p:nvPr>
            <p:ph type="pic" sz="quarter" idx="16"/>
          </p:nvPr>
        </p:nvSpPr>
        <p:spPr>
          <a:xfrm>
            <a:off x="5071864" y="4929351"/>
            <a:ext cx="360000" cy="360000"/>
          </a:xfrm>
        </p:spPr>
      </p:sp>
      <p:sp>
        <p:nvSpPr>
          <p:cNvPr id="40" name="Espace réservé pour une image  5">
            <a:extLst>
              <a:ext uri="{FF2B5EF4-FFF2-40B4-BE49-F238E27FC236}">
                <a16:creationId xmlns:a16="http://schemas.microsoft.com/office/drawing/2014/main" xmlns="" id="{231EFD67-374D-401E-AAD7-BA7CB3C385FF}"/>
              </a:ext>
            </a:extLst>
          </p:cNvPr>
          <p:cNvSpPr>
            <a:spLocks noGrp="1"/>
          </p:cNvSpPr>
          <p:nvPr>
            <p:ph type="pic" sz="quarter" idx="15"/>
          </p:nvPr>
        </p:nvSpPr>
        <p:spPr>
          <a:xfrm>
            <a:off x="5071864" y="4413079"/>
            <a:ext cx="360000" cy="360000"/>
          </a:xfrm>
        </p:spPr>
      </p:sp>
      <p:sp>
        <p:nvSpPr>
          <p:cNvPr id="42" name="Espace réservé pour une image  7">
            <a:extLst>
              <a:ext uri="{FF2B5EF4-FFF2-40B4-BE49-F238E27FC236}">
                <a16:creationId xmlns:a16="http://schemas.microsoft.com/office/drawing/2014/main" xmlns="" id="{4662A3C7-863A-42F1-8A37-9EBC36914EEA}"/>
              </a:ext>
            </a:extLst>
          </p:cNvPr>
          <p:cNvSpPr>
            <a:spLocks noGrp="1"/>
          </p:cNvSpPr>
          <p:nvPr>
            <p:ph type="pic" sz="quarter" idx="11"/>
          </p:nvPr>
        </p:nvSpPr>
        <p:spPr>
          <a:xfrm>
            <a:off x="8641928" y="430721"/>
            <a:ext cx="720000" cy="720725"/>
          </a:xfrm>
        </p:spPr>
      </p:sp>
      <p:sp>
        <p:nvSpPr>
          <p:cNvPr id="43" name="Titre 8">
            <a:extLst>
              <a:ext uri="{FF2B5EF4-FFF2-40B4-BE49-F238E27FC236}">
                <a16:creationId xmlns:a16="http://schemas.microsoft.com/office/drawing/2014/main" xmlns="" id="{6EFF2CA5-14A1-410F-B0B6-17F1AF2E8448}"/>
              </a:ext>
            </a:extLst>
          </p:cNvPr>
          <p:cNvSpPr>
            <a:spLocks noGrp="1"/>
          </p:cNvSpPr>
          <p:nvPr>
            <p:ph type="title"/>
          </p:nvPr>
        </p:nvSpPr>
        <p:spPr>
          <a:xfrm>
            <a:off x="187147" y="366078"/>
            <a:ext cx="8287096" cy="850106"/>
          </a:xfrm>
        </p:spPr>
        <p:txBody>
          <a:bodyPr/>
          <a:lstStyle>
            <a:lvl1pPr>
              <a:defRPr>
                <a:latin typeface="+mj-lt"/>
              </a:defRPr>
            </a:lvl1pPr>
          </a:lstStyle>
          <a:p>
            <a:endParaRPr lang="fr-FR" dirty="0"/>
          </a:p>
        </p:txBody>
      </p:sp>
      <p:sp>
        <p:nvSpPr>
          <p:cNvPr id="44" name="Espace réservé du texte 10">
            <a:extLst>
              <a:ext uri="{FF2B5EF4-FFF2-40B4-BE49-F238E27FC236}">
                <a16:creationId xmlns:a16="http://schemas.microsoft.com/office/drawing/2014/main" xmlns="" id="{25A141AE-E8B0-4108-BECA-3F9AA3EBC644}"/>
              </a:ext>
            </a:extLst>
          </p:cNvPr>
          <p:cNvSpPr>
            <a:spLocks noGrp="1"/>
          </p:cNvSpPr>
          <p:nvPr>
            <p:ph type="body" sz="quarter" idx="10"/>
          </p:nvPr>
        </p:nvSpPr>
        <p:spPr>
          <a:xfrm>
            <a:off x="5072063" y="1785301"/>
            <a:ext cx="3930064" cy="2097888"/>
          </a:xfrm>
        </p:spPr>
        <p:txBody>
          <a:bodyPr/>
          <a:lstStyle>
            <a:lvl1pPr>
              <a:defRPr>
                <a:latin typeface="+mj-lt"/>
              </a:defRPr>
            </a:lvl1pPr>
          </a:lstStyle>
          <a:p>
            <a:endParaRPr lang="fr-FR"/>
          </a:p>
        </p:txBody>
      </p:sp>
      <p:sp>
        <p:nvSpPr>
          <p:cNvPr id="45" name="Espace réservé du texte 11">
            <a:extLst>
              <a:ext uri="{FF2B5EF4-FFF2-40B4-BE49-F238E27FC236}">
                <a16:creationId xmlns:a16="http://schemas.microsoft.com/office/drawing/2014/main" xmlns="" id="{3A252BAC-1D30-431F-868D-89B89F586552}"/>
              </a:ext>
            </a:extLst>
          </p:cNvPr>
          <p:cNvSpPr>
            <a:spLocks noGrp="1"/>
          </p:cNvSpPr>
          <p:nvPr>
            <p:ph type="body" sz="quarter" idx="13"/>
          </p:nvPr>
        </p:nvSpPr>
        <p:spPr>
          <a:xfrm>
            <a:off x="5071864" y="1378794"/>
            <a:ext cx="3930064" cy="334497"/>
          </a:xfrm>
        </p:spPr>
        <p:txBody>
          <a:bodyPr/>
          <a:lstStyle>
            <a:lvl1pPr>
              <a:defRPr>
                <a:latin typeface="+mj-lt"/>
              </a:defRPr>
            </a:lvl1pPr>
          </a:lstStyle>
          <a:p>
            <a:endParaRPr lang="fr-FR"/>
          </a:p>
        </p:txBody>
      </p:sp>
      <p:sp>
        <p:nvSpPr>
          <p:cNvPr id="46" name="Espace réservé du texte 12">
            <a:extLst>
              <a:ext uri="{FF2B5EF4-FFF2-40B4-BE49-F238E27FC236}">
                <a16:creationId xmlns:a16="http://schemas.microsoft.com/office/drawing/2014/main" xmlns="" id="{C28F9327-BDBE-438F-AEF7-3C43AADE2E2A}"/>
              </a:ext>
            </a:extLst>
          </p:cNvPr>
          <p:cNvSpPr>
            <a:spLocks noGrp="1"/>
          </p:cNvSpPr>
          <p:nvPr>
            <p:ph type="body" sz="quarter" idx="14"/>
          </p:nvPr>
        </p:nvSpPr>
        <p:spPr>
          <a:xfrm>
            <a:off x="5071864" y="4035129"/>
            <a:ext cx="3930064" cy="334497"/>
          </a:xfrm>
        </p:spPr>
        <p:txBody>
          <a:bodyPr/>
          <a:lstStyle>
            <a:lvl1pPr>
              <a:defRPr>
                <a:latin typeface="+mj-lt"/>
              </a:defRPr>
            </a:lvl1pPr>
          </a:lstStyle>
          <a:p>
            <a:endParaRPr lang="fr-FR" dirty="0"/>
          </a:p>
        </p:txBody>
      </p:sp>
      <p:sp>
        <p:nvSpPr>
          <p:cNvPr id="47" name="Espace réservé du texte 13">
            <a:extLst>
              <a:ext uri="{FF2B5EF4-FFF2-40B4-BE49-F238E27FC236}">
                <a16:creationId xmlns:a16="http://schemas.microsoft.com/office/drawing/2014/main" xmlns="" id="{47E442CD-3E01-422F-A128-70F376A5F9EC}"/>
              </a:ext>
            </a:extLst>
          </p:cNvPr>
          <p:cNvSpPr>
            <a:spLocks noGrp="1"/>
          </p:cNvSpPr>
          <p:nvPr>
            <p:ph type="body" sz="quarter" idx="19"/>
          </p:nvPr>
        </p:nvSpPr>
        <p:spPr>
          <a:xfrm>
            <a:off x="5503912" y="4929351"/>
            <a:ext cx="3498016" cy="360000"/>
          </a:xfrm>
        </p:spPr>
        <p:txBody>
          <a:bodyPr/>
          <a:lstStyle>
            <a:lvl1pPr>
              <a:defRPr>
                <a:solidFill>
                  <a:srgbClr val="7FC31B"/>
                </a:solidFill>
                <a:latin typeface="+mj-lt"/>
              </a:defRPr>
            </a:lvl1pPr>
          </a:lstStyle>
          <a:p>
            <a:endParaRPr lang="fr-FR"/>
          </a:p>
        </p:txBody>
      </p:sp>
      <p:sp>
        <p:nvSpPr>
          <p:cNvPr id="48" name="Espace réservé du texte 14">
            <a:extLst>
              <a:ext uri="{FF2B5EF4-FFF2-40B4-BE49-F238E27FC236}">
                <a16:creationId xmlns:a16="http://schemas.microsoft.com/office/drawing/2014/main" xmlns="" id="{0A3DA173-EDD7-416A-94B8-B497FD6BC9F0}"/>
              </a:ext>
            </a:extLst>
          </p:cNvPr>
          <p:cNvSpPr>
            <a:spLocks noGrp="1"/>
          </p:cNvSpPr>
          <p:nvPr>
            <p:ph type="body" sz="quarter" idx="20"/>
          </p:nvPr>
        </p:nvSpPr>
        <p:spPr>
          <a:xfrm>
            <a:off x="5503912" y="5456295"/>
            <a:ext cx="3498016" cy="360000"/>
          </a:xfrm>
        </p:spPr>
        <p:txBody>
          <a:bodyPr/>
          <a:lstStyle>
            <a:lvl1pPr>
              <a:defRPr>
                <a:solidFill>
                  <a:srgbClr val="7FC31B"/>
                </a:solidFill>
                <a:latin typeface="+mj-lt"/>
              </a:defRPr>
            </a:lvl1pPr>
          </a:lstStyle>
          <a:p>
            <a:endParaRPr lang="fr-FR"/>
          </a:p>
        </p:txBody>
      </p:sp>
      <p:sp>
        <p:nvSpPr>
          <p:cNvPr id="13" name="Slide Number Placeholder 5">
            <a:extLst>
              <a:ext uri="{FF2B5EF4-FFF2-40B4-BE49-F238E27FC236}">
                <a16:creationId xmlns:a16="http://schemas.microsoft.com/office/drawing/2014/main" xmlns="" id="{812E10A1-F533-4D61-AF59-B4DF53A39B78}"/>
              </a:ext>
            </a:extLst>
          </p:cNvPr>
          <p:cNvSpPr>
            <a:spLocks noGrp="1"/>
          </p:cNvSpPr>
          <p:nvPr>
            <p:ph type="sldNum" sz="quarter" idx="12"/>
          </p:nvPr>
        </p:nvSpPr>
        <p:spPr>
          <a:xfrm>
            <a:off x="8753747" y="6492875"/>
            <a:ext cx="390253" cy="365125"/>
          </a:xfrm>
          <a:prstGeom prst="rect">
            <a:avLst/>
          </a:prstGeom>
        </p:spPr>
        <p:txBody>
          <a:bodyPr anchor="ctr"/>
          <a:lstStyle>
            <a:lvl1pPr algn="ctr">
              <a:defRPr sz="800"/>
            </a:lvl1pPr>
          </a:lstStyle>
          <a:p>
            <a:fld id="{01DFE443-B80B-44A7-B8E3-175A733CB829}" type="slidenum">
              <a:rPr lang="fr-FR" smtClean="0"/>
              <a:pPr/>
              <a:t>‹N°›</a:t>
            </a:fld>
            <a:endParaRPr lang="fr-FR"/>
          </a:p>
        </p:txBody>
      </p:sp>
    </p:spTree>
    <p:extLst>
      <p:ext uri="{BB962C8B-B14F-4D97-AF65-F5344CB8AC3E}">
        <p14:creationId xmlns:p14="http://schemas.microsoft.com/office/powerpoint/2010/main" val="342845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tercalaire">
    <p:spTree>
      <p:nvGrpSpPr>
        <p:cNvPr id="1" name=""/>
        <p:cNvGrpSpPr/>
        <p:nvPr/>
      </p:nvGrpSpPr>
      <p:grpSpPr>
        <a:xfrm>
          <a:off x="0" y="0"/>
          <a:ext cx="0" cy="0"/>
          <a:chOff x="0" y="0"/>
          <a:chExt cx="0" cy="0"/>
        </a:xfrm>
      </p:grpSpPr>
      <p:sp>
        <p:nvSpPr>
          <p:cNvPr id="8" name="Rectangle 7"/>
          <p:cNvSpPr/>
          <p:nvPr userDrawn="1"/>
        </p:nvSpPr>
        <p:spPr>
          <a:xfrm>
            <a:off x="-14355" y="1988840"/>
            <a:ext cx="5982203" cy="1584176"/>
          </a:xfrm>
          <a:prstGeom prst="rect">
            <a:avLst/>
          </a:prstGeom>
          <a:solidFill>
            <a:srgbClr val="8B1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Titre 1"/>
          <p:cNvSpPr>
            <a:spLocks noGrp="1"/>
          </p:cNvSpPr>
          <p:nvPr>
            <p:ph type="title" hasCustomPrompt="1"/>
          </p:nvPr>
        </p:nvSpPr>
        <p:spPr>
          <a:xfrm>
            <a:off x="251522" y="2222185"/>
            <a:ext cx="5184575" cy="1117486"/>
          </a:xfrm>
          <a:gradFill>
            <a:gsLst>
              <a:gs pos="0">
                <a:srgbClr val="8B1A56">
                  <a:alpha val="81000"/>
                </a:srgbClr>
              </a:gs>
              <a:gs pos="34000">
                <a:srgbClr val="8B1A56">
                  <a:alpha val="26000"/>
                </a:srgbClr>
              </a:gs>
              <a:gs pos="77000">
                <a:srgbClr val="8B1A56">
                  <a:alpha val="0"/>
                </a:srgbClr>
              </a:gs>
            </a:gsLst>
            <a:lin ang="10800000" scaled="1"/>
          </a:gradFill>
        </p:spPr>
        <p:txBody>
          <a:bodyPr>
            <a:normAutofit/>
          </a:bodyPr>
          <a:lstStyle>
            <a:lvl1pPr algn="l">
              <a:defRPr sz="2700">
                <a:solidFill>
                  <a:schemeClr val="bg1"/>
                </a:solidFill>
                <a:latin typeface="+mj-lt"/>
              </a:defRPr>
            </a:lvl1pPr>
          </a:lstStyle>
          <a:p>
            <a:r>
              <a:rPr lang="fr-FR" dirty="0"/>
              <a:t>TITRE</a:t>
            </a:r>
          </a:p>
        </p:txBody>
      </p:sp>
      <p:sp>
        <p:nvSpPr>
          <p:cNvPr id="14" name="Espace réservé pour une image  3"/>
          <p:cNvSpPr>
            <a:spLocks noGrp="1"/>
          </p:cNvSpPr>
          <p:nvPr>
            <p:ph type="pic" sz="quarter" idx="11"/>
          </p:nvPr>
        </p:nvSpPr>
        <p:spPr>
          <a:xfrm>
            <a:off x="5967848" y="1988840"/>
            <a:ext cx="3190508" cy="2249700"/>
          </a:xfrm>
        </p:spPr>
        <p:txBody>
          <a:bodyPr/>
          <a:lstStyle/>
          <a:p>
            <a:endParaRPr lang="fr-FR" dirty="0"/>
          </a:p>
        </p:txBody>
      </p:sp>
      <p:sp>
        <p:nvSpPr>
          <p:cNvPr id="15" name="Espace réservé pour une image  3"/>
          <p:cNvSpPr>
            <a:spLocks noGrp="1"/>
          </p:cNvSpPr>
          <p:nvPr>
            <p:ph type="pic" sz="quarter" idx="12"/>
          </p:nvPr>
        </p:nvSpPr>
        <p:spPr>
          <a:xfrm>
            <a:off x="1979712" y="0"/>
            <a:ext cx="7164288" cy="1988840"/>
          </a:xfrm>
        </p:spPr>
        <p:txBody>
          <a:bodyPr/>
          <a:lstStyle/>
          <a:p>
            <a:endParaRPr lang="fr-FR" dirty="0"/>
          </a:p>
        </p:txBody>
      </p:sp>
      <p:sp>
        <p:nvSpPr>
          <p:cNvPr id="20" name="Espace réservé pour une image  3"/>
          <p:cNvSpPr>
            <a:spLocks noGrp="1"/>
          </p:cNvSpPr>
          <p:nvPr>
            <p:ph type="pic" sz="quarter" idx="14"/>
          </p:nvPr>
        </p:nvSpPr>
        <p:spPr>
          <a:xfrm>
            <a:off x="-14356" y="0"/>
            <a:ext cx="1994068" cy="1988840"/>
          </a:xfrm>
        </p:spPr>
        <p:txBody>
          <a:bodyPr/>
          <a:lstStyle/>
          <a:p>
            <a:endParaRPr lang="fr-FR"/>
          </a:p>
        </p:txBody>
      </p:sp>
      <p:sp>
        <p:nvSpPr>
          <p:cNvPr id="21" name="Espace réservé du texte 20"/>
          <p:cNvSpPr>
            <a:spLocks noGrp="1"/>
          </p:cNvSpPr>
          <p:nvPr>
            <p:ph type="body" sz="quarter" idx="15"/>
          </p:nvPr>
        </p:nvSpPr>
        <p:spPr>
          <a:xfrm>
            <a:off x="783272" y="4581525"/>
            <a:ext cx="7377456" cy="1511300"/>
          </a:xfrm>
        </p:spPr>
        <p:txBody>
          <a:bodyPr>
            <a:normAutofit/>
          </a:bodyPr>
          <a:lstStyle>
            <a:lvl1pPr marL="0" indent="0" algn="just">
              <a:buNone/>
              <a:defRPr sz="1500" b="1">
                <a:solidFill>
                  <a:srgbClr val="7FC31B"/>
                </a:solidFill>
                <a:latin typeface="+mj-lt"/>
              </a:defRPr>
            </a:lvl1pPr>
          </a:lstStyle>
          <a:p>
            <a:pPr lvl="0"/>
            <a:endParaRPr lang="fr-FR" dirty="0"/>
          </a:p>
        </p:txBody>
      </p:sp>
    </p:spTree>
    <p:extLst>
      <p:ext uri="{BB962C8B-B14F-4D97-AF65-F5344CB8AC3E}">
        <p14:creationId xmlns:p14="http://schemas.microsoft.com/office/powerpoint/2010/main" val="106397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2_Analyse_avec carte et graph">
    <p:spTree>
      <p:nvGrpSpPr>
        <p:cNvPr id="1" name=""/>
        <p:cNvGrpSpPr/>
        <p:nvPr/>
      </p:nvGrpSpPr>
      <p:grpSpPr>
        <a:xfrm>
          <a:off x="0" y="0"/>
          <a:ext cx="0" cy="0"/>
          <a:chOff x="0" y="0"/>
          <a:chExt cx="0" cy="0"/>
        </a:xfrm>
      </p:grpSpPr>
      <p:sp>
        <p:nvSpPr>
          <p:cNvPr id="28" name="Espace réservé pour une image  27"/>
          <p:cNvSpPr>
            <a:spLocks noGrp="1"/>
          </p:cNvSpPr>
          <p:nvPr>
            <p:ph type="pic" sz="quarter" idx="11"/>
          </p:nvPr>
        </p:nvSpPr>
        <p:spPr>
          <a:xfrm>
            <a:off x="8399195" y="339282"/>
            <a:ext cx="664615" cy="720725"/>
          </a:xfrm>
        </p:spPr>
        <p:txBody>
          <a:bodyPr>
            <a:normAutofit/>
          </a:bodyPr>
          <a:lstStyle>
            <a:lvl1pPr marL="0" indent="0">
              <a:buNone/>
              <a:defRPr sz="923"/>
            </a:lvl1pPr>
          </a:lstStyle>
          <a:p>
            <a:endParaRPr lang="fr-FR" dirty="0"/>
          </a:p>
        </p:txBody>
      </p:sp>
      <p:sp>
        <p:nvSpPr>
          <p:cNvPr id="2" name="Titre 1"/>
          <p:cNvSpPr>
            <a:spLocks noGrp="1"/>
          </p:cNvSpPr>
          <p:nvPr>
            <p:ph type="title"/>
          </p:nvPr>
        </p:nvSpPr>
        <p:spPr>
          <a:xfrm>
            <a:off x="594782" y="274638"/>
            <a:ext cx="7649627" cy="850106"/>
          </a:xfrm>
        </p:spPr>
        <p:txBody>
          <a:bodyPr>
            <a:normAutofit/>
          </a:bodyPr>
          <a:lstStyle>
            <a:lvl1pPr algn="l">
              <a:defRPr sz="2585" b="0">
                <a:latin typeface="Arial" panose="020B0604020202020204" pitchFamily="34" charset="0"/>
                <a:cs typeface="Arial" panose="020B0604020202020204" pitchFamily="34" charset="0"/>
              </a:defRPr>
            </a:lvl1pPr>
          </a:lstStyle>
          <a:p>
            <a:r>
              <a:rPr lang="fr-FR" dirty="0"/>
              <a:t>Modifiez le style du titre</a:t>
            </a:r>
          </a:p>
        </p:txBody>
      </p:sp>
      <p:cxnSp>
        <p:nvCxnSpPr>
          <p:cNvPr id="7" name="Connecteur droit 6"/>
          <p:cNvCxnSpPr/>
          <p:nvPr userDrawn="1"/>
        </p:nvCxnSpPr>
        <p:spPr>
          <a:xfrm>
            <a:off x="594783" y="1196752"/>
            <a:ext cx="8136904"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sp>
        <p:nvSpPr>
          <p:cNvPr id="13" name="Espace réservé du numéro de diapositive 5"/>
          <p:cNvSpPr>
            <a:spLocks noGrp="1"/>
          </p:cNvSpPr>
          <p:nvPr>
            <p:ph type="sldNum" sz="quarter" idx="4"/>
          </p:nvPr>
        </p:nvSpPr>
        <p:spPr>
          <a:xfrm>
            <a:off x="7694985" y="6413539"/>
            <a:ext cx="549424" cy="365125"/>
          </a:xfrm>
          <a:prstGeom prst="rect">
            <a:avLst/>
          </a:prstGeom>
        </p:spPr>
        <p:txBody>
          <a:bodyPr vert="horz" lIns="91440" tIns="45720" rIns="91440" bIns="45720" rtlCol="0" anchor="ctr"/>
          <a:lstStyle>
            <a:lvl1pPr algn="r">
              <a:defRPr sz="923">
                <a:solidFill>
                  <a:schemeClr val="bg1"/>
                </a:solidFill>
                <a:latin typeface="Franklin Gothic Medium" panose="020B0603020102020204" pitchFamily="34" charset="0"/>
              </a:defRPr>
            </a:lvl1pPr>
          </a:lstStyle>
          <a:p>
            <a:fld id="{AE6EF8B0-D65C-4F5A-B0C1-33558BBB058B}" type="slidenum">
              <a:rPr lang="fr-FR" smtClean="0"/>
              <a:pPr/>
              <a:t>‹N°›</a:t>
            </a:fld>
            <a:endParaRPr lang="fr-FR" dirty="0"/>
          </a:p>
        </p:txBody>
      </p:sp>
      <p:sp>
        <p:nvSpPr>
          <p:cNvPr id="5" name="Espace réservé du texte 4"/>
          <p:cNvSpPr>
            <a:spLocks noGrp="1"/>
          </p:cNvSpPr>
          <p:nvPr>
            <p:ph type="body" sz="quarter" idx="10"/>
          </p:nvPr>
        </p:nvSpPr>
        <p:spPr>
          <a:xfrm>
            <a:off x="251522" y="3914034"/>
            <a:ext cx="4663318" cy="1735784"/>
          </a:xfrm>
        </p:spPr>
        <p:txBody>
          <a:bodyPr>
            <a:normAutofit/>
          </a:bodyPr>
          <a:lstStyle>
            <a:lvl1pPr marL="0" indent="0" algn="just">
              <a:buNone/>
              <a:defRPr sz="1108">
                <a:latin typeface="Franklin Gothic Book" panose="020B0503020102020204" pitchFamily="34" charset="0"/>
              </a:defRPr>
            </a:lvl1pPr>
            <a:lvl2pPr marL="422007" indent="0" algn="just">
              <a:buNone/>
              <a:defRPr sz="1108">
                <a:latin typeface="Franklin Gothic Book" panose="020B0503020102020204" pitchFamily="34" charset="0"/>
              </a:defRPr>
            </a:lvl2pPr>
            <a:lvl3pPr marL="844012" indent="0" algn="just">
              <a:buNone/>
              <a:defRPr sz="1108">
                <a:latin typeface="Franklin Gothic Book" panose="020B0503020102020204" pitchFamily="34" charset="0"/>
              </a:defRPr>
            </a:lvl3pPr>
            <a:lvl4pPr marL="1266018" indent="0" algn="just">
              <a:buNone/>
              <a:defRPr sz="1108">
                <a:latin typeface="Franklin Gothic Book" panose="020B0503020102020204" pitchFamily="34" charset="0"/>
              </a:defRPr>
            </a:lvl4pPr>
            <a:lvl5pPr marL="1688024" indent="0" algn="just">
              <a:buNone/>
              <a:defRPr sz="1108">
                <a:latin typeface="Franklin Gothic Book" panose="020B05030201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Espace réservé du texte 4"/>
          <p:cNvSpPr>
            <a:spLocks noGrp="1"/>
          </p:cNvSpPr>
          <p:nvPr>
            <p:ph type="body" sz="quarter" idx="13" hasCustomPrompt="1"/>
          </p:nvPr>
        </p:nvSpPr>
        <p:spPr>
          <a:xfrm>
            <a:off x="5103752" y="1287355"/>
            <a:ext cx="3627751" cy="334497"/>
          </a:xfrm>
        </p:spPr>
        <p:txBody>
          <a:bodyPr anchor="ctr">
            <a:noAutofit/>
          </a:bodyPr>
          <a:lstStyle>
            <a:lvl1pPr marL="0" indent="0" algn="r">
              <a:buNone/>
              <a:defRPr sz="1662" b="0">
                <a:latin typeface="+mj-lt"/>
              </a:defRPr>
            </a:lvl1pPr>
            <a:lvl2pPr marL="422007" indent="0">
              <a:buNone/>
              <a:defRPr sz="1662" b="1">
                <a:latin typeface="Franklin Gothic Book" panose="020B0503020102020204" pitchFamily="34" charset="0"/>
              </a:defRPr>
            </a:lvl2pPr>
            <a:lvl3pPr marL="844012" indent="0">
              <a:buNone/>
              <a:defRPr sz="1662" b="1">
                <a:latin typeface="Franklin Gothic Book" panose="020B0503020102020204" pitchFamily="34" charset="0"/>
              </a:defRPr>
            </a:lvl3pPr>
            <a:lvl4pPr marL="1266018" indent="0">
              <a:buNone/>
              <a:defRPr sz="1662" b="1">
                <a:latin typeface="Franklin Gothic Book" panose="020B0503020102020204" pitchFamily="34" charset="0"/>
              </a:defRPr>
            </a:lvl4pPr>
            <a:lvl5pPr marL="1688024" indent="0">
              <a:buNone/>
              <a:defRPr sz="1662" b="1">
                <a:latin typeface="Franklin Gothic Book" panose="020B0503020102020204" pitchFamily="34" charset="0"/>
              </a:defRPr>
            </a:lvl5pPr>
          </a:lstStyle>
          <a:p>
            <a:pPr lvl="0"/>
            <a:r>
              <a:rPr lang="fr-FR" dirty="0"/>
              <a:t>Sous-titre</a:t>
            </a:r>
          </a:p>
        </p:txBody>
      </p:sp>
      <p:sp>
        <p:nvSpPr>
          <p:cNvPr id="19" name="Espace réservé du texte 4"/>
          <p:cNvSpPr>
            <a:spLocks noGrp="1"/>
          </p:cNvSpPr>
          <p:nvPr>
            <p:ph type="body" sz="quarter" idx="23" hasCustomPrompt="1"/>
          </p:nvPr>
        </p:nvSpPr>
        <p:spPr>
          <a:xfrm>
            <a:off x="594781" y="6093296"/>
            <a:ext cx="7649626" cy="223201"/>
          </a:xfrm>
        </p:spPr>
        <p:txBody>
          <a:bodyPr>
            <a:noAutofit/>
          </a:bodyPr>
          <a:lstStyle>
            <a:lvl1pPr marL="0" indent="0" algn="l">
              <a:buNone/>
              <a:defRPr sz="923" b="0">
                <a:latin typeface="Franklin Gothic Book" panose="020B0503020102020204" pitchFamily="34" charset="0"/>
              </a:defRPr>
            </a:lvl1pPr>
            <a:lvl2pPr marL="422007" indent="0">
              <a:buNone/>
              <a:defRPr sz="1662" b="1">
                <a:latin typeface="Franklin Gothic Book" panose="020B0503020102020204" pitchFamily="34" charset="0"/>
              </a:defRPr>
            </a:lvl2pPr>
            <a:lvl3pPr marL="844012" indent="0">
              <a:buNone/>
              <a:defRPr sz="1662" b="1">
                <a:latin typeface="Franklin Gothic Book" panose="020B0503020102020204" pitchFamily="34" charset="0"/>
              </a:defRPr>
            </a:lvl3pPr>
            <a:lvl4pPr marL="1266018" indent="0">
              <a:buNone/>
              <a:defRPr sz="1662" b="1">
                <a:latin typeface="Franklin Gothic Book" panose="020B0503020102020204" pitchFamily="34" charset="0"/>
              </a:defRPr>
            </a:lvl4pPr>
            <a:lvl5pPr marL="1688024" indent="0">
              <a:buNone/>
              <a:defRPr sz="1662" b="1">
                <a:latin typeface="Franklin Gothic Book" panose="020B0503020102020204" pitchFamily="34" charset="0"/>
              </a:defRPr>
            </a:lvl5pPr>
          </a:lstStyle>
          <a:p>
            <a:pPr lvl="0"/>
            <a:r>
              <a:rPr lang="fr-FR" dirty="0"/>
              <a:t>Sources</a:t>
            </a:r>
          </a:p>
        </p:txBody>
      </p:sp>
      <p:sp>
        <p:nvSpPr>
          <p:cNvPr id="4" name="Espace réservé pour une image  3">
            <a:extLst>
              <a:ext uri="{FF2B5EF4-FFF2-40B4-BE49-F238E27FC236}">
                <a16:creationId xmlns:a16="http://schemas.microsoft.com/office/drawing/2014/main" xmlns="" id="{25012332-67AB-43D5-8B86-B7B6498013F7}"/>
              </a:ext>
            </a:extLst>
          </p:cNvPr>
          <p:cNvSpPr>
            <a:spLocks noGrp="1"/>
          </p:cNvSpPr>
          <p:nvPr>
            <p:ph type="pic" sz="quarter" idx="24"/>
          </p:nvPr>
        </p:nvSpPr>
        <p:spPr>
          <a:xfrm>
            <a:off x="5103813" y="1693863"/>
            <a:ext cx="3627437" cy="4030662"/>
          </a:xfrm>
        </p:spPr>
        <p:txBody>
          <a:bodyPr/>
          <a:lstStyle/>
          <a:p>
            <a:endParaRPr lang="fr-FR"/>
          </a:p>
        </p:txBody>
      </p:sp>
      <p:sp>
        <p:nvSpPr>
          <p:cNvPr id="8" name="Espace réservé du graphique 7">
            <a:extLst>
              <a:ext uri="{FF2B5EF4-FFF2-40B4-BE49-F238E27FC236}">
                <a16:creationId xmlns:a16="http://schemas.microsoft.com/office/drawing/2014/main" xmlns="" id="{DF669B77-9050-4DE8-BB78-1B1898A26DB4}"/>
              </a:ext>
            </a:extLst>
          </p:cNvPr>
          <p:cNvSpPr>
            <a:spLocks noGrp="1"/>
          </p:cNvSpPr>
          <p:nvPr>
            <p:ph type="chart" sz="quarter" idx="25"/>
          </p:nvPr>
        </p:nvSpPr>
        <p:spPr>
          <a:xfrm>
            <a:off x="2663190" y="1478947"/>
            <a:ext cx="2251650" cy="2137739"/>
          </a:xfrm>
        </p:spPr>
        <p:txBody>
          <a:bodyPr/>
          <a:lstStyle/>
          <a:p>
            <a:endParaRPr lang="fr-FR"/>
          </a:p>
        </p:txBody>
      </p:sp>
      <p:sp>
        <p:nvSpPr>
          <p:cNvPr id="12" name="Espace réservé du graphique 11">
            <a:extLst>
              <a:ext uri="{FF2B5EF4-FFF2-40B4-BE49-F238E27FC236}">
                <a16:creationId xmlns:a16="http://schemas.microsoft.com/office/drawing/2014/main" xmlns="" id="{A84A5BA9-68FA-43C1-B61B-2CF450511267}"/>
              </a:ext>
            </a:extLst>
          </p:cNvPr>
          <p:cNvSpPr>
            <a:spLocks noGrp="1"/>
          </p:cNvSpPr>
          <p:nvPr>
            <p:ph type="chart" sz="quarter" idx="26"/>
          </p:nvPr>
        </p:nvSpPr>
        <p:spPr>
          <a:xfrm>
            <a:off x="292833" y="1478947"/>
            <a:ext cx="2181384" cy="2137742"/>
          </a:xfrm>
        </p:spPr>
        <p:txBody>
          <a:bodyPr/>
          <a:lstStyle/>
          <a:p>
            <a:endParaRPr lang="fr-FR"/>
          </a:p>
        </p:txBody>
      </p:sp>
      <p:sp>
        <p:nvSpPr>
          <p:cNvPr id="14" name="Espace réservé du texte 7">
            <a:extLst>
              <a:ext uri="{FF2B5EF4-FFF2-40B4-BE49-F238E27FC236}">
                <a16:creationId xmlns:a16="http://schemas.microsoft.com/office/drawing/2014/main" xmlns="" id="{B71D8E32-4E48-4A06-B704-8C73222F02CA}"/>
              </a:ext>
            </a:extLst>
          </p:cNvPr>
          <p:cNvSpPr>
            <a:spLocks noGrp="1"/>
          </p:cNvSpPr>
          <p:nvPr>
            <p:ph type="body" sz="quarter" idx="12" hasCustomPrompt="1"/>
          </p:nvPr>
        </p:nvSpPr>
        <p:spPr>
          <a:xfrm>
            <a:off x="8710612" y="6512381"/>
            <a:ext cx="433388" cy="339725"/>
          </a:xfrm>
        </p:spPr>
        <p:txBody>
          <a:bodyPr anchor="ctr">
            <a:noAutofit/>
          </a:bodyPr>
          <a:lstStyle>
            <a:lvl1pPr marL="0" indent="0" algn="ctr">
              <a:buNone/>
              <a:defRPr sz="800"/>
            </a:lvl1pPr>
            <a:lvl2pPr>
              <a:defRPr sz="800"/>
            </a:lvl2pPr>
            <a:lvl3pPr>
              <a:defRPr sz="700"/>
            </a:lvl3pPr>
            <a:lvl4pPr>
              <a:defRPr sz="600"/>
            </a:lvl4pPr>
            <a:lvl5pPr marL="1828800" indent="0">
              <a:buNone/>
              <a:defRPr sz="600"/>
            </a:lvl5pPr>
          </a:lstStyle>
          <a:p>
            <a:pPr lvl="0"/>
            <a:r>
              <a:rPr lang="fr-FR" dirty="0"/>
              <a:t>N°</a:t>
            </a:r>
          </a:p>
        </p:txBody>
      </p:sp>
    </p:spTree>
    <p:extLst>
      <p:ext uri="{BB962C8B-B14F-4D97-AF65-F5344CB8AC3E}">
        <p14:creationId xmlns:p14="http://schemas.microsoft.com/office/powerpoint/2010/main" val="42006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8FC51001-29E9-4F1E-B5B7-889E25D73B2D}"/>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3" name="Espace réservé du pied de page 2">
            <a:extLst>
              <a:ext uri="{FF2B5EF4-FFF2-40B4-BE49-F238E27FC236}">
                <a16:creationId xmlns:a16="http://schemas.microsoft.com/office/drawing/2014/main" xmlns="" id="{0782149E-40E0-4C34-A5D3-9D8E1B48B09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28591795-B5C5-479B-8E7A-4A072C79781F}"/>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6039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FCDBC7B-3091-438B-9E0B-AB64B7C5CC4C}"/>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F87FA398-0B94-4917-A89B-D5BB11D3B2F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67405044-C0D7-4D19-922B-B50E46555DB0}"/>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5" name="Espace réservé du pied de page 4">
            <a:extLst>
              <a:ext uri="{FF2B5EF4-FFF2-40B4-BE49-F238E27FC236}">
                <a16:creationId xmlns:a16="http://schemas.microsoft.com/office/drawing/2014/main" xmlns="" id="{766611A2-AA1B-431B-92D2-929C48A109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4B3EDCAD-3EF3-4533-9CAA-2C1FC2CC0E21}"/>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411980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EACC8E1-242C-48C8-9F0E-07E30BEA70E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DF765E8F-6A45-41BB-AA1C-21737CB9285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C7187B9-B62B-42D9-A91F-BD2199EF81EF}"/>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5" name="Espace réservé du pied de page 4">
            <a:extLst>
              <a:ext uri="{FF2B5EF4-FFF2-40B4-BE49-F238E27FC236}">
                <a16:creationId xmlns:a16="http://schemas.microsoft.com/office/drawing/2014/main" xmlns="" id="{76D2377B-7303-4203-8449-4908C41B2D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25E01C7A-E9A4-4E53-881C-6F87924F0E68}"/>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318213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EE3A266-3105-45FE-94FA-1F6CEBF76B25}"/>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AC19499F-6811-4B42-9496-9166F0E6E48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6B7EC429-028B-48B4-A905-48838A96595E}"/>
              </a:ext>
            </a:extLst>
          </p:cNvPr>
          <p:cNvSpPr>
            <a:spLocks noGrp="1"/>
          </p:cNvSpPr>
          <p:nvPr>
            <p:ph type="dt" sz="half" idx="10"/>
          </p:nvPr>
        </p:nvSpPr>
        <p:spPr/>
        <p:txBody>
          <a:bodyPr/>
          <a:lstStyle/>
          <a:p>
            <a:fld id="{F8390F4A-9063-4FD9-8903-A716D7B043B8}" type="datetimeFigureOut">
              <a:rPr lang="fr-FR" smtClean="0"/>
              <a:t>22/05/2019</a:t>
            </a:fld>
            <a:endParaRPr lang="fr-FR"/>
          </a:p>
        </p:txBody>
      </p:sp>
      <p:sp>
        <p:nvSpPr>
          <p:cNvPr id="5" name="Espace réservé du pied de page 4">
            <a:extLst>
              <a:ext uri="{FF2B5EF4-FFF2-40B4-BE49-F238E27FC236}">
                <a16:creationId xmlns:a16="http://schemas.microsoft.com/office/drawing/2014/main" xmlns="" id="{5C6D5880-4355-437E-AD1F-40D45E374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FFC065BD-C55C-4B9B-A4AD-B2F72B4DD759}"/>
              </a:ext>
            </a:extLst>
          </p:cNvPr>
          <p:cNvSpPr>
            <a:spLocks noGrp="1"/>
          </p:cNvSpPr>
          <p:nvPr>
            <p:ph type="sldNum" sz="quarter" idx="12"/>
          </p:nvPr>
        </p:nvSpPr>
        <p:spPr/>
        <p:txBody>
          <a:bodyPr/>
          <a:lstStyle/>
          <a:p>
            <a:fld id="{010B3E7C-FAD9-4F25-8C08-B2AD738D3B26}" type="slidenum">
              <a:rPr lang="fr-FR" smtClean="0"/>
              <a:t>‹N°›</a:t>
            </a:fld>
            <a:endParaRPr lang="fr-FR"/>
          </a:p>
        </p:txBody>
      </p:sp>
    </p:spTree>
    <p:extLst>
      <p:ext uri="{BB962C8B-B14F-4D97-AF65-F5344CB8AC3E}">
        <p14:creationId xmlns:p14="http://schemas.microsoft.com/office/powerpoint/2010/main" val="429285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28" name="Image 27">
            <a:extLst>
              <a:ext uri="{FF2B5EF4-FFF2-40B4-BE49-F238E27FC236}">
                <a16:creationId xmlns:a16="http://schemas.microsoft.com/office/drawing/2014/main" xmlns="" id="{25E5DAEF-D186-4D12-96E6-3BF334FCB1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37765" y="6420958"/>
            <a:ext cx="1812684" cy="331252"/>
          </a:xfrm>
          <a:prstGeom prst="rect">
            <a:avLst/>
          </a:prstGeom>
        </p:spPr>
      </p:pic>
      <p:pic>
        <p:nvPicPr>
          <p:cNvPr id="32" name="Image 31">
            <a:extLst>
              <a:ext uri="{FF2B5EF4-FFF2-40B4-BE49-F238E27FC236}">
                <a16:creationId xmlns:a16="http://schemas.microsoft.com/office/drawing/2014/main" xmlns="" id="{086361A2-BDE5-4D17-9FB6-79881708211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14613"/>
          <a:stretch/>
        </p:blipFill>
        <p:spPr>
          <a:xfrm>
            <a:off x="0" y="6311899"/>
            <a:ext cx="1849936" cy="463191"/>
          </a:xfrm>
          <a:prstGeom prst="rect">
            <a:avLst/>
          </a:prstGeom>
        </p:spPr>
      </p:pic>
    </p:spTree>
    <p:extLst>
      <p:ext uri="{BB962C8B-B14F-4D97-AF65-F5344CB8AC3E}">
        <p14:creationId xmlns:p14="http://schemas.microsoft.com/office/powerpoint/2010/main" val="1660084118"/>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73" r:id="rId3"/>
    <p:sldLayoutId id="2147483674" r:id="rId4"/>
    <p:sldLayoutId id="2147483677" r:id="rId5"/>
    <p:sldLayoutId id="214748369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8CA5B9A6-7790-48ED-852E-288FE932EE1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1E32AD61-1A81-49C2-9A77-FE10162894A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40D69BD-72B0-42AC-9A09-96FA4A36441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90F4A-9063-4FD9-8903-A716D7B043B8}" type="datetimeFigureOut">
              <a:rPr lang="fr-FR" smtClean="0"/>
              <a:t>22/05/2019</a:t>
            </a:fld>
            <a:endParaRPr lang="fr-FR"/>
          </a:p>
        </p:txBody>
      </p:sp>
      <p:sp>
        <p:nvSpPr>
          <p:cNvPr id="5" name="Espace réservé du pied de page 4">
            <a:extLst>
              <a:ext uri="{FF2B5EF4-FFF2-40B4-BE49-F238E27FC236}">
                <a16:creationId xmlns:a16="http://schemas.microsoft.com/office/drawing/2014/main" xmlns="" id="{B5786C24-66BD-4102-9B79-84FAAE4C815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DD752154-526B-43E3-A080-7604F9721EF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B3E7C-FAD9-4F25-8C08-B2AD738D3B26}" type="slidenum">
              <a:rPr lang="fr-FR" smtClean="0"/>
              <a:t>‹N°›</a:t>
            </a:fld>
            <a:endParaRPr lang="fr-FR"/>
          </a:p>
        </p:txBody>
      </p:sp>
    </p:spTree>
    <p:extLst>
      <p:ext uri="{BB962C8B-B14F-4D97-AF65-F5344CB8AC3E}">
        <p14:creationId xmlns:p14="http://schemas.microsoft.com/office/powerpoint/2010/main" val="28958562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microsoft.com/office/2014/relationships/chartEx" Target="../charts/chartEx2.xml"/><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133.png"/><Relationship Id="rId4" Type="http://schemas.openxmlformats.org/officeDocument/2006/relationships/chart" Target="../charts/chart109.xml"/></Relationships>
</file>

<file path=ppt/slides/_rels/slide1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chart" Target="../charts/chart111.xml"/><Relationship Id="rId5" Type="http://schemas.openxmlformats.org/officeDocument/2006/relationships/image" Target="../media/image26.png"/><Relationship Id="rId4" Type="http://schemas.openxmlformats.org/officeDocument/2006/relationships/image" Target="../media/image134.png"/></Relationships>
</file>

<file path=ppt/slides/_rels/slide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chart" Target="../charts/chart113.xml"/><Relationship Id="rId4" Type="http://schemas.openxmlformats.org/officeDocument/2006/relationships/chart" Target="../charts/chart112.xml"/></Relationships>
</file>

<file path=ppt/slides/_rels/slide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chart" Target="../charts/chart115.xml"/><Relationship Id="rId4" Type="http://schemas.openxmlformats.org/officeDocument/2006/relationships/chart" Target="../charts/chart114.xml"/></Relationships>
</file>

<file path=ppt/slides/_rels/slide1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chart" Target="../charts/chart117.xml"/><Relationship Id="rId4" Type="http://schemas.openxmlformats.org/officeDocument/2006/relationships/chart" Target="../charts/chart116.xml"/></Relationships>
</file>

<file path=ppt/slides/_rels/slide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chart" Target="../charts/chart119.xml"/><Relationship Id="rId4" Type="http://schemas.openxmlformats.org/officeDocument/2006/relationships/chart" Target="../charts/chart1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1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30.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chart" Target="../charts/chart12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chart" Target="../charts/chart122.xml"/><Relationship Id="rId1" Type="http://schemas.openxmlformats.org/officeDocument/2006/relationships/slideLayout" Target="../slideLayouts/slideLayout2.xml"/><Relationship Id="rId4" Type="http://schemas.openxmlformats.org/officeDocument/2006/relationships/chart" Target="../charts/chart1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chart" Target="../charts/chart125.xml"/></Relationships>
</file>

<file path=ppt/slides/_rels/slide135.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chart" Target="../charts/chart1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25.png"/><Relationship Id="rId4" Type="http://schemas.openxmlformats.org/officeDocument/2006/relationships/image" Target="../media/image3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chart" Target="../charts/chart13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chart" Target="../charts/chart13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chart" Target="../charts/chart13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chart" Target="../charts/chart13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3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chart" Target="../charts/chart13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0.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1.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image" Target="../media/image39.png"/><Relationship Id="rId4" Type="http://schemas.openxmlformats.org/officeDocument/2006/relationships/image" Target="../media/image38.png"/></Relationships>
</file>

<file path=ppt/slides/_rels/slide1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chart" Target="../charts/chart16.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image" Target="../media/image25.png"/><Relationship Id="rId4" Type="http://schemas.openxmlformats.org/officeDocument/2006/relationships/image" Target="../media/image35.png"/></Relationships>
</file>

<file path=ppt/slides/_rels/slide19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70.png"/></Relationships>
</file>

<file path=ppt/slides/_rels/slide202.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163.png"/></Relationships>
</file>

<file path=ppt/slides/_rels/slide20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163.png"/></Relationships>
</file>

<file path=ppt/slides/_rels/slide206.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0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0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69.png"/><Relationship Id="rId9" Type="http://schemas.openxmlformats.org/officeDocument/2006/relationships/image" Target="../media/image163.png"/></Relationships>
</file>

<file path=ppt/slides/_rels/slide20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chart" Target="../charts/chart22.xml"/><Relationship Id="rId4" Type="http://schemas.openxmlformats.org/officeDocument/2006/relationships/chart" Target="../charts/chart21.xml"/></Relationships>
</file>

<file path=ppt/slides/_rels/slide21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6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1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164.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chart" Target="../charts/chart23.xml"/><Relationship Id="rId4" Type="http://schemas.openxmlformats.org/officeDocument/2006/relationships/image" Target="../media/image41.png"/></Relationships>
</file>

<file path=ppt/slides/_rels/slide22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21.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2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165.png"/></Relationships>
</file>

<file path=ppt/slides/_rels/slide22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2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69.png"/><Relationship Id="rId9" Type="http://schemas.openxmlformats.org/officeDocument/2006/relationships/image" Target="../media/image165.png"/></Relationships>
</file>

<file path=ppt/slides/_rels/slide22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2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4/relationships/chartEx" Target="../charts/chartEx4.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33.png"/></Relationships>
</file>

<file path=ppt/slides/_rels/slide2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3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48.png"/></Relationships>
</file>

<file path=ppt/slides/_rels/slide23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48.png"/></Relationships>
</file>

<file path=ppt/slides/_rels/slide2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4.xml.rels><?xml version="1.0" encoding="UTF-8" standalone="yes"?>
<Relationships xmlns="http://schemas.openxmlformats.org/package/2006/relationships"><Relationship Id="rId3" Type="http://schemas.microsoft.com/office/2014/relationships/chartEx" Target="../charts/chartEx5.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14/relationships/chartEx" Target="../charts/chartEx6.xml"/><Relationship Id="rId4" Type="http://schemas.openxmlformats.org/officeDocument/2006/relationships/image" Target="../media/image43.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4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174.png"/></Relationships>
</file>

<file path=ppt/slides/_rels/slide24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69.png"/><Relationship Id="rId9" Type="http://schemas.openxmlformats.org/officeDocument/2006/relationships/image" Target="../media/image174.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4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4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4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5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5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2.png"/><Relationship Id="rId9" Type="http://schemas.openxmlformats.org/officeDocument/2006/relationships/image" Target="../media/image170.png"/></Relationships>
</file>

<file path=ppt/slides/_rels/slide25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2.png"/><Relationship Id="rId4" Type="http://schemas.openxmlformats.org/officeDocument/2006/relationships/image" Target="../media/image170.png"/><Relationship Id="rId9" Type="http://schemas.openxmlformats.org/officeDocument/2006/relationships/image" Target="../media/image168.png"/></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7"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2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chart" Target="../charts/chart30.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chart" Target="../charts/chart32.xml"/></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png"/><Relationship Id="rId7" Type="http://schemas.openxmlformats.org/officeDocument/2006/relationships/image" Target="../media/image3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hart" Target="../charts/chart34.xml"/><Relationship Id="rId4" Type="http://schemas.openxmlformats.org/officeDocument/2006/relationships/chart" Target="../charts/chart33.xml"/></Relationships>
</file>

<file path=ppt/slides/_rels/slide3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chart" Target="../charts/chart36.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1.png"/><Relationship Id="rId7" Type="http://schemas.openxmlformats.org/officeDocument/2006/relationships/image" Target="../media/image34.png"/><Relationship Id="rId2" Type="http://schemas.microsoft.com/office/2014/relationships/chartEx" Target="../charts/chartEx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14/relationships/chartEx" Target="../charts/chartEx8.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chart" Target="../charts/chart39.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chart" Target="../charts/chart38.xml"/><Relationship Id="rId5" Type="http://schemas.openxmlformats.org/officeDocument/2006/relationships/image" Target="../media/image25.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chart" Target="../charts/chart42.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chart" Target="../charts/char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chart" Target="../charts/chart50.xml"/><Relationship Id="rId4" Type="http://schemas.openxmlformats.org/officeDocument/2006/relationships/chart" Target="../charts/chart4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0.png"/><Relationship Id="rId2" Type="http://schemas.microsoft.com/office/2014/relationships/chartEx" Target="../charts/chartEx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51.xml"/><Relationship Id="rId7" Type="http://schemas.openxmlformats.org/officeDocument/2006/relationships/chart" Target="../charts/chart52.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14/relationships/chartEx" Target="../charts/chartEx10.xml"/><Relationship Id="rId7" Type="http://schemas.openxmlformats.org/officeDocument/2006/relationships/image" Target="../media/image34.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14/relationships/chartEx" Target="../charts/chartEx11.xml"/><Relationship Id="rId4" Type="http://schemas.openxmlformats.org/officeDocument/2006/relationships/image" Target="../media/image69.png"/><Relationship Id="rId9"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chart" Target="../charts/chart55.xml"/></Relationships>
</file>

<file path=ppt/slides/_rels/slide54.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chart" Target="../charts/chart57.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emf"/><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58.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29.png"/><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chart" Target="../charts/chart61.xml"/><Relationship Id="rId7" Type="http://schemas.openxmlformats.org/officeDocument/2006/relationships/chart" Target="../charts/chart63.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62.xml"/><Relationship Id="rId5" Type="http://schemas.openxmlformats.org/officeDocument/2006/relationships/image" Target="../media/image21.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68.xml"/><Relationship Id="rId5" Type="http://schemas.openxmlformats.org/officeDocument/2006/relationships/chart" Target="../charts/chart67.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70.xml"/><Relationship Id="rId5" Type="http://schemas.openxmlformats.org/officeDocument/2006/relationships/chart" Target="../charts/chart69.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72.xml"/><Relationship Id="rId5" Type="http://schemas.openxmlformats.org/officeDocument/2006/relationships/chart" Target="../charts/chart71.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76.xml"/><Relationship Id="rId5" Type="http://schemas.openxmlformats.org/officeDocument/2006/relationships/chart" Target="../charts/chart75.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2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chart" Target="../charts/chart79.xml"/><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6.png"/><Relationship Id="rId4" Type="http://schemas.microsoft.com/office/2014/relationships/chartEx" Target="../charts/chartEx12.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81.xml"/><Relationship Id="rId5" Type="http://schemas.openxmlformats.org/officeDocument/2006/relationships/image" Target="../media/image94.png"/><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chart" Target="../charts/chart86.xml"/><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88.xml"/><Relationship Id="rId5" Type="http://schemas.openxmlformats.org/officeDocument/2006/relationships/chart" Target="../charts/chart87.xml"/><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92.xml"/><Relationship Id="rId5" Type="http://schemas.openxmlformats.org/officeDocument/2006/relationships/image" Target="../media/image104.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94.xml"/><Relationship Id="rId5" Type="http://schemas.openxmlformats.org/officeDocument/2006/relationships/image" Target="../media/image104.png"/><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96.xml"/><Relationship Id="rId5" Type="http://schemas.openxmlformats.org/officeDocument/2006/relationships/chart" Target="../charts/chart95.xml"/><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chart" Target="../charts/chart98.xml"/><Relationship Id="rId5" Type="http://schemas.openxmlformats.org/officeDocument/2006/relationships/image" Target="../media/image104.png"/><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chart" Target="../charts/chart100.xml"/><Relationship Id="rId5" Type="http://schemas.openxmlformats.org/officeDocument/2006/relationships/chart" Target="../charts/chart99.xml"/><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microsoft.com/office/2014/relationships/chartEx" Target="../charts/chartEx13.xml"/><Relationship Id="rId1" Type="http://schemas.openxmlformats.org/officeDocument/2006/relationships/slideLayout" Target="../slideLayouts/slideLayout2.xml"/><Relationship Id="rId6" Type="http://schemas.openxmlformats.org/officeDocument/2006/relationships/chart" Target="../charts/chart101.xml"/><Relationship Id="rId5" Type="http://schemas.openxmlformats.org/officeDocument/2006/relationships/image" Target="../media/image102.png"/><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1.png"/><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chart" Target="../charts/chart102.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8.jpeg"/><Relationship Id="rId4" Type="http://schemas.openxmlformats.org/officeDocument/2006/relationships/image" Target="../media/image127.jpeg"/></Relationships>
</file>

<file path=ppt/slides/_rels/slide95.xml.rels><?xml version="1.0" encoding="UTF-8" standalone="yes"?>
<Relationships xmlns="http://schemas.openxmlformats.org/package/2006/relationships"><Relationship Id="rId3" Type="http://schemas.openxmlformats.org/officeDocument/2006/relationships/chart" Target="../charts/chart104.xml"/><Relationship Id="rId7" Type="http://schemas.openxmlformats.org/officeDocument/2006/relationships/chart" Target="../charts/chart105.xm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129.png"/><Relationship Id="rId4" Type="http://schemas.openxmlformats.org/officeDocument/2006/relationships/image" Target="../media/image26.png"/></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32.png"/><Relationship Id="rId5" Type="http://schemas.openxmlformats.org/officeDocument/2006/relationships/chart" Target="../charts/chart107.xml"/><Relationship Id="rId4" Type="http://schemas.openxmlformats.org/officeDocument/2006/relationships/chart" Target="../charts/char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1C49C86-DF89-4F19-939A-82BF6A7F1C67}"/>
              </a:ext>
            </a:extLst>
          </p:cNvPr>
          <p:cNvSpPr>
            <a:spLocks noGrp="1"/>
          </p:cNvSpPr>
          <p:nvPr>
            <p:ph type="ctrTitle"/>
          </p:nvPr>
        </p:nvSpPr>
        <p:spPr>
          <a:xfrm>
            <a:off x="805536" y="4541291"/>
            <a:ext cx="7772400" cy="1027666"/>
          </a:xfrm>
        </p:spPr>
        <p:txBody>
          <a:bodyPr>
            <a:normAutofit fontScale="90000"/>
          </a:bodyPr>
          <a:lstStyle/>
          <a:p>
            <a:r>
              <a:rPr lang="fr-FR" sz="4400" dirty="0">
                <a:solidFill>
                  <a:srgbClr val="7FC31B"/>
                </a:solidFill>
              </a:rPr>
              <a:t>PLAN CLIMAT AIR ENERGIE TERRITORIAL</a:t>
            </a:r>
          </a:p>
        </p:txBody>
      </p:sp>
      <p:grpSp>
        <p:nvGrpSpPr>
          <p:cNvPr id="11" name="Groupe 10">
            <a:extLst>
              <a:ext uri="{FF2B5EF4-FFF2-40B4-BE49-F238E27FC236}">
                <a16:creationId xmlns:a16="http://schemas.microsoft.com/office/drawing/2014/main" xmlns=""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xmlns=""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xmlns=""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xmlns=""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xmlns=""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xmlns=""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xmlns=""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xmlns=""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xmlns=""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pic>
        <p:nvPicPr>
          <p:cNvPr id="14" name="Image 13"/>
          <p:cNvPicPr>
            <a:picLocks noChangeAspect="1"/>
          </p:cNvPicPr>
          <p:nvPr/>
        </p:nvPicPr>
        <p:blipFill rotWithShape="1">
          <a:blip r:embed="rId10">
            <a:extLst>
              <a:ext uri="{28A0092B-C50C-407E-A947-70E740481C1C}">
                <a14:useLocalDpi xmlns:a14="http://schemas.microsoft.com/office/drawing/2010/main" val="0"/>
              </a:ext>
            </a:extLst>
          </a:blip>
          <a:srcRect t="26374" b="23842"/>
          <a:stretch/>
        </p:blipFill>
        <p:spPr>
          <a:xfrm>
            <a:off x="5997603" y="6292718"/>
            <a:ext cx="1370605" cy="429876"/>
          </a:xfrm>
          <a:prstGeom prst="rect">
            <a:avLst/>
          </a:prstGeom>
        </p:spPr>
      </p:pic>
      <p:pic>
        <p:nvPicPr>
          <p:cNvPr id="16" name="Image 15"/>
          <p:cNvPicPr>
            <a:picLocks noChangeAspect="1"/>
          </p:cNvPicPr>
          <p:nvPr/>
        </p:nvPicPr>
        <p:blipFill rotWithShape="1">
          <a:blip r:embed="rId11">
            <a:extLst>
              <a:ext uri="{28A0092B-C50C-407E-A947-70E740481C1C}">
                <a14:useLocalDpi xmlns:a14="http://schemas.microsoft.com/office/drawing/2010/main" val="0"/>
              </a:ext>
            </a:extLst>
          </a:blip>
          <a:srcRect l="18927" t="15869" r="19081" b="15497"/>
          <a:stretch/>
        </p:blipFill>
        <p:spPr>
          <a:xfrm>
            <a:off x="4380007" y="5935853"/>
            <a:ext cx="743615" cy="823288"/>
          </a:xfrm>
          <a:prstGeom prst="rect">
            <a:avLst/>
          </a:prstGeom>
        </p:spPr>
      </p:pic>
      <p:pic>
        <p:nvPicPr>
          <p:cNvPr id="17" name="Picture 2" descr="Aucune description de photo disponib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5121" y="5910769"/>
            <a:ext cx="792482" cy="7924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52" y="6184151"/>
            <a:ext cx="3748939" cy="67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8" descr="RÃ©sultat de recherche d'images pour &quot;alterre bourgognefranche-comtÃ©&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17485" y="6028603"/>
            <a:ext cx="724315" cy="67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743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7291D991-4E4F-4720-97A2-9C6C08E64D42}"/>
              </a:ext>
            </a:extLst>
          </p:cNvPr>
          <p:cNvSpPr>
            <a:spLocks noGrp="1"/>
          </p:cNvSpPr>
          <p:nvPr>
            <p:ph type="body" sz="quarter" idx="18"/>
          </p:nvPr>
        </p:nvSpPr>
        <p:spPr>
          <a:xfrm>
            <a:off x="5392737" y="5166564"/>
            <a:ext cx="3806774" cy="360000"/>
          </a:xfrm>
        </p:spPr>
        <p:txBody>
          <a:bodyPr/>
          <a:lstStyle/>
          <a:p>
            <a:r>
              <a:rPr lang="fr-FR" dirty="0"/>
              <a:t>235 000 tonnes d’équivalent CO2</a:t>
            </a:r>
          </a:p>
        </p:txBody>
      </p:sp>
      <p:sp>
        <p:nvSpPr>
          <p:cNvPr id="9" name="Titre 8">
            <a:extLst>
              <a:ext uri="{FF2B5EF4-FFF2-40B4-BE49-F238E27FC236}">
                <a16:creationId xmlns:a16="http://schemas.microsoft.com/office/drawing/2014/main" xmlns=""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xmlns="" id="{30EB7361-FAD9-47FB-86F7-19DFDB6F8127}"/>
              </a:ext>
            </a:extLst>
          </p:cNvPr>
          <p:cNvSpPr>
            <a:spLocks noGrp="1"/>
          </p:cNvSpPr>
          <p:nvPr>
            <p:ph type="body" sz="quarter" idx="24"/>
          </p:nvPr>
        </p:nvSpPr>
        <p:spPr>
          <a:xfrm>
            <a:off x="177397" y="4520393"/>
            <a:ext cx="4545266" cy="2107607"/>
          </a:xfrm>
        </p:spPr>
        <p:txBody>
          <a:bodyPr>
            <a:normAutofit lnSpcReduction="10000"/>
          </a:bodyPr>
          <a:lstStyle/>
          <a:p>
            <a:pPr algn="just"/>
            <a:r>
              <a:rPr lang="fr-FR" sz="1100" dirty="0"/>
              <a:t>Les émissions de gaz à effet de serre sur le territoire s’élèvent à plus de 225 000 tonnes d’équivalent CO2. Ces émissions sont principalement dues au transports routiers qui produisent près de 58% des émissions de GES.</a:t>
            </a:r>
          </a:p>
          <a:p>
            <a:pPr algn="just"/>
            <a:r>
              <a:rPr lang="fr-FR" sz="1100" dirty="0"/>
              <a:t>En modifiant de nombreux paramètre techniques et des modes de vies des habitants, le territoire pourrait être en capacité de réduire de près de 56% ces émissions (soit l’équivalent actuel des émissions liées au transport).</a:t>
            </a:r>
          </a:p>
          <a:p>
            <a:pPr algn="just"/>
            <a:r>
              <a:rPr lang="fr-FR" sz="1100" dirty="0"/>
              <a:t>La séquestration de CO2 représente près de la moitié des émissions du territoire.</a:t>
            </a:r>
          </a:p>
          <a:p>
            <a:pPr algn="r"/>
            <a:r>
              <a:rPr lang="fr-FR" sz="1100" i="1" dirty="0"/>
              <a:t>Détail des émissions de GES page 73 à 89</a:t>
            </a:r>
          </a:p>
          <a:p>
            <a:pPr algn="just"/>
            <a:endParaRPr lang="fr-FR" sz="1100" dirty="0"/>
          </a:p>
        </p:txBody>
      </p:sp>
      <p:sp>
        <p:nvSpPr>
          <p:cNvPr id="11" name="Espace réservé du texte 10">
            <a:extLst>
              <a:ext uri="{FF2B5EF4-FFF2-40B4-BE49-F238E27FC236}">
                <a16:creationId xmlns:a16="http://schemas.microsoft.com/office/drawing/2014/main" xmlns="" id="{12EA6622-B3C3-4FB3-BEFA-908588B13767}"/>
              </a:ext>
            </a:extLst>
          </p:cNvPr>
          <p:cNvSpPr>
            <a:spLocks noGrp="1"/>
          </p:cNvSpPr>
          <p:nvPr>
            <p:ph type="body" sz="quarter" idx="13"/>
          </p:nvPr>
        </p:nvSpPr>
        <p:spPr/>
        <p:txBody>
          <a:bodyPr/>
          <a:lstStyle/>
          <a:p>
            <a:r>
              <a:rPr lang="fr-FR" dirty="0"/>
              <a:t>Gaz à effet des serre</a:t>
            </a:r>
          </a:p>
        </p:txBody>
      </p:sp>
      <p:sp>
        <p:nvSpPr>
          <p:cNvPr id="12" name="Espace réservé du texte 11">
            <a:extLst>
              <a:ext uri="{FF2B5EF4-FFF2-40B4-BE49-F238E27FC236}">
                <a16:creationId xmlns:a16="http://schemas.microsoft.com/office/drawing/2014/main" xmlns="" id="{788A8DE6-C773-4DD6-BF27-1A74FA8E29CD}"/>
              </a:ext>
            </a:extLst>
          </p:cNvPr>
          <p:cNvSpPr>
            <a:spLocks noGrp="1"/>
          </p:cNvSpPr>
          <p:nvPr>
            <p:ph type="body" sz="quarter" idx="14"/>
          </p:nvPr>
        </p:nvSpPr>
        <p:spPr>
          <a:xfrm>
            <a:off x="4722663" y="4690755"/>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xmlns="" id="{ECBC71D1-39C9-4383-AE3B-D41769D37867}"/>
              </a:ext>
            </a:extLst>
          </p:cNvPr>
          <p:cNvSpPr>
            <a:spLocks noGrp="1"/>
          </p:cNvSpPr>
          <p:nvPr>
            <p:ph type="body" sz="quarter" idx="19"/>
          </p:nvPr>
        </p:nvSpPr>
        <p:spPr>
          <a:xfrm>
            <a:off x="5392737" y="5755987"/>
            <a:ext cx="3806774" cy="360000"/>
          </a:xfrm>
        </p:spPr>
        <p:txBody>
          <a:bodyPr/>
          <a:lstStyle/>
          <a:p>
            <a:r>
              <a:rPr lang="fr-FR" dirty="0"/>
              <a:t>Potentiellement - 120 000 teqCO2</a:t>
            </a:r>
          </a:p>
        </p:txBody>
      </p:sp>
      <p:pic>
        <p:nvPicPr>
          <p:cNvPr id="16" name="Espace réservé pour une image  26">
            <a:extLst>
              <a:ext uri="{FF2B5EF4-FFF2-40B4-BE49-F238E27FC236}">
                <a16:creationId xmlns:a16="http://schemas.microsoft.com/office/drawing/2014/main" xmlns="" id="{190FE0DC-7512-4468-8BBE-C39A64422BCF}"/>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a:xfrm>
            <a:off x="8345488" y="339725"/>
            <a:ext cx="620712" cy="639763"/>
          </a:xfrm>
        </p:spPr>
      </p:pic>
      <mc:AlternateContent xmlns:mc="http://schemas.openxmlformats.org/markup-compatibility/2006">
        <mc:Choice xmlns:cx1="http://schemas.microsoft.com/office/drawing/2015/9/8/chartex" xmlns="" Requires="cx1">
          <p:graphicFrame>
            <p:nvGraphicFramePr>
              <p:cNvPr id="17" name="Espace réservé du graphique 16">
                <a:extLst>
                  <a:ext uri="{FF2B5EF4-FFF2-40B4-BE49-F238E27FC236}">
                    <a16:creationId xmlns:a16="http://schemas.microsoft.com/office/drawing/2014/main" id="{1FEFB5E3-ACA9-4B1F-884D-A27BC26B813C}"/>
                  </a:ext>
                </a:extLst>
              </p:cNvPr>
              <p:cNvGraphicFramePr>
                <a:graphicFrameLocks noGrp="1"/>
              </p:cNvGraphicFramePr>
              <p:nvPr>
                <p:ph type="chart" sz="quarter" idx="22"/>
                <p:extLst>
                  <p:ext uri="{D42A27DB-BD31-4B8C-83A1-F6EECF244321}">
                    <p14:modId xmlns:p14="http://schemas.microsoft.com/office/powerpoint/2010/main" val="4187206149"/>
                  </p:ext>
                </p:extLst>
              </p:nvPr>
            </p:nvGraphicFramePr>
            <p:xfrm>
              <a:off x="177398" y="2141205"/>
              <a:ext cx="8385574" cy="2389931"/>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7" name="Espace réservé du graphique 16">
                <a:extLst>
                  <a:ext uri="{FF2B5EF4-FFF2-40B4-BE49-F238E27FC236}">
                    <a16:creationId xmlns:a16="http://schemas.microsoft.com/office/drawing/2014/main" xmlns="" xmlns:cx1="http://schemas.microsoft.com/office/drawing/2015/9/8/chartex" id="{1FEFB5E3-ACA9-4B1F-884D-A27BC26B813C}"/>
                  </a:ext>
                </a:extLst>
              </p:cNvPr>
              <p:cNvPicPr>
                <a:picLocks noGrp="1" noRot="1" noChangeAspect="1" noMove="1" noResize="1" noEditPoints="1" noAdjustHandles="1" noChangeArrowheads="1" noChangeShapeType="1"/>
              </p:cNvPicPr>
              <p:nvPr/>
            </p:nvPicPr>
            <p:blipFill>
              <a:blip r:embed="rId4"/>
              <a:stretch>
                <a:fillRect/>
              </a:stretch>
            </p:blipFill>
            <p:spPr>
              <a:xfrm>
                <a:off x="177398" y="2141205"/>
                <a:ext cx="8385574" cy="2389931"/>
              </a:xfrm>
              <a:prstGeom prst="rect">
                <a:avLst/>
              </a:prstGeom>
            </p:spPr>
          </p:pic>
        </mc:Fallback>
      </mc:AlternateContent>
      <p:cxnSp>
        <p:nvCxnSpPr>
          <p:cNvPr id="18" name="Connecteur droit 17">
            <a:extLst>
              <a:ext uri="{FF2B5EF4-FFF2-40B4-BE49-F238E27FC236}">
                <a16:creationId xmlns:a16="http://schemas.microsoft.com/office/drawing/2014/main" xmlns="" id="{CB19F5BA-2D35-48CB-A669-4991A1F30605}"/>
              </a:ext>
            </a:extLst>
          </p:cNvPr>
          <p:cNvCxnSpPr>
            <a:cxnSpLocks/>
          </p:cNvCxnSpPr>
          <p:nvPr/>
        </p:nvCxnSpPr>
        <p:spPr>
          <a:xfrm>
            <a:off x="5394096" y="2135386"/>
            <a:ext cx="0" cy="228955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19" name="ZoneTexte 18">
            <a:extLst>
              <a:ext uri="{FF2B5EF4-FFF2-40B4-BE49-F238E27FC236}">
                <a16:creationId xmlns:a16="http://schemas.microsoft.com/office/drawing/2014/main" xmlns="" id="{91BAD933-BFDC-4CB4-96F1-E1A25A5735A4}"/>
              </a:ext>
            </a:extLst>
          </p:cNvPr>
          <p:cNvSpPr txBox="1"/>
          <p:nvPr/>
        </p:nvSpPr>
        <p:spPr>
          <a:xfrm>
            <a:off x="1383950" y="1855792"/>
            <a:ext cx="2252540" cy="276999"/>
          </a:xfrm>
          <a:prstGeom prst="rect">
            <a:avLst/>
          </a:prstGeom>
          <a:noFill/>
        </p:spPr>
        <p:txBody>
          <a:bodyPr wrap="none" rtlCol="0">
            <a:spAutoFit/>
          </a:bodyPr>
          <a:lstStyle/>
          <a:p>
            <a:r>
              <a:rPr lang="fr-FR" sz="1200" b="1" dirty="0"/>
              <a:t>Emissions en 2014 (teqCO2)</a:t>
            </a:r>
          </a:p>
        </p:txBody>
      </p:sp>
      <p:sp>
        <p:nvSpPr>
          <p:cNvPr id="20" name="ZoneTexte 19">
            <a:extLst>
              <a:ext uri="{FF2B5EF4-FFF2-40B4-BE49-F238E27FC236}">
                <a16:creationId xmlns:a16="http://schemas.microsoft.com/office/drawing/2014/main" xmlns="" id="{C7CD7258-0F16-4C84-9746-27D88C04D82F}"/>
              </a:ext>
            </a:extLst>
          </p:cNvPr>
          <p:cNvSpPr txBox="1"/>
          <p:nvPr/>
        </p:nvSpPr>
        <p:spPr>
          <a:xfrm>
            <a:off x="5544938" y="1900186"/>
            <a:ext cx="3599062" cy="276999"/>
          </a:xfrm>
          <a:prstGeom prst="rect">
            <a:avLst/>
          </a:prstGeom>
          <a:noFill/>
        </p:spPr>
        <p:txBody>
          <a:bodyPr wrap="none" rtlCol="0">
            <a:spAutoFit/>
          </a:bodyPr>
          <a:lstStyle/>
          <a:p>
            <a:r>
              <a:rPr lang="fr-FR" sz="1200" b="1" dirty="0"/>
              <a:t>Potentiel de réduction des émissions (teqCO2)</a:t>
            </a:r>
          </a:p>
        </p:txBody>
      </p:sp>
      <p:sp>
        <p:nvSpPr>
          <p:cNvPr id="21" name="ZoneTexte 20">
            <a:extLst>
              <a:ext uri="{FF2B5EF4-FFF2-40B4-BE49-F238E27FC236}">
                <a16:creationId xmlns:a16="http://schemas.microsoft.com/office/drawing/2014/main" xmlns="" id="{97754F37-E706-49D2-95E7-6CF79DDBCDBA}"/>
              </a:ext>
            </a:extLst>
          </p:cNvPr>
          <p:cNvSpPr txBox="1"/>
          <p:nvPr/>
        </p:nvSpPr>
        <p:spPr>
          <a:xfrm>
            <a:off x="537556" y="2731618"/>
            <a:ext cx="889604" cy="338554"/>
          </a:xfrm>
          <a:prstGeom prst="rect">
            <a:avLst/>
          </a:prstGeom>
          <a:noFill/>
        </p:spPr>
        <p:txBody>
          <a:bodyPr wrap="square" rtlCol="0">
            <a:spAutoFit/>
          </a:bodyPr>
          <a:lstStyle/>
          <a:p>
            <a:pPr algn="ctr"/>
            <a:r>
              <a:rPr lang="fr-FR" sz="800" dirty="0"/>
              <a:t>Transports routiers</a:t>
            </a:r>
          </a:p>
        </p:txBody>
      </p:sp>
      <p:sp>
        <p:nvSpPr>
          <p:cNvPr id="22" name="ZoneTexte 21">
            <a:extLst>
              <a:ext uri="{FF2B5EF4-FFF2-40B4-BE49-F238E27FC236}">
                <a16:creationId xmlns:a16="http://schemas.microsoft.com/office/drawing/2014/main" xmlns="" id="{843E5666-ACA9-43D8-8E98-D5D4C4030459}"/>
              </a:ext>
            </a:extLst>
          </p:cNvPr>
          <p:cNvSpPr txBox="1"/>
          <p:nvPr/>
        </p:nvSpPr>
        <p:spPr>
          <a:xfrm>
            <a:off x="1091582" y="3280164"/>
            <a:ext cx="889604" cy="215444"/>
          </a:xfrm>
          <a:prstGeom prst="rect">
            <a:avLst/>
          </a:prstGeom>
          <a:noFill/>
        </p:spPr>
        <p:txBody>
          <a:bodyPr wrap="square" rtlCol="0">
            <a:spAutoFit/>
          </a:bodyPr>
          <a:lstStyle/>
          <a:p>
            <a:pPr algn="ctr"/>
            <a:r>
              <a:rPr lang="fr-FR" sz="800" dirty="0"/>
              <a:t>Résidentiel</a:t>
            </a:r>
          </a:p>
        </p:txBody>
      </p:sp>
      <p:sp>
        <p:nvSpPr>
          <p:cNvPr id="23" name="ZoneTexte 22">
            <a:extLst>
              <a:ext uri="{FF2B5EF4-FFF2-40B4-BE49-F238E27FC236}">
                <a16:creationId xmlns:a16="http://schemas.microsoft.com/office/drawing/2014/main" xmlns="" id="{B85E21FC-E721-4458-B474-BC479582D4C0}"/>
              </a:ext>
            </a:extLst>
          </p:cNvPr>
          <p:cNvSpPr txBox="1"/>
          <p:nvPr/>
        </p:nvSpPr>
        <p:spPr>
          <a:xfrm>
            <a:off x="2109600" y="2737800"/>
            <a:ext cx="889604" cy="215444"/>
          </a:xfrm>
          <a:prstGeom prst="rect">
            <a:avLst/>
          </a:prstGeom>
          <a:noFill/>
        </p:spPr>
        <p:txBody>
          <a:bodyPr wrap="square" rtlCol="0">
            <a:spAutoFit/>
          </a:bodyPr>
          <a:lstStyle/>
          <a:p>
            <a:pPr algn="ctr"/>
            <a:r>
              <a:rPr lang="fr-FR" sz="800" dirty="0"/>
              <a:t>Industrie</a:t>
            </a:r>
          </a:p>
        </p:txBody>
      </p:sp>
      <p:sp>
        <p:nvSpPr>
          <p:cNvPr id="24" name="ZoneTexte 23">
            <a:extLst>
              <a:ext uri="{FF2B5EF4-FFF2-40B4-BE49-F238E27FC236}">
                <a16:creationId xmlns:a16="http://schemas.microsoft.com/office/drawing/2014/main" xmlns="" id="{5647B94A-F8BD-4CB8-9F3F-2421036AE04D}"/>
              </a:ext>
            </a:extLst>
          </p:cNvPr>
          <p:cNvSpPr txBox="1"/>
          <p:nvPr/>
        </p:nvSpPr>
        <p:spPr>
          <a:xfrm>
            <a:off x="2643480" y="2621664"/>
            <a:ext cx="889604" cy="215444"/>
          </a:xfrm>
          <a:prstGeom prst="rect">
            <a:avLst/>
          </a:prstGeom>
          <a:noFill/>
        </p:spPr>
        <p:txBody>
          <a:bodyPr wrap="square" rtlCol="0">
            <a:spAutoFit/>
          </a:bodyPr>
          <a:lstStyle/>
          <a:p>
            <a:pPr algn="ctr"/>
            <a:r>
              <a:rPr lang="fr-FR" sz="800" dirty="0"/>
              <a:t>Tertiaire</a:t>
            </a:r>
          </a:p>
        </p:txBody>
      </p:sp>
      <p:sp>
        <p:nvSpPr>
          <p:cNvPr id="25" name="ZoneTexte 24">
            <a:extLst>
              <a:ext uri="{FF2B5EF4-FFF2-40B4-BE49-F238E27FC236}">
                <a16:creationId xmlns:a16="http://schemas.microsoft.com/office/drawing/2014/main" xmlns="" id="{074CE104-8EF3-4345-8319-66482443E661}"/>
              </a:ext>
            </a:extLst>
          </p:cNvPr>
          <p:cNvSpPr txBox="1"/>
          <p:nvPr/>
        </p:nvSpPr>
        <p:spPr>
          <a:xfrm>
            <a:off x="1591152" y="2961658"/>
            <a:ext cx="889604" cy="215444"/>
          </a:xfrm>
          <a:prstGeom prst="rect">
            <a:avLst/>
          </a:prstGeom>
          <a:noFill/>
        </p:spPr>
        <p:txBody>
          <a:bodyPr wrap="square" rtlCol="0">
            <a:spAutoFit/>
          </a:bodyPr>
          <a:lstStyle/>
          <a:p>
            <a:pPr algn="ctr"/>
            <a:r>
              <a:rPr lang="fr-FR" sz="800" dirty="0"/>
              <a:t>Agriculture</a:t>
            </a:r>
          </a:p>
        </p:txBody>
      </p:sp>
      <p:sp>
        <p:nvSpPr>
          <p:cNvPr id="26" name="ZoneTexte 25">
            <a:extLst>
              <a:ext uri="{FF2B5EF4-FFF2-40B4-BE49-F238E27FC236}">
                <a16:creationId xmlns:a16="http://schemas.microsoft.com/office/drawing/2014/main" xmlns="" id="{DB5E5DD2-82B8-4557-9725-AFA18D37F5F3}"/>
              </a:ext>
            </a:extLst>
          </p:cNvPr>
          <p:cNvSpPr txBox="1"/>
          <p:nvPr/>
        </p:nvSpPr>
        <p:spPr>
          <a:xfrm>
            <a:off x="4146549" y="2516304"/>
            <a:ext cx="889604" cy="338554"/>
          </a:xfrm>
          <a:prstGeom prst="rect">
            <a:avLst/>
          </a:prstGeom>
          <a:noFill/>
        </p:spPr>
        <p:txBody>
          <a:bodyPr wrap="square" rtlCol="0">
            <a:spAutoFit/>
          </a:bodyPr>
          <a:lstStyle/>
          <a:p>
            <a:pPr algn="ctr"/>
            <a:r>
              <a:rPr lang="fr-FR" sz="800" dirty="0"/>
              <a:t>Transports non-routiers</a:t>
            </a:r>
          </a:p>
        </p:txBody>
      </p:sp>
      <p:sp>
        <p:nvSpPr>
          <p:cNvPr id="27" name="ZoneTexte 26">
            <a:extLst>
              <a:ext uri="{FF2B5EF4-FFF2-40B4-BE49-F238E27FC236}">
                <a16:creationId xmlns:a16="http://schemas.microsoft.com/office/drawing/2014/main" xmlns="" id="{4D5A7F35-8717-470A-928F-B87D1BD2E230}"/>
              </a:ext>
            </a:extLst>
          </p:cNvPr>
          <p:cNvSpPr txBox="1"/>
          <p:nvPr/>
        </p:nvSpPr>
        <p:spPr>
          <a:xfrm>
            <a:off x="3228396" y="2545464"/>
            <a:ext cx="783748" cy="338554"/>
          </a:xfrm>
          <a:prstGeom prst="rect">
            <a:avLst/>
          </a:prstGeom>
          <a:noFill/>
        </p:spPr>
        <p:txBody>
          <a:bodyPr wrap="square" rtlCol="0">
            <a:spAutoFit/>
          </a:bodyPr>
          <a:lstStyle/>
          <a:p>
            <a:pPr algn="ctr"/>
            <a:r>
              <a:rPr lang="fr-FR" sz="800" dirty="0"/>
              <a:t>Traitement des déchets</a:t>
            </a:r>
          </a:p>
        </p:txBody>
      </p:sp>
      <p:sp>
        <p:nvSpPr>
          <p:cNvPr id="28" name="ZoneTexte 27">
            <a:extLst>
              <a:ext uri="{FF2B5EF4-FFF2-40B4-BE49-F238E27FC236}">
                <a16:creationId xmlns:a16="http://schemas.microsoft.com/office/drawing/2014/main" xmlns="" id="{54605E38-C50E-4B4E-8283-38A3AD1B50F4}"/>
              </a:ext>
            </a:extLst>
          </p:cNvPr>
          <p:cNvSpPr txBox="1"/>
          <p:nvPr/>
        </p:nvSpPr>
        <p:spPr>
          <a:xfrm>
            <a:off x="3707456" y="2814445"/>
            <a:ext cx="783748" cy="338554"/>
          </a:xfrm>
          <a:prstGeom prst="rect">
            <a:avLst/>
          </a:prstGeom>
          <a:noFill/>
        </p:spPr>
        <p:txBody>
          <a:bodyPr wrap="square" rtlCol="0">
            <a:spAutoFit/>
          </a:bodyPr>
          <a:lstStyle/>
          <a:p>
            <a:pPr algn="ctr"/>
            <a:r>
              <a:rPr lang="fr-FR" sz="800" dirty="0"/>
              <a:t>Production d’énergie</a:t>
            </a:r>
          </a:p>
        </p:txBody>
      </p:sp>
      <p:sp>
        <p:nvSpPr>
          <p:cNvPr id="30" name="ZoneTexte 29">
            <a:extLst>
              <a:ext uri="{FF2B5EF4-FFF2-40B4-BE49-F238E27FC236}">
                <a16:creationId xmlns:a16="http://schemas.microsoft.com/office/drawing/2014/main" xmlns="" id="{74D49F27-E0C0-4F8F-BA11-67D27181B7AC}"/>
              </a:ext>
            </a:extLst>
          </p:cNvPr>
          <p:cNvSpPr txBox="1"/>
          <p:nvPr/>
        </p:nvSpPr>
        <p:spPr>
          <a:xfrm>
            <a:off x="5175825" y="3163153"/>
            <a:ext cx="889604" cy="215444"/>
          </a:xfrm>
          <a:prstGeom prst="rect">
            <a:avLst/>
          </a:prstGeom>
          <a:noFill/>
        </p:spPr>
        <p:txBody>
          <a:bodyPr wrap="square" rtlCol="0">
            <a:spAutoFit/>
          </a:bodyPr>
          <a:lstStyle/>
          <a:p>
            <a:pPr algn="ctr"/>
            <a:r>
              <a:rPr lang="fr-FR" sz="800" dirty="0"/>
              <a:t>Transports</a:t>
            </a:r>
          </a:p>
        </p:txBody>
      </p:sp>
      <p:sp>
        <p:nvSpPr>
          <p:cNvPr id="31" name="ZoneTexte 30">
            <a:extLst>
              <a:ext uri="{FF2B5EF4-FFF2-40B4-BE49-F238E27FC236}">
                <a16:creationId xmlns:a16="http://schemas.microsoft.com/office/drawing/2014/main" xmlns="" id="{F6F796DE-797B-4EBB-94D4-43936EEEA411}"/>
              </a:ext>
            </a:extLst>
          </p:cNvPr>
          <p:cNvSpPr txBox="1"/>
          <p:nvPr/>
        </p:nvSpPr>
        <p:spPr>
          <a:xfrm>
            <a:off x="5653829" y="3376912"/>
            <a:ext cx="889604" cy="215444"/>
          </a:xfrm>
          <a:prstGeom prst="rect">
            <a:avLst/>
          </a:prstGeom>
          <a:noFill/>
        </p:spPr>
        <p:txBody>
          <a:bodyPr wrap="square" rtlCol="0">
            <a:spAutoFit/>
          </a:bodyPr>
          <a:lstStyle/>
          <a:p>
            <a:pPr algn="ctr"/>
            <a:r>
              <a:rPr lang="fr-FR" sz="800" dirty="0"/>
              <a:t>Résidentiel</a:t>
            </a:r>
          </a:p>
        </p:txBody>
      </p:sp>
      <p:sp>
        <p:nvSpPr>
          <p:cNvPr id="32" name="ZoneTexte 31">
            <a:extLst>
              <a:ext uri="{FF2B5EF4-FFF2-40B4-BE49-F238E27FC236}">
                <a16:creationId xmlns:a16="http://schemas.microsoft.com/office/drawing/2014/main" xmlns="" id="{44E2617B-12E6-4EA7-BA33-E59F73273E78}"/>
              </a:ext>
            </a:extLst>
          </p:cNvPr>
          <p:cNvSpPr txBox="1"/>
          <p:nvPr/>
        </p:nvSpPr>
        <p:spPr>
          <a:xfrm>
            <a:off x="6805648" y="3507012"/>
            <a:ext cx="889604" cy="215444"/>
          </a:xfrm>
          <a:prstGeom prst="rect">
            <a:avLst/>
          </a:prstGeom>
          <a:noFill/>
        </p:spPr>
        <p:txBody>
          <a:bodyPr wrap="square" rtlCol="0">
            <a:spAutoFit/>
          </a:bodyPr>
          <a:lstStyle/>
          <a:p>
            <a:pPr algn="ctr"/>
            <a:r>
              <a:rPr lang="fr-FR" sz="800" dirty="0"/>
              <a:t>Industrie</a:t>
            </a:r>
          </a:p>
        </p:txBody>
      </p:sp>
      <p:sp>
        <p:nvSpPr>
          <p:cNvPr id="33" name="ZoneTexte 32">
            <a:extLst>
              <a:ext uri="{FF2B5EF4-FFF2-40B4-BE49-F238E27FC236}">
                <a16:creationId xmlns:a16="http://schemas.microsoft.com/office/drawing/2014/main" xmlns="" id="{F9DD1A6E-87DF-4BE0-8D40-6A13BC59DB09}"/>
              </a:ext>
            </a:extLst>
          </p:cNvPr>
          <p:cNvSpPr txBox="1"/>
          <p:nvPr/>
        </p:nvSpPr>
        <p:spPr>
          <a:xfrm>
            <a:off x="7174332" y="3587024"/>
            <a:ext cx="889604" cy="215444"/>
          </a:xfrm>
          <a:prstGeom prst="rect">
            <a:avLst/>
          </a:prstGeom>
          <a:noFill/>
        </p:spPr>
        <p:txBody>
          <a:bodyPr wrap="square" rtlCol="0">
            <a:spAutoFit/>
          </a:bodyPr>
          <a:lstStyle/>
          <a:p>
            <a:pPr algn="ctr"/>
            <a:r>
              <a:rPr lang="fr-FR" sz="800" dirty="0"/>
              <a:t>Tertiaire</a:t>
            </a:r>
          </a:p>
        </p:txBody>
      </p:sp>
      <p:sp>
        <p:nvSpPr>
          <p:cNvPr id="34" name="ZoneTexte 33">
            <a:extLst>
              <a:ext uri="{FF2B5EF4-FFF2-40B4-BE49-F238E27FC236}">
                <a16:creationId xmlns:a16="http://schemas.microsoft.com/office/drawing/2014/main" xmlns="" id="{98745BC8-D2E2-4C23-9E54-1C27DECA0810}"/>
              </a:ext>
            </a:extLst>
          </p:cNvPr>
          <p:cNvSpPr txBox="1"/>
          <p:nvPr/>
        </p:nvSpPr>
        <p:spPr>
          <a:xfrm>
            <a:off x="6163932" y="3543856"/>
            <a:ext cx="889604" cy="215444"/>
          </a:xfrm>
          <a:prstGeom prst="rect">
            <a:avLst/>
          </a:prstGeom>
          <a:noFill/>
        </p:spPr>
        <p:txBody>
          <a:bodyPr wrap="square" rtlCol="0">
            <a:spAutoFit/>
          </a:bodyPr>
          <a:lstStyle/>
          <a:p>
            <a:pPr algn="ctr"/>
            <a:r>
              <a:rPr lang="fr-FR" sz="800" dirty="0"/>
              <a:t>Agriculture</a:t>
            </a:r>
          </a:p>
        </p:txBody>
      </p:sp>
      <p:pic>
        <p:nvPicPr>
          <p:cNvPr id="35" name="Espace réservé pour une image  22">
            <a:extLst>
              <a:ext uri="{FF2B5EF4-FFF2-40B4-BE49-F238E27FC236}">
                <a16:creationId xmlns:a16="http://schemas.microsoft.com/office/drawing/2014/main" xmlns="" id="{66654291-715E-448E-8577-F43A8C721E96}"/>
              </a:ext>
            </a:extLst>
          </p:cNvPr>
          <p:cNvPicPr>
            <a:picLocks noChangeAspect="1"/>
          </p:cNvPicPr>
          <p:nvPr/>
        </p:nvPicPr>
        <p:blipFill>
          <a:blip r:embed="rId5" cstate="print">
            <a:extLst>
              <a:ext uri="{28A0092B-C50C-407E-A947-70E740481C1C}">
                <a14:useLocalDpi xmlns:a14="http://schemas.microsoft.com/office/drawing/2010/main" val="0"/>
              </a:ext>
            </a:extLst>
          </a:blip>
          <a:srcRect l="6828" r="6828"/>
          <a:stretch>
            <a:fillRect/>
          </a:stretch>
        </p:blipFill>
        <p:spPr>
          <a:xfrm>
            <a:off x="4956901" y="6354261"/>
            <a:ext cx="310774" cy="360000"/>
          </a:xfrm>
          <a:prstGeom prst="rect">
            <a:avLst/>
          </a:prstGeom>
        </p:spPr>
      </p:pic>
      <p:sp>
        <p:nvSpPr>
          <p:cNvPr id="36" name="Espace réservé du texte 23">
            <a:extLst>
              <a:ext uri="{FF2B5EF4-FFF2-40B4-BE49-F238E27FC236}">
                <a16:creationId xmlns:a16="http://schemas.microsoft.com/office/drawing/2014/main" xmlns="" id="{61E5511F-4478-43A6-9F20-4757F9F6FBBF}"/>
              </a:ext>
            </a:extLst>
          </p:cNvPr>
          <p:cNvSpPr txBox="1">
            <a:spLocks/>
          </p:cNvSpPr>
          <p:nvPr/>
        </p:nvSpPr>
        <p:spPr>
          <a:xfrm>
            <a:off x="5392737" y="6354261"/>
            <a:ext cx="3806774" cy="48013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fr-FR" sz="1400" b="1" dirty="0"/>
              <a:t>Séquestration CO2 forestière </a:t>
            </a:r>
            <a:r>
              <a:rPr lang="fr-FR" sz="1400" b="1" dirty="0">
                <a:solidFill>
                  <a:srgbClr val="43AB5F"/>
                </a:solidFill>
              </a:rPr>
              <a:t>= 105 195 teqCO2/an</a:t>
            </a:r>
          </a:p>
        </p:txBody>
      </p:sp>
      <p:pic>
        <p:nvPicPr>
          <p:cNvPr id="39" name="Espace réservé pour une image  13">
            <a:extLst>
              <a:ext uri="{FF2B5EF4-FFF2-40B4-BE49-F238E27FC236}">
                <a16:creationId xmlns:a16="http://schemas.microsoft.com/office/drawing/2014/main" xmlns="" id="{16EEE61D-177A-4DCF-94D9-DE62ED9E4388}"/>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6828" r="6828"/>
          <a:stretch>
            <a:fillRect/>
          </a:stretch>
        </p:blipFill>
        <p:spPr>
          <a:xfrm>
            <a:off x="4957308" y="5756275"/>
            <a:ext cx="311150" cy="360363"/>
          </a:xfrm>
          <a:prstGeom prst="rect">
            <a:avLst/>
          </a:prstGeom>
        </p:spPr>
      </p:pic>
      <p:pic>
        <p:nvPicPr>
          <p:cNvPr id="40" name="Espace réservé pour une image  10">
            <a:extLst>
              <a:ext uri="{FF2B5EF4-FFF2-40B4-BE49-F238E27FC236}">
                <a16:creationId xmlns:a16="http://schemas.microsoft.com/office/drawing/2014/main" xmlns="" id="{E831A74C-FC22-4023-BF32-685C11369841}"/>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l="6637" r="6637"/>
          <a:stretch>
            <a:fillRect/>
          </a:stretch>
        </p:blipFill>
        <p:spPr>
          <a:xfrm>
            <a:off x="4957308" y="5167313"/>
            <a:ext cx="311150" cy="358775"/>
          </a:xfrm>
          <a:prstGeom prst="rect">
            <a:avLst/>
          </a:prstGeom>
        </p:spPr>
      </p:pic>
      <p:sp>
        <p:nvSpPr>
          <p:cNvPr id="2" name="Espace réservé du numéro de diapositive 1">
            <a:extLst>
              <a:ext uri="{FF2B5EF4-FFF2-40B4-BE49-F238E27FC236}">
                <a16:creationId xmlns:a16="http://schemas.microsoft.com/office/drawing/2014/main" xmlns="" id="{3222F7D6-71E0-40F2-BB99-DAC5C5ED5191}"/>
              </a:ext>
            </a:extLst>
          </p:cNvPr>
          <p:cNvSpPr>
            <a:spLocks noGrp="1"/>
          </p:cNvSpPr>
          <p:nvPr>
            <p:ph type="sldNum" sz="quarter" idx="12"/>
          </p:nvPr>
        </p:nvSpPr>
        <p:spPr/>
        <p:txBody>
          <a:bodyPr/>
          <a:lstStyle/>
          <a:p>
            <a:fld id="{01DFE443-B80B-44A7-B8E3-175A733CB829}" type="slidenum">
              <a:rPr lang="fr-FR" smtClean="0"/>
              <a:t>10</a:t>
            </a:fld>
            <a:endParaRPr lang="fr-FR"/>
          </a:p>
        </p:txBody>
      </p:sp>
      <p:sp>
        <p:nvSpPr>
          <p:cNvPr id="37" name="Espace réservé du texte 1">
            <a:extLst>
              <a:ext uri="{FF2B5EF4-FFF2-40B4-BE49-F238E27FC236}">
                <a16:creationId xmlns:a16="http://schemas.microsoft.com/office/drawing/2014/main" xmlns="" id="{AE5799CE-F0FD-47D0-BF0F-46D3B556F005}"/>
              </a:ext>
            </a:extLst>
          </p:cNvPr>
          <p:cNvSpPr>
            <a:spLocks noGrp="1"/>
          </p:cNvSpPr>
          <p:nvPr>
            <p:ph type="body" sz="quarter" idx="21"/>
          </p:nvPr>
        </p:nvSpPr>
        <p:spPr>
          <a:xfrm>
            <a:off x="5153837" y="4468274"/>
            <a:ext cx="4040989" cy="302902"/>
          </a:xfrm>
        </p:spPr>
        <p:txBody>
          <a:bodyPr/>
          <a:lstStyle/>
          <a:p>
            <a:r>
              <a:rPr lang="fr-FR" sz="1100" i="1" dirty="0"/>
              <a:t>Source : données OPTEER, potentiels B&amp;L évolution</a:t>
            </a:r>
          </a:p>
        </p:txBody>
      </p:sp>
    </p:spTree>
    <p:extLst>
      <p:ext uri="{BB962C8B-B14F-4D97-AF65-F5344CB8AC3E}">
        <p14:creationId xmlns:p14="http://schemas.microsoft.com/office/powerpoint/2010/main" val="35870302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A19C0C5-7329-4855-BC25-6FDF9E1D4A31}"/>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xmlns="" id="{4B895B42-CE2D-4330-8189-0B94E4763477}"/>
              </a:ext>
            </a:extLst>
          </p:cNvPr>
          <p:cNvSpPr>
            <a:spLocks noGrp="1"/>
          </p:cNvSpPr>
          <p:nvPr>
            <p:ph type="body" sz="quarter" idx="13"/>
          </p:nvPr>
        </p:nvSpPr>
        <p:spPr/>
        <p:txBody>
          <a:bodyPr/>
          <a:lstStyle/>
          <a:p>
            <a:r>
              <a:rPr lang="fr-FR" dirty="0"/>
              <a:t>Particules fines (PM2.5)</a:t>
            </a:r>
          </a:p>
        </p:txBody>
      </p:sp>
      <p:sp>
        <p:nvSpPr>
          <p:cNvPr id="7" name="Espace réservé pour une image  6">
            <a:extLst>
              <a:ext uri="{FF2B5EF4-FFF2-40B4-BE49-F238E27FC236}">
                <a16:creationId xmlns:a16="http://schemas.microsoft.com/office/drawing/2014/main" xmlns=""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xmlns=""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graphicFrame>
        <p:nvGraphicFramePr>
          <p:cNvPr id="13" name="Espace réservé du graphique 10">
            <a:extLst>
              <a:ext uri="{FF2B5EF4-FFF2-40B4-BE49-F238E27FC236}">
                <a16:creationId xmlns:a16="http://schemas.microsoft.com/office/drawing/2014/main" xmlns="" id="{A328B5A0-50AF-43AC-BF32-CDF1189DC5C4}"/>
              </a:ext>
            </a:extLst>
          </p:cNvPr>
          <p:cNvGraphicFramePr>
            <a:graphicFrameLocks noGrp="1"/>
          </p:cNvGraphicFramePr>
          <p:nvPr>
            <p:ph type="chart" sz="quarter" idx="26"/>
            <p:extLst>
              <p:ext uri="{D42A27DB-BD31-4B8C-83A1-F6EECF244321}">
                <p14:modId xmlns:p14="http://schemas.microsoft.com/office/powerpoint/2010/main" val="3156439328"/>
              </p:ext>
            </p:extLst>
          </p:nvPr>
        </p:nvGraphicFramePr>
        <p:xfrm>
          <a:off x="292100" y="1479550"/>
          <a:ext cx="2182813" cy="2136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Espace réservé du graphique 13">
            <a:extLst>
              <a:ext uri="{FF2B5EF4-FFF2-40B4-BE49-F238E27FC236}">
                <a16:creationId xmlns:a16="http://schemas.microsoft.com/office/drawing/2014/main" xmlns="" id="{0C17F30C-9D68-4CD8-BB23-F64E96B0412C}"/>
              </a:ext>
            </a:extLst>
          </p:cNvPr>
          <p:cNvGraphicFramePr>
            <a:graphicFrameLocks noGrp="1"/>
          </p:cNvGraphicFramePr>
          <p:nvPr>
            <p:ph type="chart" sz="quarter" idx="25"/>
            <p:extLst>
              <p:ext uri="{D42A27DB-BD31-4B8C-83A1-F6EECF244321}">
                <p14:modId xmlns:p14="http://schemas.microsoft.com/office/powerpoint/2010/main" val="170913026"/>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4"/>
          </a:graphicData>
        </a:graphic>
      </p:graphicFrame>
      <p:pic>
        <p:nvPicPr>
          <p:cNvPr id="15" name="Image 14">
            <a:extLst>
              <a:ext uri="{FF2B5EF4-FFF2-40B4-BE49-F238E27FC236}">
                <a16:creationId xmlns:a16="http://schemas.microsoft.com/office/drawing/2014/main" xmlns="" id="{F2C2B915-923F-47CD-939B-4A31FA2139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8" t="2580" r="29234" b="1834"/>
          <a:stretch/>
        </p:blipFill>
        <p:spPr>
          <a:xfrm>
            <a:off x="5036392" y="1638142"/>
            <a:ext cx="4027418" cy="3958046"/>
          </a:xfrm>
          <a:prstGeom prst="rect">
            <a:avLst/>
          </a:prstGeom>
        </p:spPr>
      </p:pic>
      <p:sp>
        <p:nvSpPr>
          <p:cNvPr id="16" name="ZoneTexte 15">
            <a:extLst>
              <a:ext uri="{FF2B5EF4-FFF2-40B4-BE49-F238E27FC236}">
                <a16:creationId xmlns:a16="http://schemas.microsoft.com/office/drawing/2014/main" xmlns="" id="{B659E02E-03DA-4253-BD80-264CB3C6B1DB}"/>
              </a:ext>
            </a:extLst>
          </p:cNvPr>
          <p:cNvSpPr txBox="1"/>
          <p:nvPr/>
        </p:nvSpPr>
        <p:spPr>
          <a:xfrm>
            <a:off x="506119" y="3914034"/>
            <a:ext cx="4265133" cy="1648469"/>
          </a:xfrm>
          <a:prstGeom prst="rect">
            <a:avLst/>
          </a:prstGeom>
          <a:noFill/>
        </p:spPr>
        <p:txBody>
          <a:bodyPr wrap="square" rtlCol="0">
            <a:noAutofit/>
          </a:bodyPr>
          <a:lstStyle/>
          <a:p>
            <a:pPr algn="just" fontAlgn="base"/>
            <a:r>
              <a:rPr lang="fr-FR" sz="1100" b="1" dirty="0"/>
              <a:t>Valeurs limites nationales : </a:t>
            </a:r>
          </a:p>
          <a:p>
            <a:pPr marL="128588" indent="-128588" algn="just" fontAlgn="base">
              <a:buFont typeface="Arial" panose="020B0604020202020204" pitchFamily="34" charset="0"/>
              <a:buChar char="•"/>
            </a:pPr>
            <a:r>
              <a:rPr lang="fr-FR" sz="1100" b="1" dirty="0"/>
              <a:t>En moyenne annuelle : </a:t>
            </a:r>
            <a:r>
              <a:rPr lang="fr-FR" sz="1100" dirty="0"/>
              <a:t>25 µg/m3</a:t>
            </a:r>
          </a:p>
          <a:p>
            <a:pPr algn="just" fontAlgn="base"/>
            <a:r>
              <a:rPr lang="fr-FR" sz="1100" dirty="0"/>
              <a:t> </a:t>
            </a:r>
          </a:p>
          <a:p>
            <a:pPr algn="just" fontAlgn="base"/>
            <a:r>
              <a:rPr lang="fr-FR" sz="1100" b="1" dirty="0"/>
              <a:t>Bilan sanitaire sur le territoire : </a:t>
            </a:r>
          </a:p>
          <a:p>
            <a:pPr marL="471488" lvl="1" indent="-128588" algn="just" fontAlgn="base">
              <a:buFont typeface="Arial" panose="020B0604020202020204" pitchFamily="34" charset="0"/>
              <a:buChar char="•"/>
            </a:pPr>
            <a:r>
              <a:rPr lang="fr-FR" sz="1100" dirty="0"/>
              <a:t>Les concentrations annuelles respectent la valeur fixée à 25µg/m3, mais certains territoires dépassent la valeur établie par l’OMS (10µg/m3) notamment les territoire urbanisés et traversés par l’autoroute.</a:t>
            </a:r>
          </a:p>
        </p:txBody>
      </p:sp>
      <p:grpSp>
        <p:nvGrpSpPr>
          <p:cNvPr id="17" name="Groupe 16">
            <a:extLst>
              <a:ext uri="{FF2B5EF4-FFF2-40B4-BE49-F238E27FC236}">
                <a16:creationId xmlns:a16="http://schemas.microsoft.com/office/drawing/2014/main" xmlns="" id="{9C60C2F2-D141-42A8-BC37-8BEA7B7CA785}"/>
              </a:ext>
            </a:extLst>
          </p:cNvPr>
          <p:cNvGrpSpPr/>
          <p:nvPr/>
        </p:nvGrpSpPr>
        <p:grpSpPr>
          <a:xfrm>
            <a:off x="238549" y="4738268"/>
            <a:ext cx="640182" cy="640182"/>
            <a:chOff x="644343" y="3069019"/>
            <a:chExt cx="360000" cy="360000"/>
          </a:xfrm>
        </p:grpSpPr>
        <p:pic>
          <p:nvPicPr>
            <p:cNvPr id="18" name="Image 17">
              <a:extLst>
                <a:ext uri="{FF2B5EF4-FFF2-40B4-BE49-F238E27FC236}">
                  <a16:creationId xmlns:a16="http://schemas.microsoft.com/office/drawing/2014/main" xmlns="" id="{5536D636-FF22-498F-9739-A6A6EDD4B0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9" name="Ellipse 18">
              <a:extLst>
                <a:ext uri="{FF2B5EF4-FFF2-40B4-BE49-F238E27FC236}">
                  <a16:creationId xmlns:a16="http://schemas.microsoft.com/office/drawing/2014/main" xmlns="" id="{23AC8E4D-2C2A-47A7-8456-30A2FD9271CF}"/>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19">
              <a:extLst>
                <a:ext uri="{FF2B5EF4-FFF2-40B4-BE49-F238E27FC236}">
                  <a16:creationId xmlns:a16="http://schemas.microsoft.com/office/drawing/2014/main" xmlns="" id="{E205ED13-9A5D-4637-A9F5-5D3510B08B24}"/>
                </a:ext>
              </a:extLst>
            </p:cNvPr>
            <p:cNvSpPr/>
            <p:nvPr/>
          </p:nvSpPr>
          <p:spPr>
            <a:xfrm>
              <a:off x="783432" y="3319373"/>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 name="Espace réservé du numéro de diapositive 1">
            <a:extLst>
              <a:ext uri="{FF2B5EF4-FFF2-40B4-BE49-F238E27FC236}">
                <a16:creationId xmlns:a16="http://schemas.microsoft.com/office/drawing/2014/main" xmlns="" id="{03CDD733-434D-4FC6-8C68-512453380080}"/>
              </a:ext>
            </a:extLst>
          </p:cNvPr>
          <p:cNvSpPr>
            <a:spLocks noGrp="1"/>
          </p:cNvSpPr>
          <p:nvPr>
            <p:ph type="sldNum" sz="quarter" idx="4"/>
          </p:nvPr>
        </p:nvSpPr>
        <p:spPr/>
        <p:txBody>
          <a:bodyPr/>
          <a:lstStyle/>
          <a:p>
            <a:fld id="{AE6EF8B0-D65C-4F5A-B0C1-33558BBB058B}" type="slidenum">
              <a:rPr lang="fr-FR" smtClean="0"/>
              <a:pPr/>
              <a:t>100</a:t>
            </a:fld>
            <a:endParaRPr lang="fr-FR" dirty="0"/>
          </a:p>
        </p:txBody>
      </p:sp>
      <p:sp>
        <p:nvSpPr>
          <p:cNvPr id="22" name="Espace réservé du numéro de diapositive 1">
            <a:extLst>
              <a:ext uri="{FF2B5EF4-FFF2-40B4-BE49-F238E27FC236}">
                <a16:creationId xmlns:a16="http://schemas.microsoft.com/office/drawing/2014/main" xmlns="" id="{A6B3E24E-A05E-4036-A732-DD2F0E77F714}"/>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100</a:t>
            </a:fld>
            <a:endParaRPr lang="fr-FR"/>
          </a:p>
        </p:txBody>
      </p:sp>
      <p:sp>
        <p:nvSpPr>
          <p:cNvPr id="23" name="Espace réservé du texte 1">
            <a:extLst>
              <a:ext uri="{FF2B5EF4-FFF2-40B4-BE49-F238E27FC236}">
                <a16:creationId xmlns:a16="http://schemas.microsoft.com/office/drawing/2014/main" xmlns="" id="{1C995D13-C34F-4835-9033-73F00233F5AF}"/>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34993136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xmlns=""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xmlns=""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xmlns="" id="{7DB62B11-68D9-4020-A20B-B3D8545DCAED}"/>
              </a:ext>
            </a:extLst>
          </p:cNvPr>
          <p:cNvSpPr txBox="1"/>
          <p:nvPr/>
        </p:nvSpPr>
        <p:spPr>
          <a:xfrm>
            <a:off x="447675" y="1301085"/>
            <a:ext cx="6496050" cy="1092607"/>
          </a:xfrm>
          <a:prstGeom prst="rect">
            <a:avLst/>
          </a:prstGeom>
          <a:noFill/>
        </p:spPr>
        <p:txBody>
          <a:bodyPr wrap="square" rtlCol="0">
            <a:spAutoFit/>
          </a:bodyPr>
          <a:lstStyle/>
          <a:p>
            <a:r>
              <a:rPr lang="fr-FR" sz="1600" b="1" dirty="0"/>
              <a:t>Oxydes d’azote (NOx)</a:t>
            </a:r>
          </a:p>
          <a:p>
            <a:r>
              <a:rPr lang="fr-FR" sz="1050" dirty="0"/>
              <a:t> </a:t>
            </a:r>
          </a:p>
          <a:p>
            <a:r>
              <a:rPr lang="fr-FR" sz="1050" dirty="0"/>
              <a:t>En bourgogne, en 2008 : 48603, 147 tonnes de Nox ont été rejetées dans l’air</a:t>
            </a:r>
          </a:p>
          <a:p>
            <a:endParaRPr lang="fr-FR" sz="1400" dirty="0"/>
          </a:p>
          <a:p>
            <a:endParaRPr lang="fr-FR" sz="1400" dirty="0"/>
          </a:p>
        </p:txBody>
      </p:sp>
      <p:sp>
        <p:nvSpPr>
          <p:cNvPr id="19" name="ZoneTexte 18">
            <a:extLst>
              <a:ext uri="{FF2B5EF4-FFF2-40B4-BE49-F238E27FC236}">
                <a16:creationId xmlns:a16="http://schemas.microsoft.com/office/drawing/2014/main" xmlns="" id="{73718A22-A977-4829-9ABB-FD1CE891EAE7}"/>
              </a:ext>
            </a:extLst>
          </p:cNvPr>
          <p:cNvSpPr txBox="1"/>
          <p:nvPr/>
        </p:nvSpPr>
        <p:spPr>
          <a:xfrm>
            <a:off x="419100" y="2486025"/>
            <a:ext cx="4343703" cy="2516073"/>
          </a:xfrm>
          <a:prstGeom prst="rect">
            <a:avLst/>
          </a:prstGeom>
          <a:noFill/>
        </p:spPr>
        <p:txBody>
          <a:bodyPr wrap="square" rtlCol="0">
            <a:spAutoFit/>
          </a:bodyPr>
          <a:lstStyle/>
          <a:p>
            <a:pPr algn="just"/>
            <a:r>
              <a:rPr lang="fr-FR" sz="1200" b="1" dirty="0"/>
              <a:t>Origine : </a:t>
            </a:r>
          </a:p>
          <a:p>
            <a:pPr algn="just"/>
            <a:endParaRPr lang="fr-FR" sz="1050" dirty="0"/>
          </a:p>
          <a:p>
            <a:pPr algn="just"/>
            <a:r>
              <a:rPr lang="fr-FR" sz="1050" dirty="0"/>
              <a:t>Les oxydes d’azotes (NO ou NO2) sont majoritairement dus au transport routier et au chauffage provenant essentiellement de la combustion de combustibles de tous types (gazole, essence, charbons, fiouls, GN…). Ils se forment par combinaison de l’azote et de l’oxygène à hautes températures.</a:t>
            </a:r>
          </a:p>
          <a:p>
            <a:pPr algn="just"/>
            <a:r>
              <a:rPr lang="fr-FR" sz="1050" dirty="0"/>
              <a:t>En bourgogne 51% des émissions totales sont impliquées aux transports routiers. La baisse d’émission d’oxydes d’azotes constatée depuis 2000 est en grande partie due à la mise en place de des pots catalytiques concernant les véhicules essences. Cette baisse a été compensée par la forte augmentation du trafic et peu favorisée par le faible renouvellement du parc automobile. Les véhicules diesel, en forte progression ces dernières années, rejettent davantage de NOx.</a:t>
            </a:r>
          </a:p>
          <a:p>
            <a:pPr algn="just"/>
            <a:endParaRPr lang="fr-FR" sz="900" dirty="0"/>
          </a:p>
        </p:txBody>
      </p:sp>
      <p:sp>
        <p:nvSpPr>
          <p:cNvPr id="20" name="ZoneTexte 19">
            <a:extLst>
              <a:ext uri="{FF2B5EF4-FFF2-40B4-BE49-F238E27FC236}">
                <a16:creationId xmlns:a16="http://schemas.microsoft.com/office/drawing/2014/main" xmlns="" id="{D0C80B01-8865-4B03-8F18-6FC8E68E14FD}"/>
              </a:ext>
            </a:extLst>
          </p:cNvPr>
          <p:cNvSpPr txBox="1"/>
          <p:nvPr/>
        </p:nvSpPr>
        <p:spPr>
          <a:xfrm>
            <a:off x="4876800" y="2486025"/>
            <a:ext cx="4133850" cy="3693319"/>
          </a:xfrm>
          <a:prstGeom prst="rect">
            <a:avLst/>
          </a:prstGeom>
          <a:noFill/>
        </p:spPr>
        <p:txBody>
          <a:bodyPr wrap="square" rtlCol="0">
            <a:spAutoFit/>
          </a:bodyPr>
          <a:lstStyle/>
          <a:p>
            <a:pPr algn="just"/>
            <a:r>
              <a:rPr lang="fr-FR" sz="1200" b="1" dirty="0"/>
              <a:t>Effets sanitaires :</a:t>
            </a:r>
          </a:p>
          <a:p>
            <a:pPr algn="just"/>
            <a:endParaRPr lang="fr-FR" sz="1050" b="1" dirty="0"/>
          </a:p>
          <a:p>
            <a:pPr algn="just"/>
            <a:r>
              <a:rPr lang="fr-FR" sz="1050" dirty="0"/>
              <a:t>Les oxydes d’azotes pénètrent dans les plus fines ramifications respiratoires pouvant entrainer une dégradation de la respiration, une hyperactivité des bronches chez les asthmatiques et une augmentation de la sensibilité des bronches aux infections microbiennes chez les enfants. </a:t>
            </a:r>
          </a:p>
          <a:p>
            <a:pPr algn="just"/>
            <a:endParaRPr lang="fr-FR" sz="1050" dirty="0"/>
          </a:p>
          <a:p>
            <a:pPr algn="just"/>
            <a:r>
              <a:rPr lang="fr-FR" sz="1050" dirty="0"/>
              <a:t>Parmi les oxydes d’azotes, c’est le dioxyde d’azote (NO2) qui est le plus nocif pour la santé humaine (gaz fortement irritant : yeux, nez, bouche et troubles respiratoires).Le monoxyde d’azote (NO) n’est pas considéré comme dangereux pour la santé dans ses concentrations actuelles et ne fait pas l’objet de seuils réglementaires ou de surveillance</a:t>
            </a:r>
          </a:p>
          <a:p>
            <a:pPr algn="just"/>
            <a:endParaRPr lang="fr-FR" sz="1050" dirty="0"/>
          </a:p>
          <a:p>
            <a:pPr algn="just"/>
            <a:r>
              <a:rPr lang="fr-FR" sz="1200" b="1" dirty="0"/>
              <a:t>Effets sur l’environnement :</a:t>
            </a:r>
          </a:p>
          <a:p>
            <a:pPr algn="just"/>
            <a:endParaRPr lang="fr-FR" sz="1050" dirty="0"/>
          </a:p>
          <a:p>
            <a:pPr algn="just"/>
            <a:r>
              <a:rPr lang="fr-FR" sz="1050" dirty="0"/>
              <a:t>Les NOx contribuent avec le dioxyde de soufre au phénomène des pluies acides qui induisent une forte érosion des roches et des bâtiments et nuisent à certains êtres vivants.</a:t>
            </a:r>
          </a:p>
          <a:p>
            <a:pPr algn="just"/>
            <a:r>
              <a:rPr lang="fr-FR" sz="1050" dirty="0"/>
              <a:t>Le NOx, intervient dans le processus de formation de l’ozone (O3) sous l’effet du rayonnement solaire</a:t>
            </a:r>
          </a:p>
        </p:txBody>
      </p:sp>
      <p:sp>
        <p:nvSpPr>
          <p:cNvPr id="2" name="Espace réservé du numéro de diapositive 1">
            <a:extLst>
              <a:ext uri="{FF2B5EF4-FFF2-40B4-BE49-F238E27FC236}">
                <a16:creationId xmlns:a16="http://schemas.microsoft.com/office/drawing/2014/main" xmlns="" id="{D18EA1E5-E7BA-4B57-B500-9FD9286802F0}"/>
              </a:ext>
            </a:extLst>
          </p:cNvPr>
          <p:cNvSpPr>
            <a:spLocks noGrp="1"/>
          </p:cNvSpPr>
          <p:nvPr>
            <p:ph type="sldNum" sz="quarter" idx="4"/>
          </p:nvPr>
        </p:nvSpPr>
        <p:spPr/>
        <p:txBody>
          <a:bodyPr/>
          <a:lstStyle/>
          <a:p>
            <a:fld id="{AE6EF8B0-D65C-4F5A-B0C1-33558BBB058B}" type="slidenum">
              <a:rPr lang="fr-FR" smtClean="0"/>
              <a:pPr/>
              <a:t>101</a:t>
            </a:fld>
            <a:endParaRPr lang="fr-FR" dirty="0"/>
          </a:p>
        </p:txBody>
      </p:sp>
      <p:sp>
        <p:nvSpPr>
          <p:cNvPr id="9" name="Espace réservé du numéro de diapositive 1">
            <a:extLst>
              <a:ext uri="{FF2B5EF4-FFF2-40B4-BE49-F238E27FC236}">
                <a16:creationId xmlns:a16="http://schemas.microsoft.com/office/drawing/2014/main" xmlns="" id="{BAEC6725-41D2-49E0-9D59-8D6245AF286E}"/>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101</a:t>
            </a:fld>
            <a:endParaRPr lang="fr-FR"/>
          </a:p>
        </p:txBody>
      </p:sp>
    </p:spTree>
    <p:extLst>
      <p:ext uri="{BB962C8B-B14F-4D97-AF65-F5344CB8AC3E}">
        <p14:creationId xmlns:p14="http://schemas.microsoft.com/office/powerpoint/2010/main" val="25996164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A19C0C5-7329-4855-BC25-6FDF9E1D4A31}"/>
              </a:ext>
            </a:extLst>
          </p:cNvPr>
          <p:cNvSpPr>
            <a:spLocks noGrp="1"/>
          </p:cNvSpPr>
          <p:nvPr>
            <p:ph type="title"/>
          </p:nvPr>
        </p:nvSpPr>
        <p:spPr/>
        <p:txBody>
          <a:bodyPr/>
          <a:lstStyle/>
          <a:p>
            <a:r>
              <a:rPr lang="fr-FR" dirty="0"/>
              <a:t>Qualité de l’air et polluants atmosphériques</a:t>
            </a:r>
          </a:p>
        </p:txBody>
      </p:sp>
      <p:sp>
        <p:nvSpPr>
          <p:cNvPr id="4" name="Espace réservé du texte 3">
            <a:extLst>
              <a:ext uri="{FF2B5EF4-FFF2-40B4-BE49-F238E27FC236}">
                <a16:creationId xmlns:a16="http://schemas.microsoft.com/office/drawing/2014/main" xmlns="" id="{87C89FDC-252E-4718-8BEA-789ABE4E8A60}"/>
              </a:ext>
            </a:extLst>
          </p:cNvPr>
          <p:cNvSpPr>
            <a:spLocks noGrp="1"/>
          </p:cNvSpPr>
          <p:nvPr>
            <p:ph type="body" sz="quarter" idx="10"/>
          </p:nvPr>
        </p:nvSpPr>
        <p:spPr>
          <a:xfrm>
            <a:off x="251582" y="3666983"/>
            <a:ext cx="4663318" cy="1735784"/>
          </a:xfrm>
        </p:spPr>
        <p:txBody>
          <a:bodyPr>
            <a:noAutofit/>
          </a:bodyPr>
          <a:lstStyle/>
          <a:p>
            <a:r>
              <a:rPr lang="fr-FR" sz="1600" b="1" dirty="0">
                <a:latin typeface="+mj-lt"/>
              </a:rPr>
              <a:t>Valeurs limites nationales : </a:t>
            </a:r>
          </a:p>
          <a:p>
            <a:pPr marL="128588" indent="-128588">
              <a:buFont typeface="Arial" panose="020B0604020202020204" pitchFamily="34" charset="0"/>
              <a:buChar char="•"/>
            </a:pPr>
            <a:r>
              <a:rPr lang="fr-FR" sz="1000" b="1" dirty="0">
                <a:latin typeface="+mj-lt"/>
              </a:rPr>
              <a:t>En moyenne annuelle : </a:t>
            </a:r>
            <a:r>
              <a:rPr lang="fr-FR" sz="1000" dirty="0">
                <a:latin typeface="+mj-lt"/>
              </a:rPr>
              <a:t>40 µg/m</a:t>
            </a:r>
            <a:r>
              <a:rPr lang="fr-FR" sz="1000" baseline="30000" dirty="0">
                <a:latin typeface="+mj-lt"/>
              </a:rPr>
              <a:t>3</a:t>
            </a:r>
            <a:endParaRPr lang="fr-FR" sz="1000" dirty="0">
              <a:latin typeface="+mj-lt"/>
            </a:endParaRPr>
          </a:p>
          <a:p>
            <a:pPr marL="128588" indent="-128588">
              <a:buFont typeface="Arial" panose="020B0604020202020204" pitchFamily="34" charset="0"/>
              <a:buChar char="•"/>
            </a:pPr>
            <a:r>
              <a:rPr lang="fr-FR" sz="1000" b="1" dirty="0">
                <a:latin typeface="+mj-lt"/>
              </a:rPr>
              <a:t>En moyenne horaire : </a:t>
            </a:r>
            <a:r>
              <a:rPr lang="fr-FR" sz="1000" dirty="0">
                <a:latin typeface="+mj-lt"/>
              </a:rPr>
              <a:t>200 µg/m</a:t>
            </a:r>
            <a:r>
              <a:rPr lang="fr-FR" sz="1000" baseline="30000" dirty="0">
                <a:latin typeface="+mj-lt"/>
              </a:rPr>
              <a:t>3 </a:t>
            </a:r>
            <a:r>
              <a:rPr lang="fr-FR" sz="1000" dirty="0">
                <a:latin typeface="+mj-lt"/>
              </a:rPr>
              <a:t>à ne pas dépasser plus de 18 heures par an (soit 0,2 % du temps).</a:t>
            </a:r>
          </a:p>
          <a:p>
            <a:endParaRPr lang="fr-FR" sz="1100" dirty="0">
              <a:latin typeface="+mj-lt"/>
            </a:endParaRPr>
          </a:p>
          <a:p>
            <a:pPr fontAlgn="base"/>
            <a:r>
              <a:rPr lang="fr-FR" sz="1000" b="1" dirty="0">
                <a:latin typeface="+mj-lt"/>
              </a:rPr>
              <a:t>Bilan sanitaire sur le territoire : </a:t>
            </a:r>
          </a:p>
          <a:p>
            <a:pPr marL="471488" lvl="1" indent="-128588" fontAlgn="base">
              <a:buFont typeface="Arial" panose="020B0604020202020204" pitchFamily="34" charset="0"/>
              <a:buChar char="•"/>
            </a:pPr>
            <a:r>
              <a:rPr lang="fr-FR" sz="1000" dirty="0">
                <a:latin typeface="+mj-lt"/>
              </a:rPr>
              <a:t>Moyenne annuelle 2014 de </a:t>
            </a:r>
            <a:r>
              <a:rPr lang="en-US" sz="1000" dirty="0">
                <a:latin typeface="+mj-lt"/>
              </a:rPr>
              <a:t>27 µg/m3</a:t>
            </a:r>
          </a:p>
          <a:p>
            <a:pPr marL="471488" lvl="1" indent="-128588" fontAlgn="base">
              <a:buFont typeface="Arial" panose="020B0604020202020204" pitchFamily="34" charset="0"/>
              <a:buChar char="•"/>
            </a:pPr>
            <a:r>
              <a:rPr lang="en-US" sz="1000" dirty="0">
                <a:latin typeface="+mj-lt"/>
              </a:rPr>
              <a:t>La concentration la plus </a:t>
            </a:r>
            <a:r>
              <a:rPr lang="en-US" sz="1000" dirty="0" err="1">
                <a:latin typeface="+mj-lt"/>
              </a:rPr>
              <a:t>élevée</a:t>
            </a:r>
            <a:r>
              <a:rPr lang="en-US" sz="1000" dirty="0">
                <a:latin typeface="+mj-lt"/>
              </a:rPr>
              <a:t> </a:t>
            </a:r>
            <a:r>
              <a:rPr lang="en-US" sz="1000" dirty="0" err="1">
                <a:latin typeface="+mj-lt"/>
              </a:rPr>
              <a:t>est</a:t>
            </a:r>
            <a:r>
              <a:rPr lang="en-US" sz="1000" dirty="0">
                <a:latin typeface="+mj-lt"/>
              </a:rPr>
              <a:t> </a:t>
            </a:r>
            <a:r>
              <a:rPr lang="en-US" sz="1000" dirty="0" err="1">
                <a:latin typeface="+mj-lt"/>
              </a:rPr>
              <a:t>mesurée</a:t>
            </a:r>
            <a:r>
              <a:rPr lang="en-US" sz="1000" dirty="0">
                <a:latin typeface="+mj-lt"/>
              </a:rPr>
              <a:t> </a:t>
            </a:r>
            <a:r>
              <a:rPr lang="en-US" sz="1000" dirty="0" err="1">
                <a:latin typeface="+mj-lt"/>
              </a:rPr>
              <a:t>durant</a:t>
            </a:r>
            <a:r>
              <a:rPr lang="en-US" sz="1000" dirty="0">
                <a:latin typeface="+mj-lt"/>
              </a:rPr>
              <a:t> la </a:t>
            </a:r>
            <a:r>
              <a:rPr lang="en-US" sz="1000" dirty="0" err="1">
                <a:latin typeface="+mj-lt"/>
              </a:rPr>
              <a:t>période</a:t>
            </a:r>
            <a:r>
              <a:rPr lang="en-US" sz="1000" dirty="0">
                <a:latin typeface="+mj-lt"/>
              </a:rPr>
              <a:t> </a:t>
            </a:r>
            <a:r>
              <a:rPr lang="en-US" sz="1000" dirty="0" err="1">
                <a:latin typeface="+mj-lt"/>
              </a:rPr>
              <a:t>hivernale</a:t>
            </a:r>
            <a:r>
              <a:rPr lang="en-US" sz="1000" dirty="0">
                <a:latin typeface="+mj-lt"/>
              </a:rPr>
              <a:t> (</a:t>
            </a:r>
            <a:r>
              <a:rPr lang="en-US" sz="1000" dirty="0" err="1">
                <a:latin typeface="+mj-lt"/>
              </a:rPr>
              <a:t>novembre</a:t>
            </a:r>
            <a:r>
              <a:rPr lang="en-US" sz="1000" dirty="0">
                <a:latin typeface="+mj-lt"/>
              </a:rPr>
              <a:t> à mars)</a:t>
            </a:r>
          </a:p>
          <a:p>
            <a:pPr marL="471488" lvl="1" indent="-128588" fontAlgn="base">
              <a:buFont typeface="Arial" panose="020B0604020202020204" pitchFamily="34" charset="0"/>
              <a:buChar char="•"/>
            </a:pPr>
            <a:r>
              <a:rPr lang="en-US" sz="1000" dirty="0">
                <a:latin typeface="+mj-lt"/>
              </a:rPr>
              <a:t>La station </a:t>
            </a:r>
            <a:r>
              <a:rPr lang="en-US" sz="1000" dirty="0" err="1">
                <a:latin typeface="+mj-lt"/>
              </a:rPr>
              <a:t>trafic</a:t>
            </a:r>
            <a:r>
              <a:rPr lang="en-US" sz="1000" dirty="0">
                <a:latin typeface="+mj-lt"/>
              </a:rPr>
              <a:t> de </a:t>
            </a:r>
            <a:r>
              <a:rPr lang="en-US" sz="1000" dirty="0" err="1">
                <a:latin typeface="+mj-lt"/>
              </a:rPr>
              <a:t>Nuits</a:t>
            </a:r>
            <a:r>
              <a:rPr lang="en-US" sz="1000" dirty="0">
                <a:latin typeface="+mj-lt"/>
              </a:rPr>
              <a:t>-Saint-Georges </a:t>
            </a:r>
            <a:r>
              <a:rPr lang="en-US" sz="1000" dirty="0" err="1">
                <a:latin typeface="+mj-lt"/>
              </a:rPr>
              <a:t>enregistre</a:t>
            </a:r>
            <a:r>
              <a:rPr lang="en-US" sz="1000" dirty="0">
                <a:latin typeface="+mj-lt"/>
              </a:rPr>
              <a:t> les plus fortes concentrations de </a:t>
            </a:r>
            <a:r>
              <a:rPr lang="en-US" sz="1000" dirty="0" err="1">
                <a:latin typeface="+mj-lt"/>
              </a:rPr>
              <a:t>toute</a:t>
            </a:r>
            <a:r>
              <a:rPr lang="en-US" sz="1000" dirty="0">
                <a:latin typeface="+mj-lt"/>
              </a:rPr>
              <a:t> la </a:t>
            </a:r>
            <a:r>
              <a:rPr lang="en-US" sz="1000" dirty="0" err="1">
                <a:latin typeface="+mj-lt"/>
              </a:rPr>
              <a:t>régione</a:t>
            </a:r>
            <a:endParaRPr lang="en-US" sz="1000" dirty="0">
              <a:latin typeface="+mj-lt"/>
            </a:endParaRPr>
          </a:p>
          <a:p>
            <a:pPr marL="471488" lvl="1" indent="-128588" fontAlgn="base">
              <a:buFont typeface="Arial" panose="020B0604020202020204" pitchFamily="34" charset="0"/>
              <a:buChar char="•"/>
            </a:pPr>
            <a:r>
              <a:rPr lang="en-US" sz="1000" dirty="0" err="1">
                <a:latin typeface="+mj-lt"/>
              </a:rPr>
              <a:t>Taux</a:t>
            </a:r>
            <a:r>
              <a:rPr lang="en-US" sz="1000" dirty="0">
                <a:latin typeface="+mj-lt"/>
              </a:rPr>
              <a:t>  </a:t>
            </a:r>
            <a:r>
              <a:rPr lang="en-US" sz="1000" dirty="0" err="1">
                <a:latin typeface="+mj-lt"/>
              </a:rPr>
              <a:t>horaire</a:t>
            </a:r>
            <a:r>
              <a:rPr lang="en-US" sz="1000" dirty="0">
                <a:latin typeface="+mj-lt"/>
              </a:rPr>
              <a:t> maximum </a:t>
            </a:r>
            <a:r>
              <a:rPr lang="en-US" sz="1000" dirty="0" err="1">
                <a:latin typeface="+mj-lt"/>
              </a:rPr>
              <a:t>mesuré</a:t>
            </a:r>
            <a:r>
              <a:rPr lang="en-US" sz="1000" dirty="0">
                <a:latin typeface="+mj-lt"/>
              </a:rPr>
              <a:t> : 129µg/m3 (2012)</a:t>
            </a:r>
          </a:p>
          <a:p>
            <a:endParaRPr lang="fr-FR" sz="1000" dirty="0">
              <a:latin typeface="+mj-lt"/>
            </a:endParaRPr>
          </a:p>
        </p:txBody>
      </p:sp>
      <p:sp>
        <p:nvSpPr>
          <p:cNvPr id="5" name="Espace réservé du texte 4">
            <a:extLst>
              <a:ext uri="{FF2B5EF4-FFF2-40B4-BE49-F238E27FC236}">
                <a16:creationId xmlns:a16="http://schemas.microsoft.com/office/drawing/2014/main" xmlns="" id="{4B895B42-CE2D-4330-8189-0B94E4763477}"/>
              </a:ext>
            </a:extLst>
          </p:cNvPr>
          <p:cNvSpPr>
            <a:spLocks noGrp="1"/>
          </p:cNvSpPr>
          <p:nvPr>
            <p:ph type="body" sz="quarter" idx="13"/>
          </p:nvPr>
        </p:nvSpPr>
        <p:spPr/>
        <p:txBody>
          <a:bodyPr/>
          <a:lstStyle/>
          <a:p>
            <a:r>
              <a:rPr lang="fr-FR" dirty="0"/>
              <a:t>Oxydes d’azote (Nox)</a:t>
            </a:r>
          </a:p>
        </p:txBody>
      </p:sp>
      <p:pic>
        <p:nvPicPr>
          <p:cNvPr id="10" name="Espace réservé pour une image  10">
            <a:extLst>
              <a:ext uri="{FF2B5EF4-FFF2-40B4-BE49-F238E27FC236}">
                <a16:creationId xmlns:a16="http://schemas.microsoft.com/office/drawing/2014/main" xmlns=""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graphicFrame>
        <p:nvGraphicFramePr>
          <p:cNvPr id="11" name="Espace réservé du graphique 10">
            <a:extLst>
              <a:ext uri="{FF2B5EF4-FFF2-40B4-BE49-F238E27FC236}">
                <a16:creationId xmlns:a16="http://schemas.microsoft.com/office/drawing/2014/main" xmlns="" id="{529493D3-35E9-47B1-A565-54D76FDC21FF}"/>
              </a:ext>
            </a:extLst>
          </p:cNvPr>
          <p:cNvGraphicFramePr>
            <a:graphicFrameLocks noGrp="1"/>
          </p:cNvGraphicFramePr>
          <p:nvPr>
            <p:ph type="chart" sz="quarter" idx="26"/>
            <p:extLst>
              <p:ext uri="{D42A27DB-BD31-4B8C-83A1-F6EECF244321}">
                <p14:modId xmlns:p14="http://schemas.microsoft.com/office/powerpoint/2010/main" val="2810384895"/>
              </p:ext>
            </p:extLst>
          </p:nvPr>
        </p:nvGraphicFramePr>
        <p:xfrm>
          <a:off x="292100" y="1479550"/>
          <a:ext cx="2182813" cy="2136775"/>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 11">
            <a:extLst>
              <a:ext uri="{FF2B5EF4-FFF2-40B4-BE49-F238E27FC236}">
                <a16:creationId xmlns:a16="http://schemas.microsoft.com/office/drawing/2014/main" xmlns="" id="{C97B45DC-BE7E-4F73-B451-2611E1EEB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2" t="2408" r="29047" b="1851"/>
          <a:stretch/>
        </p:blipFill>
        <p:spPr>
          <a:xfrm>
            <a:off x="4954542" y="1616556"/>
            <a:ext cx="3897358" cy="3837969"/>
          </a:xfrm>
          <a:prstGeom prst="rect">
            <a:avLst/>
          </a:prstGeom>
        </p:spPr>
      </p:pic>
      <p:grpSp>
        <p:nvGrpSpPr>
          <p:cNvPr id="13" name="Groupe 12">
            <a:extLst>
              <a:ext uri="{FF2B5EF4-FFF2-40B4-BE49-F238E27FC236}">
                <a16:creationId xmlns:a16="http://schemas.microsoft.com/office/drawing/2014/main" xmlns="" id="{7DED8E1E-59FA-482E-804D-E8E9D4E15A0B}"/>
              </a:ext>
            </a:extLst>
          </p:cNvPr>
          <p:cNvGrpSpPr/>
          <p:nvPr/>
        </p:nvGrpSpPr>
        <p:grpSpPr>
          <a:xfrm>
            <a:off x="157099" y="5267766"/>
            <a:ext cx="549937" cy="549937"/>
            <a:chOff x="644343" y="3069019"/>
            <a:chExt cx="360000" cy="360000"/>
          </a:xfrm>
        </p:grpSpPr>
        <p:pic>
          <p:nvPicPr>
            <p:cNvPr id="14" name="Image 13">
              <a:extLst>
                <a:ext uri="{FF2B5EF4-FFF2-40B4-BE49-F238E27FC236}">
                  <a16:creationId xmlns:a16="http://schemas.microsoft.com/office/drawing/2014/main" xmlns="" id="{4AF8872C-287E-482D-9A7C-DB94E7467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5" name="Ellipse 14">
              <a:extLst>
                <a:ext uri="{FF2B5EF4-FFF2-40B4-BE49-F238E27FC236}">
                  <a16:creationId xmlns:a16="http://schemas.microsoft.com/office/drawing/2014/main" xmlns="" id="{010A02E5-D340-412E-A51A-33A57757FC3D}"/>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llipse 15">
              <a:extLst>
                <a:ext uri="{FF2B5EF4-FFF2-40B4-BE49-F238E27FC236}">
                  <a16:creationId xmlns:a16="http://schemas.microsoft.com/office/drawing/2014/main" xmlns="" id="{687E68BC-7EB3-411E-AC2D-E7F406A8BC1F}"/>
                </a:ext>
              </a:extLst>
            </p:cNvPr>
            <p:cNvSpPr/>
            <p:nvPr/>
          </p:nvSpPr>
          <p:spPr>
            <a:xfrm>
              <a:off x="783432" y="3319373"/>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aphicFrame>
        <p:nvGraphicFramePr>
          <p:cNvPr id="17" name="Espace réservé du graphique 16">
            <a:extLst>
              <a:ext uri="{FF2B5EF4-FFF2-40B4-BE49-F238E27FC236}">
                <a16:creationId xmlns:a16="http://schemas.microsoft.com/office/drawing/2014/main" xmlns="" id="{3AAF3C1F-337C-4ABD-A3AC-65C697A33E6C}"/>
              </a:ext>
            </a:extLst>
          </p:cNvPr>
          <p:cNvGraphicFramePr>
            <a:graphicFrameLocks noGrp="1"/>
          </p:cNvGraphicFramePr>
          <p:nvPr>
            <p:ph type="chart" sz="quarter" idx="25"/>
            <p:extLst>
              <p:ext uri="{D42A27DB-BD31-4B8C-83A1-F6EECF244321}">
                <p14:modId xmlns:p14="http://schemas.microsoft.com/office/powerpoint/2010/main" val="3825267202"/>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B86DF0F8-4671-4561-8B0E-9943EB371AAC}"/>
              </a:ext>
            </a:extLst>
          </p:cNvPr>
          <p:cNvSpPr>
            <a:spLocks noGrp="1"/>
          </p:cNvSpPr>
          <p:nvPr>
            <p:ph type="sldNum" sz="quarter" idx="4"/>
          </p:nvPr>
        </p:nvSpPr>
        <p:spPr/>
        <p:txBody>
          <a:bodyPr/>
          <a:lstStyle/>
          <a:p>
            <a:fld id="{AE6EF8B0-D65C-4F5A-B0C1-33558BBB058B}" type="slidenum">
              <a:rPr lang="fr-FR" smtClean="0"/>
              <a:pPr/>
              <a:t>102</a:t>
            </a:fld>
            <a:endParaRPr lang="fr-FR" dirty="0"/>
          </a:p>
        </p:txBody>
      </p:sp>
      <p:sp>
        <p:nvSpPr>
          <p:cNvPr id="18" name="Espace réservé du numéro de diapositive 1">
            <a:extLst>
              <a:ext uri="{FF2B5EF4-FFF2-40B4-BE49-F238E27FC236}">
                <a16:creationId xmlns:a16="http://schemas.microsoft.com/office/drawing/2014/main" xmlns="" id="{BE69EBBA-4AC4-47C5-A182-95B7C1B95DA1}"/>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102</a:t>
            </a:fld>
            <a:endParaRPr lang="fr-FR"/>
          </a:p>
        </p:txBody>
      </p:sp>
      <p:sp>
        <p:nvSpPr>
          <p:cNvPr id="20" name="Espace réservé du texte 1">
            <a:extLst>
              <a:ext uri="{FF2B5EF4-FFF2-40B4-BE49-F238E27FC236}">
                <a16:creationId xmlns:a16="http://schemas.microsoft.com/office/drawing/2014/main" xmlns="" id="{3B88A2F8-53DB-4BEE-8229-78FA2C5CB4F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36072532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xmlns=""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xmlns=""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xmlns="" id="{7DB62B11-68D9-4020-A20B-B3D8545DCAED}"/>
              </a:ext>
            </a:extLst>
          </p:cNvPr>
          <p:cNvSpPr txBox="1"/>
          <p:nvPr/>
        </p:nvSpPr>
        <p:spPr>
          <a:xfrm>
            <a:off x="447675" y="1301085"/>
            <a:ext cx="6496050" cy="553998"/>
          </a:xfrm>
          <a:prstGeom prst="rect">
            <a:avLst/>
          </a:prstGeom>
          <a:noFill/>
        </p:spPr>
        <p:txBody>
          <a:bodyPr wrap="square" rtlCol="0">
            <a:spAutoFit/>
          </a:bodyPr>
          <a:lstStyle/>
          <a:p>
            <a:r>
              <a:rPr lang="fr-FR" sz="1600" b="1" dirty="0"/>
              <a:t>Benzène</a:t>
            </a:r>
            <a:endParaRPr lang="fr-FR" sz="1400" dirty="0"/>
          </a:p>
          <a:p>
            <a:endParaRPr lang="fr-FR" sz="1400" dirty="0"/>
          </a:p>
        </p:txBody>
      </p:sp>
      <p:sp>
        <p:nvSpPr>
          <p:cNvPr id="19" name="ZoneTexte 18">
            <a:extLst>
              <a:ext uri="{FF2B5EF4-FFF2-40B4-BE49-F238E27FC236}">
                <a16:creationId xmlns:a16="http://schemas.microsoft.com/office/drawing/2014/main" xmlns="" id="{73718A22-A977-4829-9ABB-FD1CE891EAE7}"/>
              </a:ext>
            </a:extLst>
          </p:cNvPr>
          <p:cNvSpPr txBox="1"/>
          <p:nvPr/>
        </p:nvSpPr>
        <p:spPr>
          <a:xfrm>
            <a:off x="419100" y="2486025"/>
            <a:ext cx="4343703" cy="2308324"/>
          </a:xfrm>
          <a:prstGeom prst="rect">
            <a:avLst/>
          </a:prstGeom>
          <a:noFill/>
        </p:spPr>
        <p:txBody>
          <a:bodyPr wrap="square" rtlCol="0">
            <a:spAutoFit/>
          </a:bodyPr>
          <a:lstStyle/>
          <a:p>
            <a:pPr algn="just"/>
            <a:r>
              <a:rPr lang="fr-FR" sz="1400" b="1" dirty="0"/>
              <a:t>Origine : </a:t>
            </a:r>
          </a:p>
          <a:p>
            <a:pPr algn="just"/>
            <a:endParaRPr lang="fr-FR" sz="1100" dirty="0"/>
          </a:p>
          <a:p>
            <a:pPr lvl="0" algn="just">
              <a:defRPr/>
            </a:pPr>
            <a:r>
              <a:rPr lang="fr-FR" sz="1100" dirty="0"/>
              <a:t>Le Benzène est un composé organique volatile (COV) généralement émis dans l’atmosphère par évaporation de produits raffinés (bacs de stockage pétroliers, pompes à essence…), de solvants d'extraction (en particulier dans l'industrie du parfum), de solvants dans certaines activités industrielles telles que l'imprimerie et lors de la combustion du bois.</a:t>
            </a:r>
          </a:p>
          <a:p>
            <a:pPr lvl="0" algn="just">
              <a:defRPr/>
            </a:pPr>
            <a:endParaRPr lang="fr-FR" sz="1100" dirty="0"/>
          </a:p>
          <a:p>
            <a:pPr lvl="0" algn="just">
              <a:defRPr/>
            </a:pPr>
            <a:r>
              <a:rPr lang="fr-FR" sz="1100" dirty="0"/>
              <a:t>Les véhicules automobiles émettent également des COV et notamment le benzène qui est utilisé dans la formulation des essences.</a:t>
            </a:r>
          </a:p>
          <a:p>
            <a:pPr algn="just"/>
            <a:endParaRPr lang="fr-FR" sz="800" dirty="0"/>
          </a:p>
        </p:txBody>
      </p:sp>
      <p:sp>
        <p:nvSpPr>
          <p:cNvPr id="20" name="ZoneTexte 19">
            <a:extLst>
              <a:ext uri="{FF2B5EF4-FFF2-40B4-BE49-F238E27FC236}">
                <a16:creationId xmlns:a16="http://schemas.microsoft.com/office/drawing/2014/main" xmlns="" id="{D0C80B01-8865-4B03-8F18-6FC8E68E14FD}"/>
              </a:ext>
            </a:extLst>
          </p:cNvPr>
          <p:cNvSpPr txBox="1"/>
          <p:nvPr/>
        </p:nvSpPr>
        <p:spPr>
          <a:xfrm>
            <a:off x="4876800" y="2486025"/>
            <a:ext cx="4133850" cy="1154162"/>
          </a:xfrm>
          <a:prstGeom prst="rect">
            <a:avLst/>
          </a:prstGeom>
          <a:noFill/>
        </p:spPr>
        <p:txBody>
          <a:bodyPr wrap="square" rtlCol="0">
            <a:spAutoFit/>
          </a:bodyPr>
          <a:lstStyle/>
          <a:p>
            <a:pPr algn="just"/>
            <a:r>
              <a:rPr lang="fr-FR" sz="1400" b="1" dirty="0"/>
              <a:t>Effets sanitaires :</a:t>
            </a:r>
          </a:p>
          <a:p>
            <a:pPr algn="just"/>
            <a:endParaRPr lang="fr-FR" sz="1100" dirty="0"/>
          </a:p>
          <a:p>
            <a:pPr algn="just"/>
            <a:r>
              <a:rPr lang="fr-FR" sz="1100" dirty="0"/>
              <a:t>Le benzène est classé comme cancérogène. Ses effets sont divers, il peut provoquer une simple gêne olfactive, des irritations des voies respiratoires ou des troubles neuropsychiques.</a:t>
            </a:r>
            <a:endParaRPr lang="fr-FR" sz="1100" b="1" dirty="0"/>
          </a:p>
        </p:txBody>
      </p:sp>
      <p:sp>
        <p:nvSpPr>
          <p:cNvPr id="2" name="Espace réservé du numéro de diapositive 1">
            <a:extLst>
              <a:ext uri="{FF2B5EF4-FFF2-40B4-BE49-F238E27FC236}">
                <a16:creationId xmlns:a16="http://schemas.microsoft.com/office/drawing/2014/main" xmlns="" id="{4B11C4C7-C721-4C9F-B4FE-160A63F50979}"/>
              </a:ext>
            </a:extLst>
          </p:cNvPr>
          <p:cNvSpPr>
            <a:spLocks noGrp="1"/>
          </p:cNvSpPr>
          <p:nvPr>
            <p:ph type="sldNum" sz="quarter" idx="4"/>
          </p:nvPr>
        </p:nvSpPr>
        <p:spPr/>
        <p:txBody>
          <a:bodyPr/>
          <a:lstStyle/>
          <a:p>
            <a:fld id="{AE6EF8B0-D65C-4F5A-B0C1-33558BBB058B}" type="slidenum">
              <a:rPr lang="fr-FR" smtClean="0"/>
              <a:pPr/>
              <a:t>103</a:t>
            </a:fld>
            <a:endParaRPr lang="fr-FR" dirty="0"/>
          </a:p>
        </p:txBody>
      </p:sp>
      <p:sp>
        <p:nvSpPr>
          <p:cNvPr id="9" name="Espace réservé du numéro de diapositive 1">
            <a:extLst>
              <a:ext uri="{FF2B5EF4-FFF2-40B4-BE49-F238E27FC236}">
                <a16:creationId xmlns:a16="http://schemas.microsoft.com/office/drawing/2014/main" xmlns="" id="{DE0E12E5-EC0F-46BD-8482-01CBCB1BCFFB}"/>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103</a:t>
            </a:fld>
            <a:endParaRPr lang="fr-FR"/>
          </a:p>
        </p:txBody>
      </p:sp>
    </p:spTree>
    <p:extLst>
      <p:ext uri="{BB962C8B-B14F-4D97-AF65-F5344CB8AC3E}">
        <p14:creationId xmlns:p14="http://schemas.microsoft.com/office/powerpoint/2010/main" val="2833107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A19C0C5-7329-4855-BC25-6FDF9E1D4A31}"/>
              </a:ext>
            </a:extLst>
          </p:cNvPr>
          <p:cNvSpPr>
            <a:spLocks noGrp="1"/>
          </p:cNvSpPr>
          <p:nvPr>
            <p:ph type="title"/>
          </p:nvPr>
        </p:nvSpPr>
        <p:spPr/>
        <p:txBody>
          <a:bodyPr/>
          <a:lstStyle/>
          <a:p>
            <a:r>
              <a:rPr lang="fr-FR" dirty="0"/>
              <a:t>Qualité de l’air et polluants atmosphériques</a:t>
            </a:r>
          </a:p>
        </p:txBody>
      </p:sp>
      <p:sp>
        <p:nvSpPr>
          <p:cNvPr id="4" name="Espace réservé du texte 3">
            <a:extLst>
              <a:ext uri="{FF2B5EF4-FFF2-40B4-BE49-F238E27FC236}">
                <a16:creationId xmlns:a16="http://schemas.microsoft.com/office/drawing/2014/main" xmlns="" id="{87C89FDC-252E-4718-8BEA-789ABE4E8A60}"/>
              </a:ext>
            </a:extLst>
          </p:cNvPr>
          <p:cNvSpPr>
            <a:spLocks noGrp="1"/>
          </p:cNvSpPr>
          <p:nvPr>
            <p:ph type="body" sz="quarter" idx="10"/>
          </p:nvPr>
        </p:nvSpPr>
        <p:spPr/>
        <p:txBody>
          <a:bodyPr>
            <a:noAutofit/>
          </a:bodyPr>
          <a:lstStyle/>
          <a:p>
            <a:pPr fontAlgn="base"/>
            <a:r>
              <a:rPr lang="fr-FR" sz="1050" b="1" dirty="0">
                <a:latin typeface="+mj-lt"/>
              </a:rPr>
              <a:t>Valeurs limites nationales : </a:t>
            </a:r>
          </a:p>
          <a:p>
            <a:pPr marL="128588" indent="-128588" fontAlgn="base">
              <a:buFont typeface="Arial" panose="020B0604020202020204" pitchFamily="34" charset="0"/>
              <a:buChar char="•"/>
            </a:pPr>
            <a:r>
              <a:rPr lang="fr-FR" sz="1050" b="1" dirty="0">
                <a:latin typeface="+mj-lt"/>
              </a:rPr>
              <a:t>En moyenne annuelle :</a:t>
            </a:r>
            <a:r>
              <a:rPr lang="fr-FR" sz="1050" dirty="0">
                <a:latin typeface="+mj-lt"/>
              </a:rPr>
              <a:t> 5 µg/m3</a:t>
            </a:r>
          </a:p>
          <a:p>
            <a:pPr fontAlgn="base"/>
            <a:endParaRPr lang="fr-FR" sz="1050" dirty="0">
              <a:latin typeface="+mj-lt"/>
            </a:endParaRPr>
          </a:p>
          <a:p>
            <a:pPr fontAlgn="base"/>
            <a:r>
              <a:rPr lang="fr-FR" sz="1050" b="1" dirty="0">
                <a:latin typeface="+mj-lt"/>
              </a:rPr>
              <a:t>Bilan sanitaire sur le territoire : </a:t>
            </a:r>
          </a:p>
          <a:p>
            <a:pPr marL="471488" lvl="1" indent="-128588" fontAlgn="base">
              <a:buFont typeface="Arial" panose="020B0604020202020204" pitchFamily="34" charset="0"/>
              <a:buChar char="•"/>
            </a:pPr>
            <a:r>
              <a:rPr lang="fr-FR" sz="1050" dirty="0">
                <a:latin typeface="+mj-lt"/>
              </a:rPr>
              <a:t>Moyenne annuelle 2014 de </a:t>
            </a:r>
            <a:r>
              <a:rPr lang="en-US" sz="1050" dirty="0">
                <a:latin typeface="+mj-lt"/>
              </a:rPr>
              <a:t>2 µg/m3</a:t>
            </a:r>
          </a:p>
          <a:p>
            <a:pPr marL="471488" lvl="1" indent="-128588" fontAlgn="base">
              <a:buFont typeface="Arial" panose="020B0604020202020204" pitchFamily="34" charset="0"/>
              <a:buChar char="•"/>
            </a:pPr>
            <a:r>
              <a:rPr lang="fr-FR" sz="1050" dirty="0">
                <a:latin typeface="+mj-lt"/>
              </a:rPr>
              <a:t>Evolution des concentrations annuelles relevée en légère augmentation entre l’année 2012 (1,7 µg/m3) et l’année 2014 </a:t>
            </a:r>
          </a:p>
          <a:p>
            <a:pPr marL="471488" lvl="1" indent="-128588" fontAlgn="base">
              <a:buFont typeface="Arial" panose="020B0604020202020204" pitchFamily="34" charset="0"/>
              <a:buChar char="•"/>
            </a:pPr>
            <a:r>
              <a:rPr lang="fr-FR" sz="1050" dirty="0">
                <a:latin typeface="+mj-lt"/>
              </a:rPr>
              <a:t>Aucun dépassement de valeur limite annuelle n’a été enregistré</a:t>
            </a:r>
          </a:p>
          <a:p>
            <a:endParaRPr lang="fr-FR" sz="1050" dirty="0">
              <a:latin typeface="+mj-lt"/>
            </a:endParaRPr>
          </a:p>
        </p:txBody>
      </p:sp>
      <p:sp>
        <p:nvSpPr>
          <p:cNvPr id="5" name="Espace réservé du texte 4">
            <a:extLst>
              <a:ext uri="{FF2B5EF4-FFF2-40B4-BE49-F238E27FC236}">
                <a16:creationId xmlns:a16="http://schemas.microsoft.com/office/drawing/2014/main" xmlns="" id="{4B895B42-CE2D-4330-8189-0B94E4763477}"/>
              </a:ext>
            </a:extLst>
          </p:cNvPr>
          <p:cNvSpPr>
            <a:spLocks noGrp="1"/>
          </p:cNvSpPr>
          <p:nvPr>
            <p:ph type="body" sz="quarter" idx="13"/>
          </p:nvPr>
        </p:nvSpPr>
        <p:spPr/>
        <p:txBody>
          <a:bodyPr/>
          <a:lstStyle/>
          <a:p>
            <a:r>
              <a:rPr lang="fr-FR" dirty="0"/>
              <a:t>Benzène C6H6</a:t>
            </a:r>
          </a:p>
        </p:txBody>
      </p:sp>
      <p:sp>
        <p:nvSpPr>
          <p:cNvPr id="7" name="Espace réservé pour une image  6">
            <a:extLst>
              <a:ext uri="{FF2B5EF4-FFF2-40B4-BE49-F238E27FC236}">
                <a16:creationId xmlns:a16="http://schemas.microsoft.com/office/drawing/2014/main" xmlns=""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xmlns=""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1" name="Image 10">
            <a:extLst>
              <a:ext uri="{FF2B5EF4-FFF2-40B4-BE49-F238E27FC236}">
                <a16:creationId xmlns:a16="http://schemas.microsoft.com/office/drawing/2014/main" xmlns="" id="{6DBD8A43-275A-4249-B51A-E57824698B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9" t="2407" r="29179" b="1852"/>
          <a:stretch/>
        </p:blipFill>
        <p:spPr>
          <a:xfrm>
            <a:off x="4989510" y="1712310"/>
            <a:ext cx="4074300" cy="4012215"/>
          </a:xfrm>
          <a:prstGeom prst="rect">
            <a:avLst/>
          </a:prstGeom>
        </p:spPr>
      </p:pic>
      <p:graphicFrame>
        <p:nvGraphicFramePr>
          <p:cNvPr id="12" name="Espace réservé du graphique 11">
            <a:extLst>
              <a:ext uri="{FF2B5EF4-FFF2-40B4-BE49-F238E27FC236}">
                <a16:creationId xmlns:a16="http://schemas.microsoft.com/office/drawing/2014/main" xmlns="" id="{A47E9829-79C2-4698-80D5-8843D7063317}"/>
              </a:ext>
            </a:extLst>
          </p:cNvPr>
          <p:cNvGraphicFramePr>
            <a:graphicFrameLocks noGrp="1"/>
          </p:cNvGraphicFramePr>
          <p:nvPr>
            <p:ph type="chart" sz="quarter" idx="26"/>
            <p:extLst>
              <p:ext uri="{D42A27DB-BD31-4B8C-83A1-F6EECF244321}">
                <p14:modId xmlns:p14="http://schemas.microsoft.com/office/powerpoint/2010/main" val="3183427492"/>
              </p:ext>
            </p:extLst>
          </p:nvPr>
        </p:nvGraphicFramePr>
        <p:xfrm>
          <a:off x="292100" y="1479550"/>
          <a:ext cx="2182813" cy="2136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Espace réservé du graphique 13">
            <a:extLst>
              <a:ext uri="{FF2B5EF4-FFF2-40B4-BE49-F238E27FC236}">
                <a16:creationId xmlns:a16="http://schemas.microsoft.com/office/drawing/2014/main" xmlns="" id="{EF5CF97F-F1BB-40B7-913E-52C0F78D2600}"/>
              </a:ext>
            </a:extLst>
          </p:cNvPr>
          <p:cNvGraphicFramePr>
            <a:graphicFrameLocks noGrp="1"/>
          </p:cNvGraphicFramePr>
          <p:nvPr>
            <p:ph type="chart" sz="quarter" idx="25"/>
            <p:extLst>
              <p:ext uri="{D42A27DB-BD31-4B8C-83A1-F6EECF244321}">
                <p14:modId xmlns:p14="http://schemas.microsoft.com/office/powerpoint/2010/main" val="2542117901"/>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grpSp>
        <p:nvGrpSpPr>
          <p:cNvPr id="15" name="Groupe 14">
            <a:extLst>
              <a:ext uri="{FF2B5EF4-FFF2-40B4-BE49-F238E27FC236}">
                <a16:creationId xmlns:a16="http://schemas.microsoft.com/office/drawing/2014/main" xmlns="" id="{C128665C-5DB0-4F42-BF7C-439372C1477C}"/>
              </a:ext>
            </a:extLst>
          </p:cNvPr>
          <p:cNvGrpSpPr/>
          <p:nvPr/>
        </p:nvGrpSpPr>
        <p:grpSpPr>
          <a:xfrm>
            <a:off x="171734" y="5028938"/>
            <a:ext cx="504128" cy="504128"/>
            <a:chOff x="644343" y="3069019"/>
            <a:chExt cx="360000" cy="360000"/>
          </a:xfrm>
        </p:grpSpPr>
        <p:pic>
          <p:nvPicPr>
            <p:cNvPr id="16" name="Image 15">
              <a:extLst>
                <a:ext uri="{FF2B5EF4-FFF2-40B4-BE49-F238E27FC236}">
                  <a16:creationId xmlns:a16="http://schemas.microsoft.com/office/drawing/2014/main" xmlns="" id="{6EAC4024-0655-4C70-876A-EC2941A72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xmlns="" id="{C17BD7A5-2661-4A1C-A206-E60A6BDA4D3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xmlns="" id="{7BE0986A-8B29-4B8C-90B7-74E2BF24F244}"/>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 name="Espace réservé du numéro de diapositive 1">
            <a:extLst>
              <a:ext uri="{FF2B5EF4-FFF2-40B4-BE49-F238E27FC236}">
                <a16:creationId xmlns:a16="http://schemas.microsoft.com/office/drawing/2014/main" xmlns="" id="{909D1BEB-D78F-4619-9326-9645DFE4CF01}"/>
              </a:ext>
            </a:extLst>
          </p:cNvPr>
          <p:cNvSpPr>
            <a:spLocks noGrp="1"/>
          </p:cNvSpPr>
          <p:nvPr>
            <p:ph type="sldNum" sz="quarter" idx="4"/>
          </p:nvPr>
        </p:nvSpPr>
        <p:spPr/>
        <p:txBody>
          <a:bodyPr/>
          <a:lstStyle/>
          <a:p>
            <a:fld id="{AE6EF8B0-D65C-4F5A-B0C1-33558BBB058B}" type="slidenum">
              <a:rPr lang="fr-FR" smtClean="0"/>
              <a:pPr/>
              <a:t>104</a:t>
            </a:fld>
            <a:endParaRPr lang="fr-FR" dirty="0"/>
          </a:p>
        </p:txBody>
      </p:sp>
      <p:sp>
        <p:nvSpPr>
          <p:cNvPr id="19" name="Espace réservé du numéro de diapositive 1">
            <a:extLst>
              <a:ext uri="{FF2B5EF4-FFF2-40B4-BE49-F238E27FC236}">
                <a16:creationId xmlns:a16="http://schemas.microsoft.com/office/drawing/2014/main" xmlns="" id="{91074FFA-BA0F-4DC4-A95B-29A74E5D7DCB}"/>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104</a:t>
            </a:fld>
            <a:endParaRPr lang="fr-FR"/>
          </a:p>
        </p:txBody>
      </p:sp>
      <p:sp>
        <p:nvSpPr>
          <p:cNvPr id="21" name="Espace réservé du texte 1">
            <a:extLst>
              <a:ext uri="{FF2B5EF4-FFF2-40B4-BE49-F238E27FC236}">
                <a16:creationId xmlns:a16="http://schemas.microsoft.com/office/drawing/2014/main" xmlns="" id="{02A13969-A0B0-444F-A583-F3A037CBE634}"/>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18295473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xmlns=""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xmlns=""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xmlns="" id="{7DB62B11-68D9-4020-A20B-B3D8545DCAED}"/>
              </a:ext>
            </a:extLst>
          </p:cNvPr>
          <p:cNvSpPr txBox="1"/>
          <p:nvPr/>
        </p:nvSpPr>
        <p:spPr>
          <a:xfrm>
            <a:off x="447675" y="1301085"/>
            <a:ext cx="6496050" cy="669414"/>
          </a:xfrm>
          <a:prstGeom prst="rect">
            <a:avLst/>
          </a:prstGeom>
          <a:noFill/>
        </p:spPr>
        <p:txBody>
          <a:bodyPr wrap="square" rtlCol="0">
            <a:spAutoFit/>
          </a:bodyPr>
          <a:lstStyle/>
          <a:p>
            <a:r>
              <a:rPr lang="fr-FR" sz="1400" b="1" dirty="0"/>
              <a:t>Dioxyde de soufre (SO2)</a:t>
            </a:r>
          </a:p>
          <a:p>
            <a:r>
              <a:rPr lang="fr-FR" sz="1000" dirty="0"/>
              <a:t> </a:t>
            </a:r>
            <a:endParaRPr lang="fr-FR" sz="1350" dirty="0"/>
          </a:p>
          <a:p>
            <a:endParaRPr lang="fr-FR" sz="1350" dirty="0"/>
          </a:p>
        </p:txBody>
      </p:sp>
      <p:sp>
        <p:nvSpPr>
          <p:cNvPr id="19" name="ZoneTexte 18">
            <a:extLst>
              <a:ext uri="{FF2B5EF4-FFF2-40B4-BE49-F238E27FC236}">
                <a16:creationId xmlns:a16="http://schemas.microsoft.com/office/drawing/2014/main" xmlns="" id="{73718A22-A977-4829-9ABB-FD1CE891EAE7}"/>
              </a:ext>
            </a:extLst>
          </p:cNvPr>
          <p:cNvSpPr txBox="1"/>
          <p:nvPr/>
        </p:nvSpPr>
        <p:spPr>
          <a:xfrm>
            <a:off x="447675" y="2146840"/>
            <a:ext cx="4343703" cy="4154984"/>
          </a:xfrm>
          <a:prstGeom prst="rect">
            <a:avLst/>
          </a:prstGeom>
          <a:noFill/>
        </p:spPr>
        <p:txBody>
          <a:bodyPr wrap="square" rtlCol="0">
            <a:spAutoFit/>
          </a:bodyPr>
          <a:lstStyle/>
          <a:p>
            <a:pPr algn="just"/>
            <a:r>
              <a:rPr lang="fr-FR" sz="1200" b="1" dirty="0"/>
              <a:t>Origine : </a:t>
            </a:r>
          </a:p>
          <a:p>
            <a:pPr algn="just"/>
            <a:endParaRPr lang="fr-FR" sz="1200" dirty="0"/>
          </a:p>
          <a:p>
            <a:pPr algn="just"/>
            <a:r>
              <a:rPr lang="fr-FR" sz="1050" dirty="0"/>
              <a:t>Les rejets de SO2 sont majoritairement issus de la combustion de combustibles contenant naturellement du soufre (charbon, fiouls, présent aussi dans les cokes, essence…). Tous les secteurs utilisateurs de combustibles sont concernés (industrie résidentiel/tertiaire, transport…), ainsi que quelques procédés industriels (comme la production d’acide sulfurique, la métallurgie ou les unités de désulfurisation des raffineries ou encore la l’incinération d’ordures). </a:t>
            </a:r>
          </a:p>
          <a:p>
            <a:pPr algn="just"/>
            <a:endParaRPr lang="fr-FR" sz="1050" dirty="0"/>
          </a:p>
          <a:p>
            <a:pPr algn="just"/>
            <a:r>
              <a:rPr lang="fr-FR" sz="1050" dirty="0"/>
              <a:t>En viticulture, le SO2 joue un rôle de protecteur du vin vis-à-vis des microorganismes d'altération (La réglementation européenne oblige maintenant les producteurs à indiquer la mention « Contiennent des sulfites » s’il est à concentration de plus de 100 mg/l). Ils peuvent donner lieu à des allergies, dont les premiers signes sont des difficultés respiratoires, des bouffées de chaleur, des enflures et des démangeaisons. Dans le contexte actuel où le respect de l’environnement et les aliments à caractère biologique sont de plus en plus prônés, les viticulteurs et même les consommateurs tendent à se tourner maintenant vers les vins biologiques dont les teneurs en SO</a:t>
            </a:r>
            <a:r>
              <a:rPr lang="fr-FR" sz="1050" baseline="-25000" dirty="0"/>
              <a:t>2</a:t>
            </a:r>
            <a:r>
              <a:rPr lang="fr-FR" sz="1050" dirty="0"/>
              <a:t> sont moindres mais pour lesquels l'utilisation du SO</a:t>
            </a:r>
            <a:r>
              <a:rPr lang="fr-FR" sz="1050" baseline="-25000" dirty="0"/>
              <a:t>2</a:t>
            </a:r>
            <a:r>
              <a:rPr lang="fr-FR" sz="1050" dirty="0"/>
              <a:t> reste autorisée. Les producteurs de vins naturels se donnent pour objectif de réduire au maximum l'ajout de dioxyde de soufre</a:t>
            </a:r>
            <a:r>
              <a:rPr lang="fr-FR" sz="900" dirty="0"/>
              <a:t>.</a:t>
            </a:r>
          </a:p>
          <a:p>
            <a:pPr algn="just"/>
            <a:endParaRPr lang="fr-FR" sz="900" dirty="0"/>
          </a:p>
        </p:txBody>
      </p:sp>
      <p:sp>
        <p:nvSpPr>
          <p:cNvPr id="20" name="ZoneTexte 19">
            <a:extLst>
              <a:ext uri="{FF2B5EF4-FFF2-40B4-BE49-F238E27FC236}">
                <a16:creationId xmlns:a16="http://schemas.microsoft.com/office/drawing/2014/main" xmlns="" id="{D0C80B01-8865-4B03-8F18-6FC8E68E14FD}"/>
              </a:ext>
            </a:extLst>
          </p:cNvPr>
          <p:cNvSpPr txBox="1"/>
          <p:nvPr/>
        </p:nvSpPr>
        <p:spPr>
          <a:xfrm>
            <a:off x="4929960" y="1777508"/>
            <a:ext cx="4133850" cy="4555093"/>
          </a:xfrm>
          <a:prstGeom prst="rect">
            <a:avLst/>
          </a:prstGeom>
          <a:noFill/>
        </p:spPr>
        <p:txBody>
          <a:bodyPr wrap="square" rtlCol="0">
            <a:spAutoFit/>
          </a:bodyPr>
          <a:lstStyle/>
          <a:p>
            <a:pPr algn="just"/>
            <a:r>
              <a:rPr lang="fr-FR" sz="1200" b="1" dirty="0"/>
              <a:t>Effets sanitaires :</a:t>
            </a:r>
          </a:p>
          <a:p>
            <a:pPr algn="just"/>
            <a:endParaRPr lang="fr-FR" sz="1200" dirty="0"/>
          </a:p>
          <a:p>
            <a:pPr algn="just"/>
            <a:r>
              <a:rPr lang="fr-FR" sz="1000" dirty="0"/>
              <a:t>Les principaux effets d’une intoxication au SO2 sont l’obstruction des bronches ainsi qu’une diminution momentanée ou durable du débit respiratoire.</a:t>
            </a:r>
          </a:p>
          <a:p>
            <a:pPr algn="just"/>
            <a:r>
              <a:rPr lang="fr-FR" sz="1000" dirty="0"/>
              <a:t>Le SO2 est un gaz incolore, dense et toxique dont l’inhalation est fortement irritante pour les muqueuses qui agit en synergie avec d’autres substances,  notamment les particules fines en suspension. Ce mélange peut, selon les concentrations des différents polluants, augmenter les symptômes respiratoires aigus chez l’adulte (toux, gêne respiratoire), altérer les fonction respiratoires chez l’enfant (baisse des capacités respiratoires, excès de toux ou crise d’asthmes) et accentuer l’asthme de certaine personne. Ce gaz peut également aggraver les troubles cardiovasculaires. A forte dose, le dioxyde de soufre peut aussi provoquer des irritations et des inflammations gastriques.</a:t>
            </a:r>
          </a:p>
          <a:p>
            <a:pPr algn="just"/>
            <a:endParaRPr lang="fr-FR" sz="1200" dirty="0"/>
          </a:p>
          <a:p>
            <a:pPr algn="just"/>
            <a:r>
              <a:rPr lang="fr-FR" sz="1200" b="1" dirty="0"/>
              <a:t>Effets sur l’environnement :</a:t>
            </a:r>
          </a:p>
          <a:p>
            <a:pPr algn="just"/>
            <a:endParaRPr lang="fr-FR" sz="1200" dirty="0"/>
          </a:p>
          <a:p>
            <a:pPr algn="just"/>
            <a:r>
              <a:rPr lang="fr-FR" sz="1000" dirty="0"/>
              <a:t>Lorsqu’il se combine avec l’eau et l’oxygène atmosphérique, le dioxyde de soufre se transforme en acide sulfurique, ce qui contribue au phénomène des pluies acides (il est avec le dioxyde d’azote l’une des principales causes des pluies acides)</a:t>
            </a:r>
          </a:p>
          <a:p>
            <a:pPr algn="just"/>
            <a:r>
              <a:rPr lang="fr-FR" sz="1000" dirty="0"/>
              <a:t>Le SO2 est responsable du stress hydrique des plantes et provoque des nécroses entre les nervures. Il peut aussi ralentir leur croissance.</a:t>
            </a:r>
          </a:p>
          <a:p>
            <a:pPr algn="just"/>
            <a:r>
              <a:rPr lang="fr-FR" sz="1000" dirty="0"/>
              <a:t>Le SO2 et les pluies acides, détériore la pierre et dégrade les matériaux de nombreux monuments( et les toits des habitations)</a:t>
            </a:r>
          </a:p>
        </p:txBody>
      </p:sp>
      <p:sp>
        <p:nvSpPr>
          <p:cNvPr id="2" name="Espace réservé du numéro de diapositive 1">
            <a:extLst>
              <a:ext uri="{FF2B5EF4-FFF2-40B4-BE49-F238E27FC236}">
                <a16:creationId xmlns:a16="http://schemas.microsoft.com/office/drawing/2014/main" xmlns="" id="{D0D131F9-066B-4275-B045-ADFC16B87486}"/>
              </a:ext>
            </a:extLst>
          </p:cNvPr>
          <p:cNvSpPr>
            <a:spLocks noGrp="1"/>
          </p:cNvSpPr>
          <p:nvPr>
            <p:ph type="sldNum" sz="quarter" idx="4"/>
          </p:nvPr>
        </p:nvSpPr>
        <p:spPr/>
        <p:txBody>
          <a:bodyPr/>
          <a:lstStyle/>
          <a:p>
            <a:fld id="{AE6EF8B0-D65C-4F5A-B0C1-33558BBB058B}" type="slidenum">
              <a:rPr lang="fr-FR" smtClean="0"/>
              <a:pPr/>
              <a:t>105</a:t>
            </a:fld>
            <a:endParaRPr lang="fr-FR" dirty="0"/>
          </a:p>
        </p:txBody>
      </p:sp>
      <p:sp>
        <p:nvSpPr>
          <p:cNvPr id="9" name="Espace réservé du numéro de diapositive 1">
            <a:extLst>
              <a:ext uri="{FF2B5EF4-FFF2-40B4-BE49-F238E27FC236}">
                <a16:creationId xmlns:a16="http://schemas.microsoft.com/office/drawing/2014/main" xmlns="" id="{86AAFAB3-2DBF-490D-B8B2-49B5E8E4F7C1}"/>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105</a:t>
            </a:fld>
            <a:endParaRPr lang="fr-FR"/>
          </a:p>
        </p:txBody>
      </p:sp>
    </p:spTree>
    <p:extLst>
      <p:ext uri="{BB962C8B-B14F-4D97-AF65-F5344CB8AC3E}">
        <p14:creationId xmlns:p14="http://schemas.microsoft.com/office/powerpoint/2010/main" val="980071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A19C0C5-7329-4855-BC25-6FDF9E1D4A31}"/>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xmlns="" id="{4B895B42-CE2D-4330-8189-0B94E4763477}"/>
              </a:ext>
            </a:extLst>
          </p:cNvPr>
          <p:cNvSpPr>
            <a:spLocks noGrp="1"/>
          </p:cNvSpPr>
          <p:nvPr>
            <p:ph type="body" sz="quarter" idx="13"/>
          </p:nvPr>
        </p:nvSpPr>
        <p:spPr/>
        <p:txBody>
          <a:bodyPr/>
          <a:lstStyle/>
          <a:p>
            <a:r>
              <a:rPr lang="fr-FR" b="1" dirty="0"/>
              <a:t>Mesure de SO2</a:t>
            </a:r>
          </a:p>
        </p:txBody>
      </p:sp>
      <p:pic>
        <p:nvPicPr>
          <p:cNvPr id="10" name="Espace réservé pour une image  10">
            <a:extLst>
              <a:ext uri="{FF2B5EF4-FFF2-40B4-BE49-F238E27FC236}">
                <a16:creationId xmlns:a16="http://schemas.microsoft.com/office/drawing/2014/main" xmlns=""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2" name="Image 11">
            <a:extLst>
              <a:ext uri="{FF2B5EF4-FFF2-40B4-BE49-F238E27FC236}">
                <a16:creationId xmlns:a16="http://schemas.microsoft.com/office/drawing/2014/main" xmlns="" id="{E9337A72-02CD-44FA-93EE-5347A87307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1" t="2408" r="28916" b="1851"/>
          <a:stretch/>
        </p:blipFill>
        <p:spPr>
          <a:xfrm>
            <a:off x="5007240" y="2062757"/>
            <a:ext cx="3981900" cy="3898943"/>
          </a:xfrm>
          <a:prstGeom prst="rect">
            <a:avLst/>
          </a:prstGeom>
        </p:spPr>
      </p:pic>
      <p:graphicFrame>
        <p:nvGraphicFramePr>
          <p:cNvPr id="13" name="Espace réservé du graphique 12">
            <a:extLst>
              <a:ext uri="{FF2B5EF4-FFF2-40B4-BE49-F238E27FC236}">
                <a16:creationId xmlns:a16="http://schemas.microsoft.com/office/drawing/2014/main" xmlns="" id="{3CB43C20-FE1C-4654-B553-758137C0F287}"/>
              </a:ext>
            </a:extLst>
          </p:cNvPr>
          <p:cNvGraphicFramePr>
            <a:graphicFrameLocks noGrp="1"/>
          </p:cNvGraphicFramePr>
          <p:nvPr>
            <p:ph type="chart" sz="quarter" idx="26"/>
            <p:extLst>
              <p:ext uri="{D42A27DB-BD31-4B8C-83A1-F6EECF244321}">
                <p14:modId xmlns:p14="http://schemas.microsoft.com/office/powerpoint/2010/main" val="1518626449"/>
              </p:ext>
            </p:extLst>
          </p:nvPr>
        </p:nvGraphicFramePr>
        <p:xfrm>
          <a:off x="292100" y="1479550"/>
          <a:ext cx="2182813" cy="2136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Espace réservé du graphique 14">
            <a:extLst>
              <a:ext uri="{FF2B5EF4-FFF2-40B4-BE49-F238E27FC236}">
                <a16:creationId xmlns:a16="http://schemas.microsoft.com/office/drawing/2014/main" xmlns="" id="{B6BC40FD-292D-46F3-9E48-EB09C248D2A4}"/>
              </a:ext>
            </a:extLst>
          </p:cNvPr>
          <p:cNvGraphicFramePr>
            <a:graphicFrameLocks noGrp="1"/>
          </p:cNvGraphicFramePr>
          <p:nvPr>
            <p:ph type="chart" sz="quarter" idx="25"/>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sp>
        <p:nvSpPr>
          <p:cNvPr id="16" name="ZoneTexte 15">
            <a:extLst>
              <a:ext uri="{FF2B5EF4-FFF2-40B4-BE49-F238E27FC236}">
                <a16:creationId xmlns:a16="http://schemas.microsoft.com/office/drawing/2014/main" xmlns="" id="{1FE0C9E7-4568-49E6-9A4C-EFB2F952067A}"/>
              </a:ext>
            </a:extLst>
          </p:cNvPr>
          <p:cNvSpPr txBox="1"/>
          <p:nvPr/>
        </p:nvSpPr>
        <p:spPr>
          <a:xfrm>
            <a:off x="412750" y="4045687"/>
            <a:ext cx="4336600" cy="1648469"/>
          </a:xfrm>
          <a:prstGeom prst="rect">
            <a:avLst/>
          </a:prstGeom>
          <a:noFill/>
        </p:spPr>
        <p:txBody>
          <a:bodyPr wrap="square" rtlCol="0">
            <a:noAutofit/>
          </a:bodyPr>
          <a:lstStyle/>
          <a:p>
            <a:pPr algn="just" fontAlgn="base"/>
            <a:r>
              <a:rPr lang="fr-FR" sz="1100" b="1" dirty="0">
                <a:latin typeface="+mj-lt"/>
              </a:rPr>
              <a:t>Valeurs limites nationales : </a:t>
            </a:r>
          </a:p>
          <a:p>
            <a:pPr marL="128588" indent="-128588" algn="just" fontAlgn="base">
              <a:buFont typeface="Arial" panose="020B0604020202020204" pitchFamily="34" charset="0"/>
              <a:buChar char="•"/>
            </a:pPr>
            <a:r>
              <a:rPr lang="fr-FR" sz="1100" b="1" dirty="0">
                <a:latin typeface="+mj-lt"/>
              </a:rPr>
              <a:t>En moyenne journalière : </a:t>
            </a:r>
            <a:r>
              <a:rPr lang="fr-FR" sz="1100" dirty="0">
                <a:latin typeface="+mj-lt"/>
              </a:rPr>
              <a:t>125 µg/m³ à ne pas dépasser plus de 3 jours par an. </a:t>
            </a:r>
          </a:p>
          <a:p>
            <a:pPr marL="128588" indent="-128588" algn="just" fontAlgn="base">
              <a:buFont typeface="Arial" panose="020B0604020202020204" pitchFamily="34" charset="0"/>
              <a:buChar char="•"/>
            </a:pPr>
            <a:r>
              <a:rPr lang="fr-FR" sz="1100" b="1" dirty="0">
                <a:latin typeface="+mj-lt"/>
              </a:rPr>
              <a:t>En moyenne horaire :</a:t>
            </a:r>
            <a:r>
              <a:rPr lang="fr-FR" sz="1100" dirty="0">
                <a:latin typeface="+mj-lt"/>
              </a:rPr>
              <a:t> depuis le 01/01/05 : 350 µg/m³ à ne pas dépasser plus de 24 heures par an.</a:t>
            </a:r>
          </a:p>
          <a:p>
            <a:pPr marL="128588" indent="-128588" algn="just" fontAlgn="base">
              <a:buFont typeface="Arial" panose="020B0604020202020204" pitchFamily="34" charset="0"/>
              <a:buChar char="•"/>
            </a:pPr>
            <a:endParaRPr lang="fr-FR" sz="1100" dirty="0">
              <a:latin typeface="+mj-lt"/>
            </a:endParaRPr>
          </a:p>
          <a:p>
            <a:pPr algn="just" fontAlgn="base"/>
            <a:r>
              <a:rPr lang="fr-FR" sz="1100" b="1" dirty="0">
                <a:latin typeface="+mj-lt"/>
              </a:rPr>
              <a:t>Bilan sanitaire sur le territoire : </a:t>
            </a:r>
          </a:p>
          <a:p>
            <a:pPr lvl="2" algn="just" fontAlgn="base"/>
            <a:r>
              <a:rPr lang="fr-FR" sz="1100" dirty="0">
                <a:latin typeface="+mj-lt"/>
              </a:rPr>
              <a:t>Les concentrations de SO2 sont très faibles et en limite de détection à l’échelle régionale (pas de surveillance continue des concentrations). Elles se retrouve pour l’ensemble du territoire nettement en dessous de la valeur limite règlementaire (2012).</a:t>
            </a:r>
          </a:p>
          <a:p>
            <a:pPr algn="just" fontAlgn="base"/>
            <a:endParaRPr lang="fr-FR" sz="1100" dirty="0">
              <a:latin typeface="+mj-lt"/>
            </a:endParaRPr>
          </a:p>
        </p:txBody>
      </p:sp>
      <p:grpSp>
        <p:nvGrpSpPr>
          <p:cNvPr id="17" name="Groupe 16">
            <a:extLst>
              <a:ext uri="{FF2B5EF4-FFF2-40B4-BE49-F238E27FC236}">
                <a16:creationId xmlns:a16="http://schemas.microsoft.com/office/drawing/2014/main" xmlns="" id="{4C46FE18-7BDC-4E1A-9683-349F2FA9C399}"/>
              </a:ext>
            </a:extLst>
          </p:cNvPr>
          <p:cNvGrpSpPr/>
          <p:nvPr/>
        </p:nvGrpSpPr>
        <p:grpSpPr>
          <a:xfrm>
            <a:off x="594781" y="5407971"/>
            <a:ext cx="486878" cy="486878"/>
            <a:chOff x="644343" y="3069019"/>
            <a:chExt cx="360000" cy="360000"/>
          </a:xfrm>
        </p:grpSpPr>
        <p:pic>
          <p:nvPicPr>
            <p:cNvPr id="18" name="Image 17">
              <a:extLst>
                <a:ext uri="{FF2B5EF4-FFF2-40B4-BE49-F238E27FC236}">
                  <a16:creationId xmlns:a16="http://schemas.microsoft.com/office/drawing/2014/main" xmlns="" id="{7FDEFC3C-74A2-4287-BA30-B62CC2C33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9" name="Ellipse 18">
              <a:extLst>
                <a:ext uri="{FF2B5EF4-FFF2-40B4-BE49-F238E27FC236}">
                  <a16:creationId xmlns:a16="http://schemas.microsoft.com/office/drawing/2014/main" xmlns="" id="{E0BFC4A4-347C-4ED5-B497-0B2AEDACFCB7}"/>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19">
              <a:extLst>
                <a:ext uri="{FF2B5EF4-FFF2-40B4-BE49-F238E27FC236}">
                  <a16:creationId xmlns:a16="http://schemas.microsoft.com/office/drawing/2014/main" xmlns="" id="{7FAEFABB-5B24-4FA2-B667-6255CA818603}"/>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 name="Espace réservé du numéro de diapositive 1">
            <a:extLst>
              <a:ext uri="{FF2B5EF4-FFF2-40B4-BE49-F238E27FC236}">
                <a16:creationId xmlns:a16="http://schemas.microsoft.com/office/drawing/2014/main" xmlns="" id="{4168B97E-93D7-43C6-A11A-E646D94AD35D}"/>
              </a:ext>
            </a:extLst>
          </p:cNvPr>
          <p:cNvSpPr>
            <a:spLocks noGrp="1"/>
          </p:cNvSpPr>
          <p:nvPr>
            <p:ph type="sldNum" sz="quarter" idx="4"/>
          </p:nvPr>
        </p:nvSpPr>
        <p:spPr/>
        <p:txBody>
          <a:bodyPr/>
          <a:lstStyle/>
          <a:p>
            <a:fld id="{AE6EF8B0-D65C-4F5A-B0C1-33558BBB058B}" type="slidenum">
              <a:rPr lang="fr-FR" smtClean="0"/>
              <a:pPr/>
              <a:t>106</a:t>
            </a:fld>
            <a:endParaRPr lang="fr-FR" dirty="0"/>
          </a:p>
        </p:txBody>
      </p:sp>
      <p:sp>
        <p:nvSpPr>
          <p:cNvPr id="21" name="Espace réservé du numéro de diapositive 1">
            <a:extLst>
              <a:ext uri="{FF2B5EF4-FFF2-40B4-BE49-F238E27FC236}">
                <a16:creationId xmlns:a16="http://schemas.microsoft.com/office/drawing/2014/main" xmlns="" id="{8E6D1171-EDE7-4336-9200-511872AF28FA}"/>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106</a:t>
            </a:fld>
            <a:endParaRPr lang="fr-FR"/>
          </a:p>
        </p:txBody>
      </p:sp>
      <p:sp>
        <p:nvSpPr>
          <p:cNvPr id="23" name="Espace réservé du texte 1">
            <a:extLst>
              <a:ext uri="{FF2B5EF4-FFF2-40B4-BE49-F238E27FC236}">
                <a16:creationId xmlns:a16="http://schemas.microsoft.com/office/drawing/2014/main" xmlns="" id="{DA006F4A-19B3-4E6F-BF46-F9FC43D96050}"/>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21850694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xmlns=""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xmlns=""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xmlns="" id="{7DB62B11-68D9-4020-A20B-B3D8545DCAED}"/>
              </a:ext>
            </a:extLst>
          </p:cNvPr>
          <p:cNvSpPr txBox="1"/>
          <p:nvPr/>
        </p:nvSpPr>
        <p:spPr>
          <a:xfrm>
            <a:off x="447675" y="1301085"/>
            <a:ext cx="6496050" cy="669414"/>
          </a:xfrm>
          <a:prstGeom prst="rect">
            <a:avLst/>
          </a:prstGeom>
          <a:noFill/>
        </p:spPr>
        <p:txBody>
          <a:bodyPr wrap="square" rtlCol="0">
            <a:spAutoFit/>
          </a:bodyPr>
          <a:lstStyle/>
          <a:p>
            <a:r>
              <a:rPr lang="fr-FR" sz="1400" b="1" dirty="0"/>
              <a:t>Ammoniac (NH3)</a:t>
            </a:r>
          </a:p>
          <a:p>
            <a:r>
              <a:rPr lang="fr-FR" sz="1000" dirty="0"/>
              <a:t> </a:t>
            </a:r>
            <a:endParaRPr lang="fr-FR" sz="1350" dirty="0"/>
          </a:p>
          <a:p>
            <a:endParaRPr lang="fr-FR" sz="1350" dirty="0"/>
          </a:p>
        </p:txBody>
      </p:sp>
      <p:sp>
        <p:nvSpPr>
          <p:cNvPr id="19" name="ZoneTexte 18">
            <a:extLst>
              <a:ext uri="{FF2B5EF4-FFF2-40B4-BE49-F238E27FC236}">
                <a16:creationId xmlns:a16="http://schemas.microsoft.com/office/drawing/2014/main" xmlns="" id="{73718A22-A977-4829-9ABB-FD1CE891EAE7}"/>
              </a:ext>
            </a:extLst>
          </p:cNvPr>
          <p:cNvSpPr txBox="1"/>
          <p:nvPr/>
        </p:nvSpPr>
        <p:spPr>
          <a:xfrm>
            <a:off x="447675" y="2146840"/>
            <a:ext cx="4343703" cy="2462213"/>
          </a:xfrm>
          <a:prstGeom prst="rect">
            <a:avLst/>
          </a:prstGeom>
          <a:noFill/>
        </p:spPr>
        <p:txBody>
          <a:bodyPr wrap="square" rtlCol="0">
            <a:spAutoFit/>
          </a:bodyPr>
          <a:lstStyle/>
          <a:p>
            <a:pPr algn="just"/>
            <a:r>
              <a:rPr lang="fr-FR" sz="1100" b="1" dirty="0"/>
              <a:t>Origine : </a:t>
            </a:r>
          </a:p>
          <a:p>
            <a:pPr lvl="0">
              <a:defRPr/>
            </a:pPr>
            <a:endParaRPr lang="fr-FR" sz="1100" dirty="0"/>
          </a:p>
          <a:p>
            <a:pPr lvl="0">
              <a:defRPr/>
            </a:pPr>
            <a:r>
              <a:rPr lang="fr-FR" sz="1100" dirty="0"/>
              <a:t>L’agriculture est le principal secteur producteur d’ammoniac. Il peut être produit par des activités d’élevages (décomposition de fumiers, lisiers) ou par l’utilisation d’engrais azotés ainsi que certains procédés industriels et le traitement des déchets (station d’épuration).</a:t>
            </a:r>
          </a:p>
          <a:p>
            <a:pPr lvl="0">
              <a:defRPr/>
            </a:pPr>
            <a:endParaRPr lang="fr-FR" sz="1100" dirty="0"/>
          </a:p>
          <a:p>
            <a:pPr algn="just"/>
            <a:r>
              <a:rPr lang="fr-FR" sz="1100" dirty="0"/>
              <a:t>Il est produit en quantités industrielles par le procédé Haber-Bosch à partir de diazote et de dihydrogène, il est l'un des composés les plus synthétisés au monde et utilisé comme réfrigérant, et pour la synthèse de nombreux autres composés (dont un grand tonnage d'engrais).</a:t>
            </a:r>
          </a:p>
          <a:p>
            <a:pPr algn="just"/>
            <a:endParaRPr lang="fr-FR" sz="1100" dirty="0"/>
          </a:p>
        </p:txBody>
      </p:sp>
      <p:sp>
        <p:nvSpPr>
          <p:cNvPr id="20" name="ZoneTexte 19">
            <a:extLst>
              <a:ext uri="{FF2B5EF4-FFF2-40B4-BE49-F238E27FC236}">
                <a16:creationId xmlns:a16="http://schemas.microsoft.com/office/drawing/2014/main" xmlns="" id="{D0C80B01-8865-4B03-8F18-6FC8E68E14FD}"/>
              </a:ext>
            </a:extLst>
          </p:cNvPr>
          <p:cNvSpPr txBox="1"/>
          <p:nvPr/>
        </p:nvSpPr>
        <p:spPr>
          <a:xfrm>
            <a:off x="4929960" y="1777508"/>
            <a:ext cx="4133850" cy="4662815"/>
          </a:xfrm>
          <a:prstGeom prst="rect">
            <a:avLst/>
          </a:prstGeom>
          <a:noFill/>
        </p:spPr>
        <p:txBody>
          <a:bodyPr wrap="square" rtlCol="0">
            <a:spAutoFit/>
          </a:bodyPr>
          <a:lstStyle/>
          <a:p>
            <a:pPr algn="just"/>
            <a:r>
              <a:rPr lang="fr-FR" sz="1100" b="1" dirty="0"/>
              <a:t>Effets sanitaires :</a:t>
            </a:r>
          </a:p>
          <a:p>
            <a:pPr algn="just"/>
            <a:endParaRPr lang="fr-FR" sz="1100" b="1" dirty="0"/>
          </a:p>
          <a:p>
            <a:pPr algn="just"/>
            <a:r>
              <a:rPr lang="fr-FR" sz="1100" dirty="0"/>
              <a:t>L’ammoniac irrite très fortement le système respiratoire, la peau et les yeux. Son contact direct peut provoquer de graves brûlures. L'ammoniac inhalé est toxique au-delà d'un certain seuil. A forte concentration, ce gaz peut entrainer des œdèmes pulmonaires et s’avérer mortel</a:t>
            </a:r>
          </a:p>
          <a:p>
            <a:pPr algn="just"/>
            <a:endParaRPr lang="fr-FR" sz="1100" dirty="0"/>
          </a:p>
          <a:p>
            <a:pPr algn="just"/>
            <a:r>
              <a:rPr lang="fr-FR" sz="1100" b="1" dirty="0"/>
              <a:t>Effets sur l’environnement :</a:t>
            </a:r>
          </a:p>
          <a:p>
            <a:pPr algn="just"/>
            <a:endParaRPr lang="fr-FR" sz="1100" dirty="0"/>
          </a:p>
          <a:p>
            <a:pPr algn="just"/>
            <a:r>
              <a:rPr lang="fr-FR" sz="1100" dirty="0"/>
              <a:t>L’ammoniac perturbe le milieu aquatique. Il provoque de graves liaisons branchiales chez les poissons et asphyxie les espèces les plus sensibles. Ce gaz favorise également la prolifération d’algues entraînant des troubles des écosystèmes tels que des marées vertes et les eaux colorées. Sur la terre, l’ammoniac contribue à une modification des populations végétales avec l’installation d’espèces opportunistes au détriment d’espèces rares. Il augmente a sensibilité des arbres aux facteurs de stress comme le gel, la sécheresse ou les insectes ravageurs. </a:t>
            </a:r>
          </a:p>
          <a:p>
            <a:pPr lvl="0" algn="just">
              <a:defRPr/>
            </a:pPr>
            <a:r>
              <a:rPr lang="fr-FR" sz="1100" dirty="0"/>
              <a:t>Les quantités d'ammoniac rejetées dans l'atmosphère en font l'un des principaux responsables de l'acidification de l'eau et des sols, ainsi qu'un facteur favorisant les pluies acides.</a:t>
            </a:r>
          </a:p>
          <a:p>
            <a:pPr lvl="0" algn="just">
              <a:defRPr/>
            </a:pPr>
            <a:r>
              <a:rPr lang="fr-FR" sz="1100" dirty="0"/>
              <a:t>L’ammoniac est un fluide frigorigène sans effet sur le réchauffement climatique</a:t>
            </a:r>
          </a:p>
          <a:p>
            <a:pPr algn="just">
              <a:defRPr/>
            </a:pPr>
            <a:r>
              <a:rPr lang="fr-FR" sz="1100" dirty="0"/>
              <a:t>Par ailleurs, il s’agit  de l'un des principaux précurseurs de particules fines dont les effets sanitaires négatifs sont largement démontrés</a:t>
            </a:r>
          </a:p>
        </p:txBody>
      </p:sp>
      <p:sp>
        <p:nvSpPr>
          <p:cNvPr id="2" name="Espace réservé du numéro de diapositive 1">
            <a:extLst>
              <a:ext uri="{FF2B5EF4-FFF2-40B4-BE49-F238E27FC236}">
                <a16:creationId xmlns:a16="http://schemas.microsoft.com/office/drawing/2014/main" xmlns="" id="{754EFDB2-F40C-4679-88DD-ECB31E667511}"/>
              </a:ext>
            </a:extLst>
          </p:cNvPr>
          <p:cNvSpPr>
            <a:spLocks noGrp="1"/>
          </p:cNvSpPr>
          <p:nvPr>
            <p:ph type="sldNum" sz="quarter" idx="4"/>
          </p:nvPr>
        </p:nvSpPr>
        <p:spPr/>
        <p:txBody>
          <a:bodyPr/>
          <a:lstStyle/>
          <a:p>
            <a:fld id="{AE6EF8B0-D65C-4F5A-B0C1-33558BBB058B}" type="slidenum">
              <a:rPr lang="fr-FR" smtClean="0"/>
              <a:pPr/>
              <a:t>107</a:t>
            </a:fld>
            <a:endParaRPr lang="fr-FR" dirty="0"/>
          </a:p>
        </p:txBody>
      </p:sp>
      <p:sp>
        <p:nvSpPr>
          <p:cNvPr id="9" name="Espace réservé du numéro de diapositive 1">
            <a:extLst>
              <a:ext uri="{FF2B5EF4-FFF2-40B4-BE49-F238E27FC236}">
                <a16:creationId xmlns:a16="http://schemas.microsoft.com/office/drawing/2014/main" xmlns="" id="{8D22AB3A-9549-4792-BBEE-022D1733519D}"/>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107</a:t>
            </a:fld>
            <a:endParaRPr lang="fr-FR"/>
          </a:p>
        </p:txBody>
      </p:sp>
    </p:spTree>
    <p:extLst>
      <p:ext uri="{BB962C8B-B14F-4D97-AF65-F5344CB8AC3E}">
        <p14:creationId xmlns:p14="http://schemas.microsoft.com/office/powerpoint/2010/main" val="2987764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A19C0C5-7329-4855-BC25-6FDF9E1D4A31}"/>
              </a:ext>
            </a:extLst>
          </p:cNvPr>
          <p:cNvSpPr>
            <a:spLocks noGrp="1"/>
          </p:cNvSpPr>
          <p:nvPr>
            <p:ph type="title"/>
          </p:nvPr>
        </p:nvSpPr>
        <p:spPr/>
        <p:txBody>
          <a:bodyPr/>
          <a:lstStyle/>
          <a:p>
            <a:r>
              <a:rPr lang="fr-FR" dirty="0"/>
              <a:t>Qualité de l’air et polluants atmosphériques</a:t>
            </a:r>
          </a:p>
        </p:txBody>
      </p:sp>
      <p:sp>
        <p:nvSpPr>
          <p:cNvPr id="4" name="Espace réservé du texte 3">
            <a:extLst>
              <a:ext uri="{FF2B5EF4-FFF2-40B4-BE49-F238E27FC236}">
                <a16:creationId xmlns:a16="http://schemas.microsoft.com/office/drawing/2014/main" xmlns="" id="{87C89FDC-252E-4718-8BEA-789ABE4E8A60}"/>
              </a:ext>
            </a:extLst>
          </p:cNvPr>
          <p:cNvSpPr>
            <a:spLocks noGrp="1"/>
          </p:cNvSpPr>
          <p:nvPr>
            <p:ph type="body" sz="quarter" idx="10"/>
          </p:nvPr>
        </p:nvSpPr>
        <p:spPr/>
        <p:txBody>
          <a:bodyPr/>
          <a:lstStyle/>
          <a:p>
            <a:endParaRPr lang="fr-FR"/>
          </a:p>
        </p:txBody>
      </p:sp>
      <p:sp>
        <p:nvSpPr>
          <p:cNvPr id="5" name="Espace réservé du texte 4">
            <a:extLst>
              <a:ext uri="{FF2B5EF4-FFF2-40B4-BE49-F238E27FC236}">
                <a16:creationId xmlns:a16="http://schemas.microsoft.com/office/drawing/2014/main" xmlns="" id="{4B895B42-CE2D-4330-8189-0B94E4763477}"/>
              </a:ext>
            </a:extLst>
          </p:cNvPr>
          <p:cNvSpPr>
            <a:spLocks noGrp="1"/>
          </p:cNvSpPr>
          <p:nvPr>
            <p:ph type="body" sz="quarter" idx="13"/>
          </p:nvPr>
        </p:nvSpPr>
        <p:spPr/>
        <p:txBody>
          <a:bodyPr/>
          <a:lstStyle/>
          <a:p>
            <a:r>
              <a:rPr lang="fr-FR" dirty="0"/>
              <a:t>Ammoniac NH3</a:t>
            </a:r>
          </a:p>
        </p:txBody>
      </p:sp>
      <p:sp>
        <p:nvSpPr>
          <p:cNvPr id="7" name="Espace réservé pour une image  6">
            <a:extLst>
              <a:ext uri="{FF2B5EF4-FFF2-40B4-BE49-F238E27FC236}">
                <a16:creationId xmlns:a16="http://schemas.microsoft.com/office/drawing/2014/main" xmlns=""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xmlns=""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1" name="Image 10">
            <a:extLst>
              <a:ext uri="{FF2B5EF4-FFF2-40B4-BE49-F238E27FC236}">
                <a16:creationId xmlns:a16="http://schemas.microsoft.com/office/drawing/2014/main" xmlns="" id="{04CAAC30-E92B-4D90-B30A-3F31369506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9" t="2375" r="29178" b="1667"/>
          <a:stretch/>
        </p:blipFill>
        <p:spPr>
          <a:xfrm>
            <a:off x="4989510" y="1594874"/>
            <a:ext cx="4074300" cy="4013681"/>
          </a:xfrm>
          <a:prstGeom prst="rect">
            <a:avLst/>
          </a:prstGeom>
        </p:spPr>
      </p:pic>
      <p:graphicFrame>
        <p:nvGraphicFramePr>
          <p:cNvPr id="13" name="Espace réservé du graphique 11">
            <a:extLst>
              <a:ext uri="{FF2B5EF4-FFF2-40B4-BE49-F238E27FC236}">
                <a16:creationId xmlns:a16="http://schemas.microsoft.com/office/drawing/2014/main" xmlns="" id="{3B6E1C89-E53B-4145-BE10-192A7E93D008}"/>
              </a:ext>
            </a:extLst>
          </p:cNvPr>
          <p:cNvGraphicFramePr>
            <a:graphicFrameLocks noGrp="1"/>
          </p:cNvGraphicFramePr>
          <p:nvPr>
            <p:ph type="chart" sz="quarter" idx="26"/>
            <p:extLst>
              <p:ext uri="{D42A27DB-BD31-4B8C-83A1-F6EECF244321}">
                <p14:modId xmlns:p14="http://schemas.microsoft.com/office/powerpoint/2010/main" val="3392439719"/>
              </p:ext>
            </p:extLst>
          </p:nvPr>
        </p:nvGraphicFramePr>
        <p:xfrm>
          <a:off x="292100" y="1479550"/>
          <a:ext cx="2182813" cy="2136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Espace réservé du graphique 13">
            <a:extLst>
              <a:ext uri="{FF2B5EF4-FFF2-40B4-BE49-F238E27FC236}">
                <a16:creationId xmlns:a16="http://schemas.microsoft.com/office/drawing/2014/main" xmlns="" id="{F2EF4CDF-AA38-4DFE-8D7C-6C4A09CF1D68}"/>
              </a:ext>
            </a:extLst>
          </p:cNvPr>
          <p:cNvGraphicFramePr>
            <a:graphicFrameLocks noGrp="1"/>
          </p:cNvGraphicFramePr>
          <p:nvPr>
            <p:ph type="chart" sz="quarter" idx="25"/>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sp>
        <p:nvSpPr>
          <p:cNvPr id="15" name="ZoneTexte 14">
            <a:extLst>
              <a:ext uri="{FF2B5EF4-FFF2-40B4-BE49-F238E27FC236}">
                <a16:creationId xmlns:a16="http://schemas.microsoft.com/office/drawing/2014/main" xmlns="" id="{24C0F693-F970-47E4-AAC1-3E10902FCDB7}"/>
              </a:ext>
            </a:extLst>
          </p:cNvPr>
          <p:cNvSpPr txBox="1"/>
          <p:nvPr/>
        </p:nvSpPr>
        <p:spPr>
          <a:xfrm>
            <a:off x="412750" y="4059803"/>
            <a:ext cx="3511286" cy="1648469"/>
          </a:xfrm>
          <a:prstGeom prst="rect">
            <a:avLst/>
          </a:prstGeom>
          <a:noFill/>
        </p:spPr>
        <p:txBody>
          <a:bodyPr wrap="square" rtlCol="0">
            <a:noAutofit/>
          </a:bodyPr>
          <a:lstStyle/>
          <a:p>
            <a:pPr algn="just" fontAlgn="base"/>
            <a:r>
              <a:rPr lang="fr-FR" sz="1100" b="1" dirty="0">
                <a:latin typeface="+mj-lt"/>
              </a:rPr>
              <a:t>Valeurs limites nationales : </a:t>
            </a:r>
          </a:p>
          <a:p>
            <a:pPr marL="128588" indent="-128588" algn="just" fontAlgn="base">
              <a:buFont typeface="Arial" panose="020B0604020202020204" pitchFamily="34" charset="0"/>
              <a:buChar char="•"/>
            </a:pPr>
            <a:r>
              <a:rPr lang="fr-FR" sz="1100" dirty="0">
                <a:latin typeface="+mj-lt"/>
              </a:rPr>
              <a:t>Aucune</a:t>
            </a:r>
          </a:p>
          <a:p>
            <a:pPr algn="just" fontAlgn="base"/>
            <a:endParaRPr lang="fr-FR" sz="1100" dirty="0">
              <a:latin typeface="+mj-lt"/>
            </a:endParaRPr>
          </a:p>
          <a:p>
            <a:pPr algn="just" fontAlgn="base"/>
            <a:r>
              <a:rPr lang="fr-FR" sz="1100" b="1" dirty="0">
                <a:latin typeface="+mj-lt"/>
              </a:rPr>
              <a:t>Bilan sanitaire sur le territoire :</a:t>
            </a:r>
          </a:p>
          <a:p>
            <a:pPr marL="404813" indent="-128588" algn="just" fontAlgn="base">
              <a:buFont typeface="Arial" panose="020B0604020202020204" pitchFamily="34" charset="0"/>
              <a:buChar char="•"/>
            </a:pPr>
            <a:r>
              <a:rPr lang="fr-FR" sz="1100" dirty="0">
                <a:latin typeface="+mj-lt"/>
              </a:rPr>
              <a:t>Non évalué</a:t>
            </a:r>
          </a:p>
          <a:p>
            <a:pPr algn="just" fontAlgn="base"/>
            <a:endParaRPr lang="fr-FR" sz="1100" dirty="0">
              <a:latin typeface="+mj-lt"/>
            </a:endParaRPr>
          </a:p>
        </p:txBody>
      </p:sp>
      <p:grpSp>
        <p:nvGrpSpPr>
          <p:cNvPr id="16" name="Groupe 15">
            <a:extLst>
              <a:ext uri="{FF2B5EF4-FFF2-40B4-BE49-F238E27FC236}">
                <a16:creationId xmlns:a16="http://schemas.microsoft.com/office/drawing/2014/main" xmlns="" id="{A1F38FE8-80C1-44DE-B680-F60CA5FFA1D1}"/>
              </a:ext>
            </a:extLst>
          </p:cNvPr>
          <p:cNvGrpSpPr/>
          <p:nvPr/>
        </p:nvGrpSpPr>
        <p:grpSpPr>
          <a:xfrm>
            <a:off x="412750" y="4884037"/>
            <a:ext cx="270000" cy="270000"/>
            <a:chOff x="644343" y="3069019"/>
            <a:chExt cx="360000" cy="360000"/>
          </a:xfrm>
        </p:grpSpPr>
        <p:pic>
          <p:nvPicPr>
            <p:cNvPr id="17" name="Image 16">
              <a:extLst>
                <a:ext uri="{FF2B5EF4-FFF2-40B4-BE49-F238E27FC236}">
                  <a16:creationId xmlns:a16="http://schemas.microsoft.com/office/drawing/2014/main" xmlns="" id="{00FCE98C-AA6E-4653-9168-FF6FF310E9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8" name="Ellipse 17">
              <a:extLst>
                <a:ext uri="{FF2B5EF4-FFF2-40B4-BE49-F238E27FC236}">
                  <a16:creationId xmlns:a16="http://schemas.microsoft.com/office/drawing/2014/main" xmlns="" id="{C6F7FFF0-71D0-41F1-B293-F27BEB5F6BC5}"/>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llipse 18">
              <a:extLst>
                <a:ext uri="{FF2B5EF4-FFF2-40B4-BE49-F238E27FC236}">
                  <a16:creationId xmlns:a16="http://schemas.microsoft.com/office/drawing/2014/main" xmlns="" id="{3D654BA9-DCBC-45DC-B4D8-894BE91F66F0}"/>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19">
              <a:extLst>
                <a:ext uri="{FF2B5EF4-FFF2-40B4-BE49-F238E27FC236}">
                  <a16:creationId xmlns:a16="http://schemas.microsoft.com/office/drawing/2014/main" xmlns="" id="{DACF456B-D630-4029-B28F-D19D8D5A631C}"/>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sp>
        <p:nvSpPr>
          <p:cNvPr id="2" name="Espace réservé du numéro de diapositive 1">
            <a:extLst>
              <a:ext uri="{FF2B5EF4-FFF2-40B4-BE49-F238E27FC236}">
                <a16:creationId xmlns:a16="http://schemas.microsoft.com/office/drawing/2014/main" xmlns="" id="{C6F769EB-A37E-474F-8A51-FA8A36423D07}"/>
              </a:ext>
            </a:extLst>
          </p:cNvPr>
          <p:cNvSpPr>
            <a:spLocks noGrp="1"/>
          </p:cNvSpPr>
          <p:nvPr>
            <p:ph type="sldNum" sz="quarter" idx="4"/>
          </p:nvPr>
        </p:nvSpPr>
        <p:spPr/>
        <p:txBody>
          <a:bodyPr/>
          <a:lstStyle/>
          <a:p>
            <a:fld id="{AE6EF8B0-D65C-4F5A-B0C1-33558BBB058B}" type="slidenum">
              <a:rPr lang="fr-FR" smtClean="0"/>
              <a:pPr/>
              <a:t>108</a:t>
            </a:fld>
            <a:endParaRPr lang="fr-FR" dirty="0"/>
          </a:p>
        </p:txBody>
      </p:sp>
      <p:sp>
        <p:nvSpPr>
          <p:cNvPr id="21" name="Espace réservé du numéro de diapositive 1">
            <a:extLst>
              <a:ext uri="{FF2B5EF4-FFF2-40B4-BE49-F238E27FC236}">
                <a16:creationId xmlns:a16="http://schemas.microsoft.com/office/drawing/2014/main" xmlns="" id="{0993825D-D00F-4570-854D-B193BD1DA036}"/>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108</a:t>
            </a:fld>
            <a:endParaRPr lang="fr-FR"/>
          </a:p>
        </p:txBody>
      </p:sp>
      <p:sp>
        <p:nvSpPr>
          <p:cNvPr id="23" name="Espace réservé du texte 1">
            <a:extLst>
              <a:ext uri="{FF2B5EF4-FFF2-40B4-BE49-F238E27FC236}">
                <a16:creationId xmlns:a16="http://schemas.microsoft.com/office/drawing/2014/main" xmlns="" id="{9E8A0CB4-A5E4-40A1-A6BD-B08D57CACA2F}"/>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36985566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2">
            <a:extLst>
              <a:ext uri="{FF2B5EF4-FFF2-40B4-BE49-F238E27FC236}">
                <a16:creationId xmlns:a16="http://schemas.microsoft.com/office/drawing/2014/main" xmlns=""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xmlns=""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xmlns="" id="{7DB62B11-68D9-4020-A20B-B3D8545DCAED}"/>
              </a:ext>
            </a:extLst>
          </p:cNvPr>
          <p:cNvSpPr txBox="1"/>
          <p:nvPr/>
        </p:nvSpPr>
        <p:spPr>
          <a:xfrm>
            <a:off x="447675" y="1301085"/>
            <a:ext cx="6496050" cy="669414"/>
          </a:xfrm>
          <a:prstGeom prst="rect">
            <a:avLst/>
          </a:prstGeom>
          <a:noFill/>
        </p:spPr>
        <p:txBody>
          <a:bodyPr wrap="square" rtlCol="0">
            <a:spAutoFit/>
          </a:bodyPr>
          <a:lstStyle/>
          <a:p>
            <a:r>
              <a:rPr lang="fr-FR" sz="1400" b="1" dirty="0"/>
              <a:t>COVNM</a:t>
            </a:r>
          </a:p>
          <a:p>
            <a:r>
              <a:rPr lang="fr-FR" sz="1000" dirty="0"/>
              <a:t> </a:t>
            </a:r>
            <a:endParaRPr lang="fr-FR" sz="1350" dirty="0"/>
          </a:p>
          <a:p>
            <a:endParaRPr lang="fr-FR" sz="1350" dirty="0"/>
          </a:p>
        </p:txBody>
      </p:sp>
      <p:sp>
        <p:nvSpPr>
          <p:cNvPr id="19" name="ZoneTexte 18">
            <a:extLst>
              <a:ext uri="{FF2B5EF4-FFF2-40B4-BE49-F238E27FC236}">
                <a16:creationId xmlns:a16="http://schemas.microsoft.com/office/drawing/2014/main" xmlns="" id="{73718A22-A977-4829-9ABB-FD1CE891EAE7}"/>
              </a:ext>
            </a:extLst>
          </p:cNvPr>
          <p:cNvSpPr txBox="1"/>
          <p:nvPr/>
        </p:nvSpPr>
        <p:spPr>
          <a:xfrm>
            <a:off x="447675" y="2146840"/>
            <a:ext cx="4343703" cy="1954381"/>
          </a:xfrm>
          <a:prstGeom prst="rect">
            <a:avLst/>
          </a:prstGeom>
          <a:noFill/>
        </p:spPr>
        <p:txBody>
          <a:bodyPr wrap="square" rtlCol="0">
            <a:spAutoFit/>
          </a:bodyPr>
          <a:lstStyle/>
          <a:p>
            <a:pPr algn="just"/>
            <a:r>
              <a:rPr lang="fr-FR" sz="1100" b="1" dirty="0"/>
              <a:t>Origine : </a:t>
            </a:r>
          </a:p>
          <a:p>
            <a:pPr algn="just"/>
            <a:endParaRPr lang="fr-FR" sz="1100" dirty="0"/>
          </a:p>
          <a:p>
            <a:pPr lvl="0" algn="just">
              <a:defRPr/>
            </a:pPr>
            <a:r>
              <a:rPr lang="fr-FR" sz="1100" dirty="0"/>
              <a:t>Les composés organiques volatiles peuvent être d'origine humaine (provenant du raffinage, de l'évaporation de solvants organiques, imbrûlés, etc.) ou naturelle (émissions par les plantes ou certaines fermentations). Ce sont des polluants très variés dont les sources d’émissions sont multiples.</a:t>
            </a:r>
          </a:p>
          <a:p>
            <a:pPr lvl="0" algn="just">
              <a:defRPr/>
            </a:pPr>
            <a:r>
              <a:rPr lang="fr-FR" sz="1100" dirty="0"/>
              <a:t>D’une manière générale, la baisse des COVNM est attribuer à n meilleure utilisation des solvants ans l’industrie mais également dans les secteur du résidentiel et du tertiaire.</a:t>
            </a:r>
          </a:p>
          <a:p>
            <a:pPr algn="just"/>
            <a:endParaRPr lang="fr-FR" sz="1100" dirty="0"/>
          </a:p>
        </p:txBody>
      </p:sp>
      <p:sp>
        <p:nvSpPr>
          <p:cNvPr id="20" name="ZoneTexte 19">
            <a:extLst>
              <a:ext uri="{FF2B5EF4-FFF2-40B4-BE49-F238E27FC236}">
                <a16:creationId xmlns:a16="http://schemas.microsoft.com/office/drawing/2014/main" xmlns="" id="{D0C80B01-8865-4B03-8F18-6FC8E68E14FD}"/>
              </a:ext>
            </a:extLst>
          </p:cNvPr>
          <p:cNvSpPr txBox="1"/>
          <p:nvPr/>
        </p:nvSpPr>
        <p:spPr>
          <a:xfrm>
            <a:off x="4791378" y="2200971"/>
            <a:ext cx="4133850" cy="2631490"/>
          </a:xfrm>
          <a:prstGeom prst="rect">
            <a:avLst/>
          </a:prstGeom>
          <a:noFill/>
        </p:spPr>
        <p:txBody>
          <a:bodyPr wrap="square" rtlCol="0">
            <a:spAutoFit/>
          </a:bodyPr>
          <a:lstStyle/>
          <a:p>
            <a:pPr algn="just"/>
            <a:r>
              <a:rPr lang="fr-FR" sz="1100" b="1" dirty="0"/>
              <a:t>Effets sanitaires :</a:t>
            </a:r>
          </a:p>
          <a:p>
            <a:pPr algn="just"/>
            <a:endParaRPr lang="fr-FR" sz="1100" b="1" dirty="0"/>
          </a:p>
          <a:p>
            <a:pPr lvl="0" algn="just">
              <a:defRPr/>
            </a:pPr>
            <a:r>
              <a:rPr lang="fr-FR" sz="1100" dirty="0"/>
              <a:t>Les effets sur la santé des COV sont divers, il peut provoquer une simple gêne olfactive, des irritations des voies respiratoires allant jusqu’à des troubles neuropsychiques  ou avec des effets mutagènes et cancérigènes. </a:t>
            </a:r>
          </a:p>
          <a:p>
            <a:pPr algn="just"/>
            <a:endParaRPr lang="fr-FR" sz="1100" dirty="0"/>
          </a:p>
          <a:p>
            <a:pPr algn="just"/>
            <a:endParaRPr lang="fr-FR" sz="1100" dirty="0"/>
          </a:p>
          <a:p>
            <a:pPr algn="just"/>
            <a:r>
              <a:rPr lang="fr-FR" sz="1100" b="1" dirty="0"/>
              <a:t>Effets sur l’environnement :</a:t>
            </a:r>
          </a:p>
          <a:p>
            <a:pPr algn="just"/>
            <a:endParaRPr lang="fr-FR" sz="1100" dirty="0"/>
          </a:p>
          <a:p>
            <a:pPr lvl="0" algn="just">
              <a:defRPr/>
            </a:pPr>
            <a:r>
              <a:rPr lang="fr-FR" sz="1100" dirty="0"/>
              <a:t>Les COV sont des précurseurs, avec les oxydes d'azote, de l'ozone troposphérique. Ce sont donc des gaz à effet de serre. Leur caractère volatil leur permet de se propager plus ou moins loin de leur lieu d'émission. Ils peuvent donc avoir des impacts directs et indirects.</a:t>
            </a:r>
          </a:p>
        </p:txBody>
      </p:sp>
      <p:sp>
        <p:nvSpPr>
          <p:cNvPr id="2" name="Espace réservé du numéro de diapositive 1">
            <a:extLst>
              <a:ext uri="{FF2B5EF4-FFF2-40B4-BE49-F238E27FC236}">
                <a16:creationId xmlns:a16="http://schemas.microsoft.com/office/drawing/2014/main" xmlns="" id="{E68E8EAC-A9A3-4E6C-8B06-D3BDC68628B2}"/>
              </a:ext>
            </a:extLst>
          </p:cNvPr>
          <p:cNvSpPr>
            <a:spLocks noGrp="1"/>
          </p:cNvSpPr>
          <p:nvPr>
            <p:ph type="sldNum" sz="quarter" idx="4"/>
          </p:nvPr>
        </p:nvSpPr>
        <p:spPr/>
        <p:txBody>
          <a:bodyPr/>
          <a:lstStyle/>
          <a:p>
            <a:fld id="{AE6EF8B0-D65C-4F5A-B0C1-33558BBB058B}" type="slidenum">
              <a:rPr lang="fr-FR" smtClean="0"/>
              <a:pPr/>
              <a:t>109</a:t>
            </a:fld>
            <a:endParaRPr lang="fr-FR" dirty="0"/>
          </a:p>
        </p:txBody>
      </p:sp>
      <p:sp>
        <p:nvSpPr>
          <p:cNvPr id="8" name="Espace réservé du numéro de diapositive 1">
            <a:extLst>
              <a:ext uri="{FF2B5EF4-FFF2-40B4-BE49-F238E27FC236}">
                <a16:creationId xmlns:a16="http://schemas.microsoft.com/office/drawing/2014/main" xmlns="" id="{C4E9A596-CC39-42CD-824E-88EBC6898F5A}"/>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109</a:t>
            </a:fld>
            <a:endParaRPr lang="fr-FR"/>
          </a:p>
        </p:txBody>
      </p:sp>
    </p:spTree>
    <p:extLst>
      <p:ext uri="{BB962C8B-B14F-4D97-AF65-F5344CB8AC3E}">
        <p14:creationId xmlns:p14="http://schemas.microsoft.com/office/powerpoint/2010/main" val="206550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2BCCE040-39A7-49F5-A5D6-E797697ABA7A}"/>
              </a:ext>
            </a:extLst>
          </p:cNvPr>
          <p:cNvSpPr>
            <a:spLocks noGrp="1"/>
          </p:cNvSpPr>
          <p:nvPr>
            <p:ph type="body" sz="quarter" idx="21"/>
          </p:nvPr>
        </p:nvSpPr>
        <p:spPr>
          <a:xfrm>
            <a:off x="4876800" y="6338697"/>
            <a:ext cx="4040989" cy="302902"/>
          </a:xfrm>
        </p:spPr>
        <p:txBody>
          <a:bodyPr/>
          <a:lstStyle/>
          <a:p>
            <a:r>
              <a:rPr lang="fr-FR" i="1" dirty="0"/>
              <a:t>Source : données OPTEER, 2014, </a:t>
            </a:r>
          </a:p>
          <a:p>
            <a:r>
              <a:rPr lang="fr-FR" i="1" dirty="0"/>
              <a:t>Bilan sanitaire : </a:t>
            </a:r>
            <a:r>
              <a:rPr lang="fr-FR" i="1" dirty="0" err="1"/>
              <a:t>atmosf’air</a:t>
            </a:r>
            <a:r>
              <a:rPr lang="fr-FR" i="1" dirty="0"/>
              <a:t> bourgogne</a:t>
            </a:r>
          </a:p>
        </p:txBody>
      </p:sp>
      <p:sp>
        <p:nvSpPr>
          <p:cNvPr id="9" name="Titre 8">
            <a:extLst>
              <a:ext uri="{FF2B5EF4-FFF2-40B4-BE49-F238E27FC236}">
                <a16:creationId xmlns:a16="http://schemas.microsoft.com/office/drawing/2014/main" xmlns=""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xmlns="" id="{30EB7361-FAD9-47FB-86F7-19DFDB6F8127}"/>
              </a:ext>
            </a:extLst>
          </p:cNvPr>
          <p:cNvSpPr>
            <a:spLocks noGrp="1"/>
          </p:cNvSpPr>
          <p:nvPr>
            <p:ph type="body" sz="quarter" idx="24"/>
          </p:nvPr>
        </p:nvSpPr>
        <p:spPr>
          <a:xfrm>
            <a:off x="226439" y="4217718"/>
            <a:ext cx="4209804" cy="2374375"/>
          </a:xfrm>
        </p:spPr>
        <p:txBody>
          <a:bodyPr>
            <a:normAutofit/>
          </a:bodyPr>
          <a:lstStyle/>
          <a:p>
            <a:pPr algn="just"/>
            <a:r>
              <a:rPr lang="fr-FR" sz="1100" dirty="0"/>
              <a:t>Le bilan sanitaire du territoire de Gevrey-Chambertin et Nuits-Saint-Georges est plutôt bon, même si plusieurs polluants sont à surveiller. Globalement les émissions de polluants sont en baisse de 10% (seules les PM10 posent problèmes).</a:t>
            </a:r>
          </a:p>
          <a:p>
            <a:pPr algn="just"/>
            <a:r>
              <a:rPr lang="fr-FR" sz="1100" dirty="0"/>
              <a:t>Certaines communes peuvent être considérées comme sensibles avec quelques jours de dépassement des seuils en 2014 et méritent une attention particulière.</a:t>
            </a:r>
          </a:p>
          <a:p>
            <a:pPr algn="just"/>
            <a:r>
              <a:rPr lang="fr-FR" sz="1100" dirty="0"/>
              <a:t>Les coûts sanitaires qu’induisent les concentrations de polluants s’élèvent à 40 millions d’€ pour le territoire, soit plus de 1500€ par habitants</a:t>
            </a:r>
          </a:p>
          <a:p>
            <a:pPr algn="r"/>
            <a:r>
              <a:rPr lang="fr-FR" sz="1100" i="1" dirty="0"/>
              <a:t>Détail des polluants atmosphériques page 96 à 112</a:t>
            </a:r>
          </a:p>
          <a:p>
            <a:pPr algn="just"/>
            <a:endParaRPr lang="fr-FR" sz="1100" dirty="0"/>
          </a:p>
        </p:txBody>
      </p:sp>
      <p:sp>
        <p:nvSpPr>
          <p:cNvPr id="11" name="Espace réservé du texte 10">
            <a:extLst>
              <a:ext uri="{FF2B5EF4-FFF2-40B4-BE49-F238E27FC236}">
                <a16:creationId xmlns:a16="http://schemas.microsoft.com/office/drawing/2014/main" xmlns="" id="{12EA6622-B3C3-4FB3-BEFA-908588B13767}"/>
              </a:ext>
            </a:extLst>
          </p:cNvPr>
          <p:cNvSpPr>
            <a:spLocks noGrp="1"/>
          </p:cNvSpPr>
          <p:nvPr>
            <p:ph type="body" sz="quarter" idx="13"/>
          </p:nvPr>
        </p:nvSpPr>
        <p:spPr/>
        <p:txBody>
          <a:bodyPr/>
          <a:lstStyle/>
          <a:p>
            <a:r>
              <a:rPr lang="fr-FR" dirty="0"/>
              <a:t>Qualité de l’air</a:t>
            </a:r>
          </a:p>
        </p:txBody>
      </p:sp>
      <p:sp>
        <p:nvSpPr>
          <p:cNvPr id="12" name="Espace réservé du texte 11">
            <a:extLst>
              <a:ext uri="{FF2B5EF4-FFF2-40B4-BE49-F238E27FC236}">
                <a16:creationId xmlns:a16="http://schemas.microsoft.com/office/drawing/2014/main" xmlns="" id="{788A8DE6-C773-4DD6-BF27-1A74FA8E29CD}"/>
              </a:ext>
            </a:extLst>
          </p:cNvPr>
          <p:cNvSpPr>
            <a:spLocks noGrp="1"/>
          </p:cNvSpPr>
          <p:nvPr>
            <p:ph type="body" sz="quarter" idx="14"/>
          </p:nvPr>
        </p:nvSpPr>
        <p:spPr>
          <a:xfrm>
            <a:off x="7429501" y="1838586"/>
            <a:ext cx="1441144" cy="334497"/>
          </a:xfrm>
        </p:spPr>
        <p:txBody>
          <a:bodyPr/>
          <a:lstStyle/>
          <a:p>
            <a:pPr algn="ctr"/>
            <a:r>
              <a:rPr lang="fr-FR" sz="1200" dirty="0"/>
              <a:t>Bilan sanitaire du territoire</a:t>
            </a:r>
          </a:p>
        </p:txBody>
      </p:sp>
      <p:sp>
        <p:nvSpPr>
          <p:cNvPr id="13" name="Espace réservé du texte 12">
            <a:extLst>
              <a:ext uri="{FF2B5EF4-FFF2-40B4-BE49-F238E27FC236}">
                <a16:creationId xmlns:a16="http://schemas.microsoft.com/office/drawing/2014/main" xmlns="" id="{ECBC71D1-39C9-4383-AE3B-D41769D37867}"/>
              </a:ext>
            </a:extLst>
          </p:cNvPr>
          <p:cNvSpPr>
            <a:spLocks noGrp="1"/>
          </p:cNvSpPr>
          <p:nvPr>
            <p:ph type="body" sz="quarter" idx="19"/>
          </p:nvPr>
        </p:nvSpPr>
        <p:spPr>
          <a:xfrm>
            <a:off x="5159829" y="5242973"/>
            <a:ext cx="3806774" cy="360000"/>
          </a:xfrm>
        </p:spPr>
        <p:txBody>
          <a:bodyPr/>
          <a:lstStyle/>
          <a:p>
            <a:r>
              <a:rPr lang="fr-FR" dirty="0"/>
              <a:t>2000 tonnes de polluants émis en 2014</a:t>
            </a:r>
          </a:p>
        </p:txBody>
      </p:sp>
      <p:pic>
        <p:nvPicPr>
          <p:cNvPr id="16" name="Espace réservé pour une image  26">
            <a:extLst>
              <a:ext uri="{FF2B5EF4-FFF2-40B4-BE49-F238E27FC236}">
                <a16:creationId xmlns:a16="http://schemas.microsoft.com/office/drawing/2014/main" xmlns="" id="{24403D29-4E78-46C1-9C70-F7E3895DBDAF}"/>
              </a:ext>
            </a:extLst>
          </p:cNvPr>
          <p:cNvPicPr>
            <a:picLocks noChangeAspect="1"/>
          </p:cNvPicPr>
          <p:nvPr/>
        </p:nvPicPr>
        <p:blipFill>
          <a:blip r:embed="rId2">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9" name="Espace réservé du graphique 18">
            <a:extLst>
              <a:ext uri="{FF2B5EF4-FFF2-40B4-BE49-F238E27FC236}">
                <a16:creationId xmlns:a16="http://schemas.microsoft.com/office/drawing/2014/main" xmlns="" id="{BA4E51E3-EC01-4146-B86D-A1A31DFF8A43}"/>
              </a:ext>
            </a:extLst>
          </p:cNvPr>
          <p:cNvGraphicFramePr>
            <a:graphicFrameLocks noGrp="1"/>
          </p:cNvGraphicFramePr>
          <p:nvPr>
            <p:ph type="chart" sz="quarter" idx="22"/>
            <p:extLst>
              <p:ext uri="{D42A27DB-BD31-4B8C-83A1-F6EECF244321}">
                <p14:modId xmlns:p14="http://schemas.microsoft.com/office/powerpoint/2010/main" val="1504657677"/>
              </p:ext>
            </p:extLst>
          </p:nvPr>
        </p:nvGraphicFramePr>
        <p:xfrm>
          <a:off x="1" y="1378795"/>
          <a:ext cx="7429500" cy="2768320"/>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Connecteur droit 20">
            <a:extLst>
              <a:ext uri="{FF2B5EF4-FFF2-40B4-BE49-F238E27FC236}">
                <a16:creationId xmlns:a16="http://schemas.microsoft.com/office/drawing/2014/main" xmlns="" id="{01E97F86-EFA8-42BE-BE90-B311BDEBC550}"/>
              </a:ext>
            </a:extLst>
          </p:cNvPr>
          <p:cNvCxnSpPr/>
          <p:nvPr/>
        </p:nvCxnSpPr>
        <p:spPr>
          <a:xfrm>
            <a:off x="5930900" y="3975100"/>
            <a:ext cx="3937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xmlns="" id="{BEE50553-DC9A-4126-9EAF-F9E1082AC59B}"/>
              </a:ext>
            </a:extLst>
          </p:cNvPr>
          <p:cNvGrpSpPr/>
          <p:nvPr/>
        </p:nvGrpSpPr>
        <p:grpSpPr>
          <a:xfrm>
            <a:off x="8171695" y="2913593"/>
            <a:ext cx="654346" cy="657907"/>
            <a:chOff x="3818982" y="5752320"/>
            <a:chExt cx="872462" cy="877208"/>
          </a:xfrm>
        </p:grpSpPr>
        <p:sp>
          <p:nvSpPr>
            <p:cNvPr id="23" name="ZoneTexte 22">
              <a:extLst>
                <a:ext uri="{FF2B5EF4-FFF2-40B4-BE49-F238E27FC236}">
                  <a16:creationId xmlns:a16="http://schemas.microsoft.com/office/drawing/2014/main" xmlns="" id="{51D1CEA7-5387-4B07-B697-1DE2AC5D07F8}"/>
                </a:ext>
              </a:extLst>
            </p:cNvPr>
            <p:cNvSpPr txBox="1"/>
            <p:nvPr/>
          </p:nvSpPr>
          <p:spPr>
            <a:xfrm>
              <a:off x="3818982" y="6290974"/>
              <a:ext cx="872462" cy="338554"/>
            </a:xfrm>
            <a:prstGeom prst="rect">
              <a:avLst/>
            </a:prstGeom>
            <a:noFill/>
          </p:spPr>
          <p:txBody>
            <a:bodyPr wrap="none" rtlCol="0">
              <a:spAutoFit/>
            </a:bodyPr>
            <a:lstStyle/>
            <a:p>
              <a:r>
                <a:rPr lang="fr-FR" sz="1050" dirty="0"/>
                <a:t>Benzène</a:t>
              </a:r>
            </a:p>
          </p:txBody>
        </p:sp>
        <p:grpSp>
          <p:nvGrpSpPr>
            <p:cNvPr id="24" name="Groupe 23">
              <a:extLst>
                <a:ext uri="{FF2B5EF4-FFF2-40B4-BE49-F238E27FC236}">
                  <a16:creationId xmlns:a16="http://schemas.microsoft.com/office/drawing/2014/main" xmlns="" id="{3C72D1B7-24A7-461C-B4C4-8B7584D8A6AA}"/>
                </a:ext>
              </a:extLst>
            </p:cNvPr>
            <p:cNvGrpSpPr/>
            <p:nvPr/>
          </p:nvGrpSpPr>
          <p:grpSpPr>
            <a:xfrm>
              <a:off x="3948548" y="5752320"/>
              <a:ext cx="531729" cy="531729"/>
              <a:chOff x="644343" y="3069019"/>
              <a:chExt cx="360000" cy="360000"/>
            </a:xfrm>
          </p:grpSpPr>
          <p:pic>
            <p:nvPicPr>
              <p:cNvPr id="25" name="Image 24">
                <a:extLst>
                  <a:ext uri="{FF2B5EF4-FFF2-40B4-BE49-F238E27FC236}">
                    <a16:creationId xmlns:a16="http://schemas.microsoft.com/office/drawing/2014/main" xmlns="" id="{84E74F61-60E7-4863-B455-2FEB70FC75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26" name="Ellipse 25">
                <a:extLst>
                  <a:ext uri="{FF2B5EF4-FFF2-40B4-BE49-F238E27FC236}">
                    <a16:creationId xmlns:a16="http://schemas.microsoft.com/office/drawing/2014/main" xmlns="" id="{85B9BA7A-E4D9-40E6-859B-E174E4BD39EF}"/>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Ellipse 26">
                <a:extLst>
                  <a:ext uri="{FF2B5EF4-FFF2-40B4-BE49-F238E27FC236}">
                    <a16:creationId xmlns:a16="http://schemas.microsoft.com/office/drawing/2014/main" xmlns="" id="{0038CC76-A372-4259-919D-2174243ED3E1}"/>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28" name="Groupe 27">
            <a:extLst>
              <a:ext uri="{FF2B5EF4-FFF2-40B4-BE49-F238E27FC236}">
                <a16:creationId xmlns:a16="http://schemas.microsoft.com/office/drawing/2014/main" xmlns="" id="{CEFC2B3B-7171-4DCF-A98B-082E524F1BC2}"/>
              </a:ext>
            </a:extLst>
          </p:cNvPr>
          <p:cNvGrpSpPr/>
          <p:nvPr/>
        </p:nvGrpSpPr>
        <p:grpSpPr>
          <a:xfrm>
            <a:off x="8194392" y="3688223"/>
            <a:ext cx="625492" cy="657913"/>
            <a:chOff x="7011443" y="5752311"/>
            <a:chExt cx="833988" cy="877218"/>
          </a:xfrm>
        </p:grpSpPr>
        <p:sp>
          <p:nvSpPr>
            <p:cNvPr id="29" name="ZoneTexte 28">
              <a:extLst>
                <a:ext uri="{FF2B5EF4-FFF2-40B4-BE49-F238E27FC236}">
                  <a16:creationId xmlns:a16="http://schemas.microsoft.com/office/drawing/2014/main" xmlns="" id="{F74C4980-34FC-47AB-B95B-4452B0DAEAD3}"/>
                </a:ext>
              </a:extLst>
            </p:cNvPr>
            <p:cNvSpPr txBox="1"/>
            <p:nvPr/>
          </p:nvSpPr>
          <p:spPr>
            <a:xfrm>
              <a:off x="7011443" y="6290974"/>
              <a:ext cx="833988" cy="338555"/>
            </a:xfrm>
            <a:prstGeom prst="rect">
              <a:avLst/>
            </a:prstGeom>
            <a:noFill/>
          </p:spPr>
          <p:txBody>
            <a:bodyPr wrap="none" rtlCol="0">
              <a:spAutoFit/>
            </a:bodyPr>
            <a:lstStyle/>
            <a:p>
              <a:r>
                <a:rPr lang="fr-FR" sz="1050" dirty="0"/>
                <a:t>COVNM</a:t>
              </a:r>
            </a:p>
          </p:txBody>
        </p:sp>
        <p:grpSp>
          <p:nvGrpSpPr>
            <p:cNvPr id="30" name="Groupe 29">
              <a:extLst>
                <a:ext uri="{FF2B5EF4-FFF2-40B4-BE49-F238E27FC236}">
                  <a16:creationId xmlns:a16="http://schemas.microsoft.com/office/drawing/2014/main" xmlns="" id="{B57CE66A-1EC0-4581-AF2B-F70DC3435BDE}"/>
                </a:ext>
              </a:extLst>
            </p:cNvPr>
            <p:cNvGrpSpPr/>
            <p:nvPr/>
          </p:nvGrpSpPr>
          <p:grpSpPr>
            <a:xfrm>
              <a:off x="7129370" y="5752311"/>
              <a:ext cx="531727" cy="538663"/>
              <a:chOff x="644343" y="3069019"/>
              <a:chExt cx="360000" cy="360000"/>
            </a:xfrm>
          </p:grpSpPr>
          <p:pic>
            <p:nvPicPr>
              <p:cNvPr id="31" name="Image 30">
                <a:extLst>
                  <a:ext uri="{FF2B5EF4-FFF2-40B4-BE49-F238E27FC236}">
                    <a16:creationId xmlns:a16="http://schemas.microsoft.com/office/drawing/2014/main" xmlns="" id="{4A2BF72D-5198-4E93-9B6D-4C0F96D51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2" name="Ellipse 31">
                <a:extLst>
                  <a:ext uri="{FF2B5EF4-FFF2-40B4-BE49-F238E27FC236}">
                    <a16:creationId xmlns:a16="http://schemas.microsoft.com/office/drawing/2014/main" xmlns="" id="{BAB29F03-3E4E-4558-BEA8-26B9B740F969}"/>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Ellipse 32">
                <a:extLst>
                  <a:ext uri="{FF2B5EF4-FFF2-40B4-BE49-F238E27FC236}">
                    <a16:creationId xmlns:a16="http://schemas.microsoft.com/office/drawing/2014/main" xmlns="" id="{5E87CEDC-7C18-4057-BEC0-97EAC3EB49F5}"/>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4" name="Ellipse 33">
                <a:extLst>
                  <a:ext uri="{FF2B5EF4-FFF2-40B4-BE49-F238E27FC236}">
                    <a16:creationId xmlns:a16="http://schemas.microsoft.com/office/drawing/2014/main" xmlns="" id="{0CD72326-E5CE-4ACC-BBC0-2A6D46BD84DF}"/>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35" name="Groupe 34">
            <a:extLst>
              <a:ext uri="{FF2B5EF4-FFF2-40B4-BE49-F238E27FC236}">
                <a16:creationId xmlns:a16="http://schemas.microsoft.com/office/drawing/2014/main" xmlns="" id="{C759A153-964D-4A74-8D1F-1AC6B7C8234E}"/>
              </a:ext>
            </a:extLst>
          </p:cNvPr>
          <p:cNvGrpSpPr/>
          <p:nvPr/>
        </p:nvGrpSpPr>
        <p:grpSpPr>
          <a:xfrm>
            <a:off x="7599488" y="3688223"/>
            <a:ext cx="434038" cy="657913"/>
            <a:chOff x="6025419" y="5752311"/>
            <a:chExt cx="578718" cy="877218"/>
          </a:xfrm>
        </p:grpSpPr>
        <p:sp>
          <p:nvSpPr>
            <p:cNvPr id="36" name="ZoneTexte 35">
              <a:extLst>
                <a:ext uri="{FF2B5EF4-FFF2-40B4-BE49-F238E27FC236}">
                  <a16:creationId xmlns:a16="http://schemas.microsoft.com/office/drawing/2014/main" xmlns="" id="{B13B5F8D-20E3-4F3D-B850-AC18CD9D712A}"/>
                </a:ext>
              </a:extLst>
            </p:cNvPr>
            <p:cNvSpPr txBox="1"/>
            <p:nvPr/>
          </p:nvSpPr>
          <p:spPr>
            <a:xfrm>
              <a:off x="6039451" y="6290974"/>
              <a:ext cx="564686" cy="338555"/>
            </a:xfrm>
            <a:prstGeom prst="rect">
              <a:avLst/>
            </a:prstGeom>
            <a:noFill/>
          </p:spPr>
          <p:txBody>
            <a:bodyPr wrap="none" rtlCol="0">
              <a:spAutoFit/>
            </a:bodyPr>
            <a:lstStyle/>
            <a:p>
              <a:r>
                <a:rPr lang="fr-FR" sz="1050" dirty="0"/>
                <a:t>NH3</a:t>
              </a:r>
            </a:p>
          </p:txBody>
        </p:sp>
        <p:grpSp>
          <p:nvGrpSpPr>
            <p:cNvPr id="37" name="Groupe 36">
              <a:extLst>
                <a:ext uri="{FF2B5EF4-FFF2-40B4-BE49-F238E27FC236}">
                  <a16:creationId xmlns:a16="http://schemas.microsoft.com/office/drawing/2014/main" xmlns="" id="{EF6B4431-4357-4A84-BE64-D27707C0D209}"/>
                </a:ext>
              </a:extLst>
            </p:cNvPr>
            <p:cNvGrpSpPr/>
            <p:nvPr/>
          </p:nvGrpSpPr>
          <p:grpSpPr>
            <a:xfrm>
              <a:off x="6025419" y="5752311"/>
              <a:ext cx="531727" cy="538663"/>
              <a:chOff x="644343" y="3069019"/>
              <a:chExt cx="360000" cy="360000"/>
            </a:xfrm>
          </p:grpSpPr>
          <p:pic>
            <p:nvPicPr>
              <p:cNvPr id="38" name="Image 37">
                <a:extLst>
                  <a:ext uri="{FF2B5EF4-FFF2-40B4-BE49-F238E27FC236}">
                    <a16:creationId xmlns:a16="http://schemas.microsoft.com/office/drawing/2014/main" xmlns="" id="{07B6A2ED-4827-4751-9192-7091A5AA7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9" name="Ellipse 38">
                <a:extLst>
                  <a:ext uri="{FF2B5EF4-FFF2-40B4-BE49-F238E27FC236}">
                    <a16:creationId xmlns:a16="http://schemas.microsoft.com/office/drawing/2014/main" xmlns="" id="{8BBC0FE8-69E8-4048-82C7-1CBF12B48D80}"/>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Ellipse 39">
                <a:extLst>
                  <a:ext uri="{FF2B5EF4-FFF2-40B4-BE49-F238E27FC236}">
                    <a16:creationId xmlns:a16="http://schemas.microsoft.com/office/drawing/2014/main" xmlns="" id="{4425740A-6EA1-458A-886B-A802F4FC6F34}"/>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Ellipse 40">
                <a:extLst>
                  <a:ext uri="{FF2B5EF4-FFF2-40B4-BE49-F238E27FC236}">
                    <a16:creationId xmlns:a16="http://schemas.microsoft.com/office/drawing/2014/main" xmlns="" id="{F6FA071E-052C-455C-95D7-5BE559DB37B7}"/>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42" name="Groupe 41">
            <a:extLst>
              <a:ext uri="{FF2B5EF4-FFF2-40B4-BE49-F238E27FC236}">
                <a16:creationId xmlns:a16="http://schemas.microsoft.com/office/drawing/2014/main" xmlns="" id="{6A4A69DC-F393-4A14-BBE8-409546B29ED4}"/>
              </a:ext>
            </a:extLst>
          </p:cNvPr>
          <p:cNvGrpSpPr/>
          <p:nvPr/>
        </p:nvGrpSpPr>
        <p:grpSpPr>
          <a:xfrm>
            <a:off x="7572412" y="4476236"/>
            <a:ext cx="513343" cy="656958"/>
            <a:chOff x="5084804" y="5753585"/>
            <a:chExt cx="551080" cy="875944"/>
          </a:xfrm>
        </p:grpSpPr>
        <p:sp>
          <p:nvSpPr>
            <p:cNvPr id="43" name="ZoneTexte 42">
              <a:extLst>
                <a:ext uri="{FF2B5EF4-FFF2-40B4-BE49-F238E27FC236}">
                  <a16:creationId xmlns:a16="http://schemas.microsoft.com/office/drawing/2014/main" xmlns="" id="{DEE9342C-C8E9-4340-A68A-1AAD55FA8934}"/>
                </a:ext>
              </a:extLst>
            </p:cNvPr>
            <p:cNvSpPr txBox="1"/>
            <p:nvPr/>
          </p:nvSpPr>
          <p:spPr>
            <a:xfrm>
              <a:off x="5094711" y="6290974"/>
              <a:ext cx="541173" cy="338555"/>
            </a:xfrm>
            <a:prstGeom prst="rect">
              <a:avLst/>
            </a:prstGeom>
            <a:noFill/>
          </p:spPr>
          <p:txBody>
            <a:bodyPr wrap="none" rtlCol="0">
              <a:spAutoFit/>
            </a:bodyPr>
            <a:lstStyle/>
            <a:p>
              <a:r>
                <a:rPr lang="fr-FR" sz="1050" dirty="0"/>
                <a:t>SO2</a:t>
              </a:r>
            </a:p>
          </p:txBody>
        </p:sp>
        <p:grpSp>
          <p:nvGrpSpPr>
            <p:cNvPr id="44" name="Groupe 43">
              <a:extLst>
                <a:ext uri="{FF2B5EF4-FFF2-40B4-BE49-F238E27FC236}">
                  <a16:creationId xmlns:a16="http://schemas.microsoft.com/office/drawing/2014/main" xmlns="" id="{15114600-38FA-4BD0-BA2A-867E64D117CD}"/>
                </a:ext>
              </a:extLst>
            </p:cNvPr>
            <p:cNvGrpSpPr/>
            <p:nvPr/>
          </p:nvGrpSpPr>
          <p:grpSpPr>
            <a:xfrm>
              <a:off x="5084804" y="5753585"/>
              <a:ext cx="496226" cy="537389"/>
              <a:chOff x="644343" y="3069019"/>
              <a:chExt cx="360000" cy="360000"/>
            </a:xfrm>
          </p:grpSpPr>
          <p:pic>
            <p:nvPicPr>
              <p:cNvPr id="45" name="Image 44">
                <a:extLst>
                  <a:ext uri="{FF2B5EF4-FFF2-40B4-BE49-F238E27FC236}">
                    <a16:creationId xmlns:a16="http://schemas.microsoft.com/office/drawing/2014/main" xmlns="" id="{47D45347-3E1D-449C-A839-BE4190212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46" name="Ellipse 45">
                <a:extLst>
                  <a:ext uri="{FF2B5EF4-FFF2-40B4-BE49-F238E27FC236}">
                    <a16:creationId xmlns:a16="http://schemas.microsoft.com/office/drawing/2014/main" xmlns="" id="{33DE7E64-5ABC-483E-B455-C046DB86481A}"/>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7" name="Ellipse 46">
                <a:extLst>
                  <a:ext uri="{FF2B5EF4-FFF2-40B4-BE49-F238E27FC236}">
                    <a16:creationId xmlns:a16="http://schemas.microsoft.com/office/drawing/2014/main" xmlns="" id="{F4CA533C-09B2-4414-A714-4A6081FF405D}"/>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48" name="Groupe 47">
            <a:extLst>
              <a:ext uri="{FF2B5EF4-FFF2-40B4-BE49-F238E27FC236}">
                <a16:creationId xmlns:a16="http://schemas.microsoft.com/office/drawing/2014/main" xmlns="" id="{38564DB2-64F4-4415-AE5F-063CE3D945D3}"/>
              </a:ext>
            </a:extLst>
          </p:cNvPr>
          <p:cNvGrpSpPr/>
          <p:nvPr/>
        </p:nvGrpSpPr>
        <p:grpSpPr>
          <a:xfrm>
            <a:off x="7585037" y="2913593"/>
            <a:ext cx="453399" cy="625825"/>
            <a:chOff x="1909423" y="5298443"/>
            <a:chExt cx="453399" cy="625825"/>
          </a:xfrm>
        </p:grpSpPr>
        <p:sp>
          <p:nvSpPr>
            <p:cNvPr id="49" name="ZoneTexte 48">
              <a:extLst>
                <a:ext uri="{FF2B5EF4-FFF2-40B4-BE49-F238E27FC236}">
                  <a16:creationId xmlns:a16="http://schemas.microsoft.com/office/drawing/2014/main" xmlns="" id="{B7C1CB50-8BE4-4858-98E1-E4ADFC42B7E1}"/>
                </a:ext>
              </a:extLst>
            </p:cNvPr>
            <p:cNvSpPr txBox="1"/>
            <p:nvPr/>
          </p:nvSpPr>
          <p:spPr>
            <a:xfrm>
              <a:off x="1944118" y="5670352"/>
              <a:ext cx="418704" cy="253916"/>
            </a:xfrm>
            <a:prstGeom prst="rect">
              <a:avLst/>
            </a:prstGeom>
            <a:noFill/>
          </p:spPr>
          <p:txBody>
            <a:bodyPr wrap="none" rtlCol="0">
              <a:spAutoFit/>
            </a:bodyPr>
            <a:lstStyle/>
            <a:p>
              <a:r>
                <a:rPr lang="fr-FR" sz="1050" dirty="0"/>
                <a:t>NOx</a:t>
              </a:r>
            </a:p>
          </p:txBody>
        </p:sp>
        <p:grpSp>
          <p:nvGrpSpPr>
            <p:cNvPr id="50" name="Groupe 49">
              <a:extLst>
                <a:ext uri="{FF2B5EF4-FFF2-40B4-BE49-F238E27FC236}">
                  <a16:creationId xmlns:a16="http://schemas.microsoft.com/office/drawing/2014/main" xmlns="" id="{DC43C3B0-6C2E-4A2B-9F31-5A6D82821439}"/>
                </a:ext>
              </a:extLst>
            </p:cNvPr>
            <p:cNvGrpSpPr/>
            <p:nvPr/>
          </p:nvGrpSpPr>
          <p:grpSpPr>
            <a:xfrm>
              <a:off x="1909423" y="5298443"/>
              <a:ext cx="445969" cy="403997"/>
              <a:chOff x="644343" y="3069019"/>
              <a:chExt cx="360000" cy="360000"/>
            </a:xfrm>
          </p:grpSpPr>
          <p:pic>
            <p:nvPicPr>
              <p:cNvPr id="51" name="Image 50">
                <a:extLst>
                  <a:ext uri="{FF2B5EF4-FFF2-40B4-BE49-F238E27FC236}">
                    <a16:creationId xmlns:a16="http://schemas.microsoft.com/office/drawing/2014/main" xmlns="" id="{67E6EE95-77AD-44C6-A583-9385AF95C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52" name="Ellipse 51">
                <a:extLst>
                  <a:ext uri="{FF2B5EF4-FFF2-40B4-BE49-F238E27FC236}">
                    <a16:creationId xmlns:a16="http://schemas.microsoft.com/office/drawing/2014/main" xmlns="" id="{90532623-78C0-4A30-8503-2997FAFEC822}"/>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3" name="Ellipse 52">
                <a:extLst>
                  <a:ext uri="{FF2B5EF4-FFF2-40B4-BE49-F238E27FC236}">
                    <a16:creationId xmlns:a16="http://schemas.microsoft.com/office/drawing/2014/main" xmlns="" id="{56B4F018-290E-4162-A167-1D379E00060E}"/>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54" name="Groupe 53">
            <a:extLst>
              <a:ext uri="{FF2B5EF4-FFF2-40B4-BE49-F238E27FC236}">
                <a16:creationId xmlns:a16="http://schemas.microsoft.com/office/drawing/2014/main" xmlns="" id="{5C6945EB-93E2-4864-B6CB-50B85A96346F}"/>
              </a:ext>
            </a:extLst>
          </p:cNvPr>
          <p:cNvGrpSpPr/>
          <p:nvPr/>
        </p:nvGrpSpPr>
        <p:grpSpPr>
          <a:xfrm>
            <a:off x="8190411" y="2251491"/>
            <a:ext cx="540533" cy="625884"/>
            <a:chOff x="1205374" y="5295846"/>
            <a:chExt cx="540533" cy="625884"/>
          </a:xfrm>
        </p:grpSpPr>
        <p:sp>
          <p:nvSpPr>
            <p:cNvPr id="55" name="ZoneTexte 54">
              <a:extLst>
                <a:ext uri="{FF2B5EF4-FFF2-40B4-BE49-F238E27FC236}">
                  <a16:creationId xmlns:a16="http://schemas.microsoft.com/office/drawing/2014/main" xmlns="" id="{863AA687-92C7-41EF-9805-E9D3D1A85AD4}"/>
                </a:ext>
              </a:extLst>
            </p:cNvPr>
            <p:cNvSpPr txBox="1"/>
            <p:nvPr/>
          </p:nvSpPr>
          <p:spPr>
            <a:xfrm>
              <a:off x="1205374" y="5667814"/>
              <a:ext cx="540533" cy="253916"/>
            </a:xfrm>
            <a:prstGeom prst="rect">
              <a:avLst/>
            </a:prstGeom>
            <a:noFill/>
          </p:spPr>
          <p:txBody>
            <a:bodyPr wrap="none" rtlCol="0">
              <a:spAutoFit/>
            </a:bodyPr>
            <a:lstStyle/>
            <a:p>
              <a:r>
                <a:rPr lang="fr-FR" sz="1050" dirty="0"/>
                <a:t>PM2.5</a:t>
              </a:r>
            </a:p>
          </p:txBody>
        </p:sp>
        <p:grpSp>
          <p:nvGrpSpPr>
            <p:cNvPr id="56" name="Groupe 55">
              <a:extLst>
                <a:ext uri="{FF2B5EF4-FFF2-40B4-BE49-F238E27FC236}">
                  <a16:creationId xmlns:a16="http://schemas.microsoft.com/office/drawing/2014/main" xmlns="" id="{CDF04F26-AAD1-4ACC-AA38-696BEACA50F8}"/>
                </a:ext>
              </a:extLst>
            </p:cNvPr>
            <p:cNvGrpSpPr/>
            <p:nvPr/>
          </p:nvGrpSpPr>
          <p:grpSpPr>
            <a:xfrm>
              <a:off x="1249501" y="5295846"/>
              <a:ext cx="445969" cy="409190"/>
              <a:chOff x="644343" y="3069019"/>
              <a:chExt cx="360000" cy="360000"/>
            </a:xfrm>
          </p:grpSpPr>
          <p:pic>
            <p:nvPicPr>
              <p:cNvPr id="57" name="Image 56">
                <a:extLst>
                  <a:ext uri="{FF2B5EF4-FFF2-40B4-BE49-F238E27FC236}">
                    <a16:creationId xmlns:a16="http://schemas.microsoft.com/office/drawing/2014/main" xmlns="" id="{C1ED4868-5FE1-4FCE-ACF0-05866EFE1C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58" name="Ellipse 57">
                <a:extLst>
                  <a:ext uri="{FF2B5EF4-FFF2-40B4-BE49-F238E27FC236}">
                    <a16:creationId xmlns:a16="http://schemas.microsoft.com/office/drawing/2014/main" xmlns="" id="{9E4C5634-D985-410A-8F83-CF8D9B239B8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9" name="Ellipse 58">
                <a:extLst>
                  <a:ext uri="{FF2B5EF4-FFF2-40B4-BE49-F238E27FC236}">
                    <a16:creationId xmlns:a16="http://schemas.microsoft.com/office/drawing/2014/main" xmlns="" id="{A5F3E7F2-270F-48BC-B137-BB9EB6BA7065}"/>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60" name="Groupe 59">
            <a:extLst>
              <a:ext uri="{FF2B5EF4-FFF2-40B4-BE49-F238E27FC236}">
                <a16:creationId xmlns:a16="http://schemas.microsoft.com/office/drawing/2014/main" xmlns="" id="{B91EFA42-B4AC-46B4-8BF8-554E7563284C}"/>
              </a:ext>
            </a:extLst>
          </p:cNvPr>
          <p:cNvGrpSpPr/>
          <p:nvPr/>
        </p:nvGrpSpPr>
        <p:grpSpPr>
          <a:xfrm>
            <a:off x="7522673" y="2251491"/>
            <a:ext cx="506870" cy="652434"/>
            <a:chOff x="483260" y="5269296"/>
            <a:chExt cx="506870" cy="652434"/>
          </a:xfrm>
        </p:grpSpPr>
        <p:sp>
          <p:nvSpPr>
            <p:cNvPr id="61" name="ZoneTexte 60">
              <a:extLst>
                <a:ext uri="{FF2B5EF4-FFF2-40B4-BE49-F238E27FC236}">
                  <a16:creationId xmlns:a16="http://schemas.microsoft.com/office/drawing/2014/main" xmlns="" id="{8B3BFA94-E383-4F1A-80F0-8FB9C9662C78}"/>
                </a:ext>
              </a:extLst>
            </p:cNvPr>
            <p:cNvSpPr txBox="1"/>
            <p:nvPr/>
          </p:nvSpPr>
          <p:spPr>
            <a:xfrm>
              <a:off x="483260" y="5667814"/>
              <a:ext cx="506870" cy="253916"/>
            </a:xfrm>
            <a:prstGeom prst="rect">
              <a:avLst/>
            </a:prstGeom>
            <a:noFill/>
          </p:spPr>
          <p:txBody>
            <a:bodyPr wrap="none" rtlCol="0">
              <a:spAutoFit/>
            </a:bodyPr>
            <a:lstStyle/>
            <a:p>
              <a:r>
                <a:rPr lang="fr-FR" sz="1050" dirty="0"/>
                <a:t>PM10</a:t>
              </a:r>
            </a:p>
          </p:txBody>
        </p:sp>
        <p:grpSp>
          <p:nvGrpSpPr>
            <p:cNvPr id="62" name="Groupe 61">
              <a:extLst>
                <a:ext uri="{FF2B5EF4-FFF2-40B4-BE49-F238E27FC236}">
                  <a16:creationId xmlns:a16="http://schemas.microsoft.com/office/drawing/2014/main" xmlns="" id="{0FAF6A83-9FDC-4677-9EAD-E9733896DFE2}"/>
                </a:ext>
              </a:extLst>
            </p:cNvPr>
            <p:cNvGrpSpPr/>
            <p:nvPr/>
          </p:nvGrpSpPr>
          <p:grpSpPr>
            <a:xfrm>
              <a:off x="531764" y="5269296"/>
              <a:ext cx="445969" cy="409190"/>
              <a:chOff x="644343" y="3069019"/>
              <a:chExt cx="360000" cy="360000"/>
            </a:xfrm>
          </p:grpSpPr>
          <p:pic>
            <p:nvPicPr>
              <p:cNvPr id="63" name="Image 62">
                <a:extLst>
                  <a:ext uri="{FF2B5EF4-FFF2-40B4-BE49-F238E27FC236}">
                    <a16:creationId xmlns:a16="http://schemas.microsoft.com/office/drawing/2014/main" xmlns="" id="{9BA1919F-0ECA-478D-A665-4ACBA7BC0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64" name="Ellipse 63">
                <a:extLst>
                  <a:ext uri="{FF2B5EF4-FFF2-40B4-BE49-F238E27FC236}">
                    <a16:creationId xmlns:a16="http://schemas.microsoft.com/office/drawing/2014/main" xmlns="" id="{A04002F1-01E8-4EBD-9EA5-E9721DB122C9}"/>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5" name="Ellipse 64">
                <a:extLst>
                  <a:ext uri="{FF2B5EF4-FFF2-40B4-BE49-F238E27FC236}">
                    <a16:creationId xmlns:a16="http://schemas.microsoft.com/office/drawing/2014/main" xmlns="" id="{339A6876-F3AC-4547-B424-04F393464481}"/>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66" name="Rectangle 65">
            <a:extLst>
              <a:ext uri="{FF2B5EF4-FFF2-40B4-BE49-F238E27FC236}">
                <a16:creationId xmlns:a16="http://schemas.microsoft.com/office/drawing/2014/main" xmlns="" id="{0BEE7393-9889-4B55-921C-B66580E679F5}"/>
              </a:ext>
            </a:extLst>
          </p:cNvPr>
          <p:cNvSpPr/>
          <p:nvPr/>
        </p:nvSpPr>
        <p:spPr>
          <a:xfrm>
            <a:off x="7378701" y="1838586"/>
            <a:ext cx="1536699" cy="329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7" name="Espace réservé pour une image  10">
            <a:extLst>
              <a:ext uri="{FF2B5EF4-FFF2-40B4-BE49-F238E27FC236}">
                <a16:creationId xmlns:a16="http://schemas.microsoft.com/office/drawing/2014/main" xmlns="" id="{6D165ED7-DE58-44DC-B885-6C12366BEFE0}"/>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243513"/>
            <a:ext cx="311150" cy="358775"/>
          </a:xfrm>
          <a:prstGeom prst="rect">
            <a:avLst/>
          </a:prstGeom>
        </p:spPr>
      </p:pic>
      <p:pic>
        <p:nvPicPr>
          <p:cNvPr id="70" name="Espace réservé pour une image  4">
            <a:extLst>
              <a:ext uri="{FF2B5EF4-FFF2-40B4-BE49-F238E27FC236}">
                <a16:creationId xmlns:a16="http://schemas.microsoft.com/office/drawing/2014/main" xmlns="" id="{E6C3DC04-9A5F-4E53-8D4B-6C340CB1A34B}"/>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225" y="5770563"/>
            <a:ext cx="311150" cy="358775"/>
          </a:xfrm>
          <a:prstGeom prst="rect">
            <a:avLst/>
          </a:prstGeom>
        </p:spPr>
      </p:pic>
      <p:sp>
        <p:nvSpPr>
          <p:cNvPr id="71" name="ZoneTexte 70">
            <a:extLst>
              <a:ext uri="{FF2B5EF4-FFF2-40B4-BE49-F238E27FC236}">
                <a16:creationId xmlns:a16="http://schemas.microsoft.com/office/drawing/2014/main" xmlns="" id="{84BBFA88-EA75-4E03-8E6B-6290CC6F4E50}"/>
              </a:ext>
            </a:extLst>
          </p:cNvPr>
          <p:cNvSpPr txBox="1"/>
          <p:nvPr/>
        </p:nvSpPr>
        <p:spPr>
          <a:xfrm>
            <a:off x="5159829" y="5759396"/>
            <a:ext cx="3813035" cy="584775"/>
          </a:xfrm>
          <a:prstGeom prst="rect">
            <a:avLst/>
          </a:prstGeom>
          <a:noFill/>
        </p:spPr>
        <p:txBody>
          <a:bodyPr wrap="square" rtlCol="0">
            <a:spAutoFit/>
          </a:bodyPr>
          <a:lstStyle/>
          <a:p>
            <a:r>
              <a:rPr lang="fr-FR" sz="1600" b="1" dirty="0"/>
              <a:t>Coûts sanitaires pollution de l’air : 40M€</a:t>
            </a:r>
          </a:p>
        </p:txBody>
      </p:sp>
      <p:sp>
        <p:nvSpPr>
          <p:cNvPr id="3" name="Espace réservé du numéro de diapositive 2">
            <a:extLst>
              <a:ext uri="{FF2B5EF4-FFF2-40B4-BE49-F238E27FC236}">
                <a16:creationId xmlns:a16="http://schemas.microsoft.com/office/drawing/2014/main" xmlns="" id="{2AA96D51-1C1F-4D05-8520-094EBC21ABDA}"/>
              </a:ext>
            </a:extLst>
          </p:cNvPr>
          <p:cNvSpPr>
            <a:spLocks noGrp="1"/>
          </p:cNvSpPr>
          <p:nvPr>
            <p:ph type="sldNum" sz="quarter" idx="12"/>
          </p:nvPr>
        </p:nvSpPr>
        <p:spPr/>
        <p:txBody>
          <a:bodyPr/>
          <a:lstStyle/>
          <a:p>
            <a:fld id="{01DFE443-B80B-44A7-B8E3-175A733CB829}" type="slidenum">
              <a:rPr lang="fr-FR" smtClean="0"/>
              <a:t>11</a:t>
            </a:fld>
            <a:endParaRPr lang="fr-FR"/>
          </a:p>
        </p:txBody>
      </p:sp>
    </p:spTree>
    <p:extLst>
      <p:ext uri="{BB962C8B-B14F-4D97-AF65-F5344CB8AC3E}">
        <p14:creationId xmlns:p14="http://schemas.microsoft.com/office/powerpoint/2010/main" val="6897638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A19C0C5-7329-4855-BC25-6FDF9E1D4A31}"/>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xmlns="" id="{4B895B42-CE2D-4330-8189-0B94E4763477}"/>
              </a:ext>
            </a:extLst>
          </p:cNvPr>
          <p:cNvSpPr>
            <a:spLocks noGrp="1"/>
          </p:cNvSpPr>
          <p:nvPr>
            <p:ph type="body" sz="quarter" idx="13"/>
          </p:nvPr>
        </p:nvSpPr>
        <p:spPr/>
        <p:txBody>
          <a:bodyPr/>
          <a:lstStyle/>
          <a:p>
            <a:r>
              <a:rPr lang="fr-FR" dirty="0"/>
              <a:t>COVNM</a:t>
            </a:r>
          </a:p>
        </p:txBody>
      </p:sp>
      <p:sp>
        <p:nvSpPr>
          <p:cNvPr id="7" name="Espace réservé pour une image  6">
            <a:extLst>
              <a:ext uri="{FF2B5EF4-FFF2-40B4-BE49-F238E27FC236}">
                <a16:creationId xmlns:a16="http://schemas.microsoft.com/office/drawing/2014/main" xmlns="" id="{7138E3D8-3D5D-446C-A668-0A1F8255FA90}"/>
              </a:ext>
            </a:extLst>
          </p:cNvPr>
          <p:cNvSpPr>
            <a:spLocks noGrp="1"/>
          </p:cNvSpPr>
          <p:nvPr>
            <p:ph type="pic" sz="quarter" idx="24"/>
          </p:nvPr>
        </p:nvSpPr>
        <p:spPr/>
      </p:sp>
      <p:pic>
        <p:nvPicPr>
          <p:cNvPr id="10" name="Espace réservé pour une image  10">
            <a:extLst>
              <a:ext uri="{FF2B5EF4-FFF2-40B4-BE49-F238E27FC236}">
                <a16:creationId xmlns:a16="http://schemas.microsoft.com/office/drawing/2014/main" xmlns="" id="{047E4170-2783-49DB-8C04-13628DFF91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pic>
        <p:nvPicPr>
          <p:cNvPr id="11" name="Image 10">
            <a:extLst>
              <a:ext uri="{FF2B5EF4-FFF2-40B4-BE49-F238E27FC236}">
                <a16:creationId xmlns:a16="http://schemas.microsoft.com/office/drawing/2014/main" xmlns="" id="{30906997-A330-41FA-937E-F36A4A1F2D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0" t="2592" r="29440" b="2037"/>
          <a:stretch/>
        </p:blipFill>
        <p:spPr>
          <a:xfrm>
            <a:off x="4989510" y="1693863"/>
            <a:ext cx="4074300" cy="4004321"/>
          </a:xfrm>
          <a:prstGeom prst="rect">
            <a:avLst/>
          </a:prstGeom>
        </p:spPr>
      </p:pic>
      <p:graphicFrame>
        <p:nvGraphicFramePr>
          <p:cNvPr id="12" name="Espace réservé du graphique 11">
            <a:extLst>
              <a:ext uri="{FF2B5EF4-FFF2-40B4-BE49-F238E27FC236}">
                <a16:creationId xmlns:a16="http://schemas.microsoft.com/office/drawing/2014/main" xmlns="" id="{24B604F8-60F1-482D-A67E-42D72E333FD0}"/>
              </a:ext>
            </a:extLst>
          </p:cNvPr>
          <p:cNvGraphicFramePr>
            <a:graphicFrameLocks noGrp="1"/>
          </p:cNvGraphicFramePr>
          <p:nvPr>
            <p:ph type="chart" sz="quarter" idx="26"/>
            <p:extLst>
              <p:ext uri="{D42A27DB-BD31-4B8C-83A1-F6EECF244321}">
                <p14:modId xmlns:p14="http://schemas.microsoft.com/office/powerpoint/2010/main" val="3530162889"/>
              </p:ext>
            </p:extLst>
          </p:nvPr>
        </p:nvGraphicFramePr>
        <p:xfrm>
          <a:off x="292100" y="1479550"/>
          <a:ext cx="2182813" cy="2136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Espace réservé du graphique 12">
            <a:extLst>
              <a:ext uri="{FF2B5EF4-FFF2-40B4-BE49-F238E27FC236}">
                <a16:creationId xmlns:a16="http://schemas.microsoft.com/office/drawing/2014/main" xmlns="" id="{74F57768-2272-456D-81E6-7E6AF0F1133C}"/>
              </a:ext>
            </a:extLst>
          </p:cNvPr>
          <p:cNvGraphicFramePr>
            <a:graphicFrameLocks noGrp="1"/>
          </p:cNvGraphicFramePr>
          <p:nvPr>
            <p:ph type="chart" sz="quarter" idx="25"/>
            <p:extLst>
              <p:ext uri="{D42A27DB-BD31-4B8C-83A1-F6EECF244321}">
                <p14:modId xmlns:p14="http://schemas.microsoft.com/office/powerpoint/2010/main" val="2018421477"/>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xmlns="" id="{EC693744-A58B-4AD5-99B4-AE78364CA7E2}"/>
              </a:ext>
            </a:extLst>
          </p:cNvPr>
          <p:cNvSpPr txBox="1"/>
          <p:nvPr/>
        </p:nvSpPr>
        <p:spPr>
          <a:xfrm>
            <a:off x="412752" y="4030576"/>
            <a:ext cx="3511286" cy="1648469"/>
          </a:xfrm>
          <a:prstGeom prst="rect">
            <a:avLst/>
          </a:prstGeom>
          <a:noFill/>
        </p:spPr>
        <p:txBody>
          <a:bodyPr wrap="square" rtlCol="0">
            <a:noAutofit/>
          </a:bodyPr>
          <a:lstStyle/>
          <a:p>
            <a:pPr algn="just" fontAlgn="base"/>
            <a:r>
              <a:rPr lang="fr-FR" sz="1050" b="1" dirty="0">
                <a:latin typeface="+mj-lt"/>
              </a:rPr>
              <a:t>Valeurs limites nationales : </a:t>
            </a:r>
          </a:p>
          <a:p>
            <a:pPr marL="128588" indent="-128588" algn="just" fontAlgn="base">
              <a:buFont typeface="Arial" panose="020B0604020202020204" pitchFamily="34" charset="0"/>
              <a:buChar char="•"/>
            </a:pPr>
            <a:r>
              <a:rPr lang="fr-FR" sz="1050" dirty="0">
                <a:latin typeface="+mj-lt"/>
              </a:rPr>
              <a:t>Aucune (sauf pour le benzène).</a:t>
            </a:r>
          </a:p>
          <a:p>
            <a:pPr marL="128588" indent="-128588" algn="just" fontAlgn="base">
              <a:buFont typeface="Arial" panose="020B0604020202020204" pitchFamily="34" charset="0"/>
              <a:buChar char="•"/>
            </a:pPr>
            <a:endParaRPr lang="fr-FR" sz="1050" dirty="0">
              <a:latin typeface="+mj-lt"/>
            </a:endParaRPr>
          </a:p>
          <a:p>
            <a:pPr algn="just" fontAlgn="base"/>
            <a:r>
              <a:rPr lang="fr-FR" sz="1050" b="1" dirty="0">
                <a:latin typeface="+mj-lt"/>
              </a:rPr>
              <a:t>Bilan sanitaire sur le territoire : </a:t>
            </a:r>
          </a:p>
          <a:p>
            <a:pPr marL="471488" lvl="1" indent="-128588" algn="just" fontAlgn="base">
              <a:buFont typeface="Arial" panose="020B0604020202020204" pitchFamily="34" charset="0"/>
              <a:buChar char="•"/>
            </a:pPr>
            <a:r>
              <a:rPr lang="fr-FR" sz="1050" dirty="0">
                <a:latin typeface="+mj-lt"/>
              </a:rPr>
              <a:t>Non évalué.</a:t>
            </a:r>
          </a:p>
        </p:txBody>
      </p:sp>
      <p:grpSp>
        <p:nvGrpSpPr>
          <p:cNvPr id="15" name="Groupe 14">
            <a:extLst>
              <a:ext uri="{FF2B5EF4-FFF2-40B4-BE49-F238E27FC236}">
                <a16:creationId xmlns:a16="http://schemas.microsoft.com/office/drawing/2014/main" xmlns="" id="{807A7183-AAA4-4166-853D-89B11718978F}"/>
              </a:ext>
            </a:extLst>
          </p:cNvPr>
          <p:cNvGrpSpPr/>
          <p:nvPr/>
        </p:nvGrpSpPr>
        <p:grpSpPr>
          <a:xfrm>
            <a:off x="321363" y="4831614"/>
            <a:ext cx="546836" cy="546836"/>
            <a:chOff x="644343" y="3069019"/>
            <a:chExt cx="360000" cy="360000"/>
          </a:xfrm>
        </p:grpSpPr>
        <p:pic>
          <p:nvPicPr>
            <p:cNvPr id="16" name="Image 15">
              <a:extLst>
                <a:ext uri="{FF2B5EF4-FFF2-40B4-BE49-F238E27FC236}">
                  <a16:creationId xmlns:a16="http://schemas.microsoft.com/office/drawing/2014/main" xmlns="" id="{2F856049-AE68-4131-A70A-E1473B13E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xmlns="" id="{6985D39C-C128-4034-AFB6-296A2F8A3BFC}"/>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xmlns="" id="{E22F5223-98A7-474B-8C6A-364A0E343DD5}"/>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llipse 18">
              <a:extLst>
                <a:ext uri="{FF2B5EF4-FFF2-40B4-BE49-F238E27FC236}">
                  <a16:creationId xmlns:a16="http://schemas.microsoft.com/office/drawing/2014/main" xmlns="" id="{46F8131A-2EEC-4355-850B-1A6CF1C62700}"/>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sp>
        <p:nvSpPr>
          <p:cNvPr id="2" name="Espace réservé du numéro de diapositive 1">
            <a:extLst>
              <a:ext uri="{FF2B5EF4-FFF2-40B4-BE49-F238E27FC236}">
                <a16:creationId xmlns:a16="http://schemas.microsoft.com/office/drawing/2014/main" xmlns="" id="{0B0ECC8C-DE3E-4BFB-8AF9-E49582A55B99}"/>
              </a:ext>
            </a:extLst>
          </p:cNvPr>
          <p:cNvSpPr>
            <a:spLocks noGrp="1"/>
          </p:cNvSpPr>
          <p:nvPr>
            <p:ph type="sldNum" sz="quarter" idx="4"/>
          </p:nvPr>
        </p:nvSpPr>
        <p:spPr/>
        <p:txBody>
          <a:bodyPr/>
          <a:lstStyle/>
          <a:p>
            <a:fld id="{AE6EF8B0-D65C-4F5A-B0C1-33558BBB058B}" type="slidenum">
              <a:rPr lang="fr-FR" smtClean="0"/>
              <a:pPr/>
              <a:t>110</a:t>
            </a:fld>
            <a:endParaRPr lang="fr-FR" dirty="0"/>
          </a:p>
        </p:txBody>
      </p:sp>
      <p:sp>
        <p:nvSpPr>
          <p:cNvPr id="20" name="Espace réservé du numéro de diapositive 1">
            <a:extLst>
              <a:ext uri="{FF2B5EF4-FFF2-40B4-BE49-F238E27FC236}">
                <a16:creationId xmlns:a16="http://schemas.microsoft.com/office/drawing/2014/main" xmlns="" id="{000B6810-6377-4F4F-8CAB-20BEEA8A83F2}"/>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110</a:t>
            </a:fld>
            <a:endParaRPr lang="fr-FR"/>
          </a:p>
        </p:txBody>
      </p:sp>
      <p:sp>
        <p:nvSpPr>
          <p:cNvPr id="22" name="Espace réservé du texte 1">
            <a:extLst>
              <a:ext uri="{FF2B5EF4-FFF2-40B4-BE49-F238E27FC236}">
                <a16:creationId xmlns:a16="http://schemas.microsoft.com/office/drawing/2014/main" xmlns="" id="{17E2C0F0-1192-4584-B72F-E97147BDD812}"/>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12657465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4308331-CE34-4E5D-A49F-EE7B9281576B}"/>
              </a:ext>
            </a:extLst>
          </p:cNvPr>
          <p:cNvSpPr>
            <a:spLocks noGrp="1"/>
          </p:cNvSpPr>
          <p:nvPr>
            <p:ph type="title"/>
          </p:nvPr>
        </p:nvSpPr>
        <p:spPr/>
        <p:txBody>
          <a:bodyPr/>
          <a:lstStyle/>
          <a:p>
            <a:r>
              <a:rPr lang="fr-FR" dirty="0"/>
              <a:t>Vulnérabilité économique</a:t>
            </a:r>
          </a:p>
        </p:txBody>
      </p:sp>
      <p:sp>
        <p:nvSpPr>
          <p:cNvPr id="6" name="Espace réservé du texte 5">
            <a:extLst>
              <a:ext uri="{FF2B5EF4-FFF2-40B4-BE49-F238E27FC236}">
                <a16:creationId xmlns:a16="http://schemas.microsoft.com/office/drawing/2014/main" xmlns="" id="{ACFAF88D-7EA0-4B08-B6CC-79BEA288B98F}"/>
              </a:ext>
            </a:extLst>
          </p:cNvPr>
          <p:cNvSpPr>
            <a:spLocks noGrp="1"/>
          </p:cNvSpPr>
          <p:nvPr>
            <p:ph type="body" sz="quarter" idx="15"/>
          </p:nvPr>
        </p:nvSpPr>
        <p:spPr/>
        <p:txBody>
          <a:bodyPr/>
          <a:lstStyle/>
          <a:p>
            <a:endParaRPr lang="fr-FR" dirty="0"/>
          </a:p>
        </p:txBody>
      </p:sp>
      <p:pic>
        <p:nvPicPr>
          <p:cNvPr id="12" name="Image 11">
            <a:extLst>
              <a:ext uri="{FF2B5EF4-FFF2-40B4-BE49-F238E27FC236}">
                <a16:creationId xmlns:a16="http://schemas.microsoft.com/office/drawing/2014/main" xmlns="" id="{57F19542-4072-475D-931F-0790AF826C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94959" cy="1988840"/>
          </a:xfrm>
          <a:prstGeom prst="rect">
            <a:avLst/>
          </a:prstGeom>
        </p:spPr>
      </p:pic>
      <p:pic>
        <p:nvPicPr>
          <p:cNvPr id="8" name="Espace réservé pour une image  7">
            <a:extLst>
              <a:ext uri="{FF2B5EF4-FFF2-40B4-BE49-F238E27FC236}">
                <a16:creationId xmlns:a16="http://schemas.microsoft.com/office/drawing/2014/main" xmlns="" id="{86A1B522-37D5-4C06-B330-0E0DF2236E8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179" b="29179"/>
          <a:stretch>
            <a:fillRect/>
          </a:stretch>
        </p:blipFill>
        <p:spPr/>
      </p:pic>
      <p:pic>
        <p:nvPicPr>
          <p:cNvPr id="14" name="Image 13">
            <a:extLst>
              <a:ext uri="{FF2B5EF4-FFF2-40B4-BE49-F238E27FC236}">
                <a16:creationId xmlns:a16="http://schemas.microsoft.com/office/drawing/2014/main" xmlns="" id="{A4E0758E-5585-4EC0-B04F-016EB8570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3108" y="1988840"/>
            <a:ext cx="3170892" cy="2113928"/>
          </a:xfrm>
          <a:prstGeom prst="rect">
            <a:avLst/>
          </a:prstGeom>
        </p:spPr>
      </p:pic>
    </p:spTree>
    <p:extLst>
      <p:ext uri="{BB962C8B-B14F-4D97-AF65-F5344CB8AC3E}">
        <p14:creationId xmlns:p14="http://schemas.microsoft.com/office/powerpoint/2010/main" val="11984785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6C929F96-8BE9-4E65-8523-55817C7F8E58}"/>
              </a:ext>
            </a:extLst>
          </p:cNvPr>
          <p:cNvSpPr>
            <a:spLocks noGrp="1"/>
          </p:cNvSpPr>
          <p:nvPr>
            <p:ph type="body" sz="quarter" idx="21"/>
          </p:nvPr>
        </p:nvSpPr>
        <p:spPr>
          <a:xfrm>
            <a:off x="4721185" y="6431911"/>
            <a:ext cx="4040989" cy="302902"/>
          </a:xfrm>
        </p:spPr>
        <p:txBody>
          <a:bodyPr/>
          <a:lstStyle/>
          <a:p>
            <a:r>
              <a:rPr lang="fr-FR" sz="1100" i="1" dirty="0"/>
              <a:t>Source : outils </a:t>
            </a:r>
            <a:r>
              <a:rPr lang="fr-FR" sz="1100" i="1" dirty="0" err="1"/>
              <a:t>facete</a:t>
            </a:r>
            <a:endParaRPr lang="fr-FR" sz="1100" i="1" dirty="0"/>
          </a:p>
        </p:txBody>
      </p:sp>
      <p:sp>
        <p:nvSpPr>
          <p:cNvPr id="3" name="Espace réservé du texte 2">
            <a:extLst>
              <a:ext uri="{FF2B5EF4-FFF2-40B4-BE49-F238E27FC236}">
                <a16:creationId xmlns:a16="http://schemas.microsoft.com/office/drawing/2014/main" xmlns="" id="{15B21B6E-8CB9-48A1-8FF9-546312E40EAF}"/>
              </a:ext>
            </a:extLst>
          </p:cNvPr>
          <p:cNvSpPr>
            <a:spLocks noGrp="1"/>
          </p:cNvSpPr>
          <p:nvPr>
            <p:ph type="body" sz="quarter" idx="18"/>
          </p:nvPr>
        </p:nvSpPr>
        <p:spPr/>
        <p:txBody>
          <a:bodyPr/>
          <a:lstStyle/>
          <a:p>
            <a:r>
              <a:rPr lang="fr-FR" sz="1400" dirty="0"/>
              <a:t>Facture énergétique par habitant : 3 326 €</a:t>
            </a:r>
          </a:p>
        </p:txBody>
      </p:sp>
      <p:pic>
        <p:nvPicPr>
          <p:cNvPr id="24" name="Espace réservé pour une image  23">
            <a:extLst>
              <a:ext uri="{FF2B5EF4-FFF2-40B4-BE49-F238E27FC236}">
                <a16:creationId xmlns:a16="http://schemas.microsoft.com/office/drawing/2014/main" xmlns="" id="{77305624-95D6-4962-91AA-DDA8DEBA922C}"/>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6637" r="6637"/>
          <a:stretch>
            <a:fillRect/>
          </a:stretch>
        </p:blipFill>
        <p:spPr/>
      </p:pic>
      <p:pic>
        <p:nvPicPr>
          <p:cNvPr id="22" name="Espace réservé pour une image  21">
            <a:extLst>
              <a:ext uri="{FF2B5EF4-FFF2-40B4-BE49-F238E27FC236}">
                <a16:creationId xmlns:a16="http://schemas.microsoft.com/office/drawing/2014/main" xmlns="" id="{AEA9018B-7EA1-440B-8A39-16DC1BD72D1B}"/>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6637" r="6637"/>
          <a:stretch>
            <a:fillRect/>
          </a:stretch>
        </p:blipFill>
        <p:spPr/>
      </p:pic>
      <p:pic>
        <p:nvPicPr>
          <p:cNvPr id="16" name="Espace réservé pour une image  15">
            <a:extLst>
              <a:ext uri="{FF2B5EF4-FFF2-40B4-BE49-F238E27FC236}">
                <a16:creationId xmlns:a16="http://schemas.microsoft.com/office/drawing/2014/main" xmlns="" id="{C97441DC-FF91-4FAB-BAB3-4993C775FEE3}"/>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6828" r="6828"/>
          <a:stretch>
            <a:fillRect/>
          </a:stretch>
        </p:blipFill>
        <p:spPr/>
      </p:pic>
      <p:pic>
        <p:nvPicPr>
          <p:cNvPr id="17" name="Espace réservé pour une image  16">
            <a:extLst>
              <a:ext uri="{FF2B5EF4-FFF2-40B4-BE49-F238E27FC236}">
                <a16:creationId xmlns:a16="http://schemas.microsoft.com/office/drawing/2014/main" xmlns="" id="{FD07CEE0-94E7-4221-8413-062345B27F7A}"/>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p:pic>
      <p:sp>
        <p:nvSpPr>
          <p:cNvPr id="9" name="Titre 8">
            <a:extLst>
              <a:ext uri="{FF2B5EF4-FFF2-40B4-BE49-F238E27FC236}">
                <a16:creationId xmlns:a16="http://schemas.microsoft.com/office/drawing/2014/main" xmlns="" id="{CE62875D-F433-4B0C-A34F-CE6967A7EE53}"/>
              </a:ext>
            </a:extLst>
          </p:cNvPr>
          <p:cNvSpPr>
            <a:spLocks noGrp="1"/>
          </p:cNvSpPr>
          <p:nvPr>
            <p:ph type="title"/>
          </p:nvPr>
        </p:nvSpPr>
        <p:spPr/>
        <p:txBody>
          <a:bodyPr/>
          <a:lstStyle/>
          <a:p>
            <a:r>
              <a:rPr lang="fr-FR" dirty="0"/>
              <a:t>Vulnérabilité économique du territoire</a:t>
            </a:r>
          </a:p>
        </p:txBody>
      </p:sp>
      <p:sp>
        <p:nvSpPr>
          <p:cNvPr id="10" name="Espace réservé du texte 9">
            <a:extLst>
              <a:ext uri="{FF2B5EF4-FFF2-40B4-BE49-F238E27FC236}">
                <a16:creationId xmlns:a16="http://schemas.microsoft.com/office/drawing/2014/main" xmlns="" id="{6956282D-77EB-4C20-80DC-461504C69D8E}"/>
              </a:ext>
            </a:extLst>
          </p:cNvPr>
          <p:cNvSpPr>
            <a:spLocks noGrp="1"/>
          </p:cNvSpPr>
          <p:nvPr>
            <p:ph type="body" sz="quarter" idx="24"/>
          </p:nvPr>
        </p:nvSpPr>
        <p:spPr/>
        <p:txBody>
          <a:bodyPr>
            <a:normAutofit/>
          </a:bodyPr>
          <a:lstStyle/>
          <a:p>
            <a:pPr algn="just"/>
            <a:r>
              <a:rPr lang="fr-FR" sz="1100" dirty="0"/>
              <a:t>Le territoire de Gevrey-Chambertin et Nuits-Saint-Georges possède une facture énergétique brute qui s’élève au total à 99 millions d’€ par an. </a:t>
            </a:r>
          </a:p>
          <a:p>
            <a:pPr algn="just"/>
            <a:r>
              <a:rPr lang="fr-FR" sz="1100" dirty="0"/>
              <a:t>En produisant 7 millions d’euros d’énergie et de chaleur, le territoire dispose d’une facture nette de </a:t>
            </a:r>
            <a:r>
              <a:rPr lang="fr-FR" sz="1100" b="1" dirty="0"/>
              <a:t>92 millions d’€ par an.</a:t>
            </a:r>
          </a:p>
          <a:p>
            <a:pPr algn="just"/>
            <a:r>
              <a:rPr lang="fr-FR" sz="1100" dirty="0"/>
              <a:t>La facture d’énergie du territoire représente 13% du PIB local (rapporté au PIB de la région Bourgogne-Franche-Comté qui est de 26571 €par habitants).</a:t>
            </a:r>
          </a:p>
          <a:p>
            <a:pPr algn="just"/>
            <a:r>
              <a:rPr lang="fr-FR" sz="1100" dirty="0"/>
              <a:t>La facture énergétique annuelle par habitant est 3 326 €/an et pour le résidentiel et le transport seulement la facture représente 2728€/habitant.</a:t>
            </a:r>
          </a:p>
        </p:txBody>
      </p:sp>
      <p:sp>
        <p:nvSpPr>
          <p:cNvPr id="11" name="Espace réservé du texte 10">
            <a:extLst>
              <a:ext uri="{FF2B5EF4-FFF2-40B4-BE49-F238E27FC236}">
                <a16:creationId xmlns:a16="http://schemas.microsoft.com/office/drawing/2014/main" xmlns="" id="{46E6801D-71DF-4C7F-8106-1DB3062978E4}"/>
              </a:ext>
            </a:extLst>
          </p:cNvPr>
          <p:cNvSpPr>
            <a:spLocks noGrp="1"/>
          </p:cNvSpPr>
          <p:nvPr>
            <p:ph type="body" sz="quarter" idx="13"/>
          </p:nvPr>
        </p:nvSpPr>
        <p:spPr/>
        <p:txBody>
          <a:bodyPr/>
          <a:lstStyle/>
          <a:p>
            <a:r>
              <a:rPr lang="fr-FR" dirty="0"/>
              <a:t>Facture énergétique du territoire</a:t>
            </a:r>
          </a:p>
        </p:txBody>
      </p:sp>
      <p:sp>
        <p:nvSpPr>
          <p:cNvPr id="12" name="Espace réservé du texte 11">
            <a:extLst>
              <a:ext uri="{FF2B5EF4-FFF2-40B4-BE49-F238E27FC236}">
                <a16:creationId xmlns:a16="http://schemas.microsoft.com/office/drawing/2014/main" xmlns="" id="{78576169-8EE7-4865-BDED-49BF3231D42E}"/>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2BC824-3275-4548-8B05-C0520429CB6C}"/>
              </a:ext>
            </a:extLst>
          </p:cNvPr>
          <p:cNvSpPr>
            <a:spLocks noGrp="1"/>
          </p:cNvSpPr>
          <p:nvPr>
            <p:ph type="body" sz="quarter" idx="19"/>
          </p:nvPr>
        </p:nvSpPr>
        <p:spPr/>
        <p:txBody>
          <a:bodyPr/>
          <a:lstStyle/>
          <a:p>
            <a:r>
              <a:rPr lang="fr-FR" sz="1400" dirty="0"/>
              <a:t>Production locale : 7 M€</a:t>
            </a:r>
          </a:p>
        </p:txBody>
      </p:sp>
      <p:sp>
        <p:nvSpPr>
          <p:cNvPr id="14" name="Espace réservé du texte 13">
            <a:extLst>
              <a:ext uri="{FF2B5EF4-FFF2-40B4-BE49-F238E27FC236}">
                <a16:creationId xmlns:a16="http://schemas.microsoft.com/office/drawing/2014/main" xmlns="" id="{C937C218-0B61-4FDE-B2C2-2F51A634BEF9}"/>
              </a:ext>
            </a:extLst>
          </p:cNvPr>
          <p:cNvSpPr>
            <a:spLocks noGrp="1"/>
          </p:cNvSpPr>
          <p:nvPr>
            <p:ph type="body" sz="quarter" idx="20"/>
          </p:nvPr>
        </p:nvSpPr>
        <p:spPr/>
        <p:txBody>
          <a:bodyPr/>
          <a:lstStyle/>
          <a:p>
            <a:r>
              <a:rPr lang="fr-FR" sz="1400" dirty="0"/>
              <a:t>Facture nette : 92 M€</a:t>
            </a:r>
          </a:p>
        </p:txBody>
      </p:sp>
      <p:pic>
        <p:nvPicPr>
          <p:cNvPr id="8" name="Image 7">
            <a:extLst>
              <a:ext uri="{FF2B5EF4-FFF2-40B4-BE49-F238E27FC236}">
                <a16:creationId xmlns:a16="http://schemas.microsoft.com/office/drawing/2014/main" xmlns="" id="{4C7417BC-9B7D-458B-9AB2-BA8CE72B8EE0}"/>
              </a:ext>
            </a:extLst>
          </p:cNvPr>
          <p:cNvPicPr>
            <a:picLocks noChangeAspect="1"/>
          </p:cNvPicPr>
          <p:nvPr/>
        </p:nvPicPr>
        <p:blipFill>
          <a:blip r:embed="rId4"/>
          <a:stretch>
            <a:fillRect/>
          </a:stretch>
        </p:blipFill>
        <p:spPr>
          <a:xfrm>
            <a:off x="378443" y="3913045"/>
            <a:ext cx="3199643" cy="2315448"/>
          </a:xfrm>
          <a:prstGeom prst="rect">
            <a:avLst/>
          </a:prstGeom>
        </p:spPr>
      </p:pic>
      <p:pic>
        <p:nvPicPr>
          <p:cNvPr id="4" name="Image 3">
            <a:extLst>
              <a:ext uri="{FF2B5EF4-FFF2-40B4-BE49-F238E27FC236}">
                <a16:creationId xmlns:a16="http://schemas.microsoft.com/office/drawing/2014/main" xmlns="" id="{2746C09F-8C4A-42B0-B6CC-D64D0324FBB8}"/>
              </a:ext>
            </a:extLst>
          </p:cNvPr>
          <p:cNvPicPr>
            <a:picLocks noChangeAspect="1"/>
          </p:cNvPicPr>
          <p:nvPr/>
        </p:nvPicPr>
        <p:blipFill>
          <a:blip r:embed="rId5"/>
          <a:stretch>
            <a:fillRect/>
          </a:stretch>
        </p:blipFill>
        <p:spPr>
          <a:xfrm>
            <a:off x="293849" y="1462878"/>
            <a:ext cx="3368829" cy="2315449"/>
          </a:xfrm>
          <a:prstGeom prst="rect">
            <a:avLst/>
          </a:prstGeom>
        </p:spPr>
      </p:pic>
      <p:sp>
        <p:nvSpPr>
          <p:cNvPr id="5" name="Espace réservé du numéro de diapositive 4">
            <a:extLst>
              <a:ext uri="{FF2B5EF4-FFF2-40B4-BE49-F238E27FC236}">
                <a16:creationId xmlns:a16="http://schemas.microsoft.com/office/drawing/2014/main" xmlns="" id="{C362ED17-80C0-44BD-BCEF-341B86337DE7}"/>
              </a:ext>
            </a:extLst>
          </p:cNvPr>
          <p:cNvSpPr>
            <a:spLocks noGrp="1"/>
          </p:cNvSpPr>
          <p:nvPr>
            <p:ph type="sldNum" sz="quarter" idx="12"/>
          </p:nvPr>
        </p:nvSpPr>
        <p:spPr/>
        <p:txBody>
          <a:bodyPr/>
          <a:lstStyle/>
          <a:p>
            <a:fld id="{01DFE443-B80B-44A7-B8E3-175A733CB829}" type="slidenum">
              <a:rPr lang="fr-FR" smtClean="0"/>
              <a:t>112</a:t>
            </a:fld>
            <a:endParaRPr lang="fr-FR"/>
          </a:p>
        </p:txBody>
      </p:sp>
    </p:spTree>
    <p:extLst>
      <p:ext uri="{BB962C8B-B14F-4D97-AF65-F5344CB8AC3E}">
        <p14:creationId xmlns:p14="http://schemas.microsoft.com/office/powerpoint/2010/main" val="4912824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6C929F96-8BE9-4E65-8523-55817C7F8E58}"/>
              </a:ext>
            </a:extLst>
          </p:cNvPr>
          <p:cNvSpPr>
            <a:spLocks noGrp="1"/>
          </p:cNvSpPr>
          <p:nvPr>
            <p:ph type="body" sz="quarter" idx="21"/>
          </p:nvPr>
        </p:nvSpPr>
        <p:spPr>
          <a:xfrm>
            <a:off x="4893183" y="6486453"/>
            <a:ext cx="4040989" cy="302902"/>
          </a:xfrm>
        </p:spPr>
        <p:txBody>
          <a:bodyPr/>
          <a:lstStyle/>
          <a:p>
            <a:r>
              <a:rPr lang="fr-FR" sz="1100" i="1" dirty="0"/>
              <a:t>Source : outils </a:t>
            </a:r>
            <a:r>
              <a:rPr lang="fr-FR" sz="1100" i="1" dirty="0" err="1"/>
              <a:t>facete</a:t>
            </a:r>
            <a:endParaRPr lang="fr-FR" sz="1100" i="1" dirty="0"/>
          </a:p>
        </p:txBody>
      </p:sp>
      <p:pic>
        <p:nvPicPr>
          <p:cNvPr id="17" name="Espace réservé pour une image  16">
            <a:extLst>
              <a:ext uri="{FF2B5EF4-FFF2-40B4-BE49-F238E27FC236}">
                <a16:creationId xmlns:a16="http://schemas.microsoft.com/office/drawing/2014/main" xmlns="" id="{FD07CEE0-94E7-4221-8413-062345B27F7A}"/>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sp>
        <p:nvSpPr>
          <p:cNvPr id="9" name="Titre 8">
            <a:extLst>
              <a:ext uri="{FF2B5EF4-FFF2-40B4-BE49-F238E27FC236}">
                <a16:creationId xmlns:a16="http://schemas.microsoft.com/office/drawing/2014/main" xmlns="" id="{CE62875D-F433-4B0C-A34F-CE6967A7EE53}"/>
              </a:ext>
            </a:extLst>
          </p:cNvPr>
          <p:cNvSpPr>
            <a:spLocks noGrp="1"/>
          </p:cNvSpPr>
          <p:nvPr>
            <p:ph type="title"/>
          </p:nvPr>
        </p:nvSpPr>
        <p:spPr/>
        <p:txBody>
          <a:bodyPr/>
          <a:lstStyle/>
          <a:p>
            <a:r>
              <a:rPr lang="fr-FR" dirty="0"/>
              <a:t>Vulnérabilité économique du territoire</a:t>
            </a:r>
          </a:p>
        </p:txBody>
      </p:sp>
      <p:sp>
        <p:nvSpPr>
          <p:cNvPr id="10" name="Espace réservé du texte 9">
            <a:extLst>
              <a:ext uri="{FF2B5EF4-FFF2-40B4-BE49-F238E27FC236}">
                <a16:creationId xmlns:a16="http://schemas.microsoft.com/office/drawing/2014/main" xmlns="" id="{6956282D-77EB-4C20-80DC-461504C69D8E}"/>
              </a:ext>
            </a:extLst>
          </p:cNvPr>
          <p:cNvSpPr>
            <a:spLocks noGrp="1"/>
          </p:cNvSpPr>
          <p:nvPr>
            <p:ph type="body" sz="quarter" idx="24"/>
          </p:nvPr>
        </p:nvSpPr>
        <p:spPr>
          <a:xfrm>
            <a:off x="444896" y="5396174"/>
            <a:ext cx="8317278" cy="940543"/>
          </a:xfrm>
        </p:spPr>
        <p:txBody>
          <a:bodyPr>
            <a:normAutofit/>
          </a:bodyPr>
          <a:lstStyle/>
          <a:p>
            <a:pPr algn="just"/>
            <a:r>
              <a:rPr lang="fr-FR" dirty="0"/>
              <a:t>Ce scénario tendanciel est établit à partir des hypothèses d’évolution du prix du baril, passant progressivement de 58$ en 2018 à 231$ en 2050.</a:t>
            </a:r>
          </a:p>
          <a:p>
            <a:pPr algn="just"/>
            <a:r>
              <a:rPr lang="fr-FR" dirty="0"/>
              <a:t>Selon le scénario tendanciel</a:t>
            </a:r>
            <a:r>
              <a:rPr lang="fr-FR" b="1" dirty="0"/>
              <a:t>, la facture énergétique pourrait atteindre plus de 30 M€ en 2050</a:t>
            </a:r>
            <a:r>
              <a:rPr lang="fr-FR" dirty="0"/>
              <a:t>, avec un scénario sobre, la facture pourrait être inférieur à 160 M€, alors qu’avec un scénario renouvelable elle pourrait se limiter à 150 M€</a:t>
            </a:r>
          </a:p>
        </p:txBody>
      </p:sp>
      <p:sp>
        <p:nvSpPr>
          <p:cNvPr id="11" name="Espace réservé du texte 10">
            <a:extLst>
              <a:ext uri="{FF2B5EF4-FFF2-40B4-BE49-F238E27FC236}">
                <a16:creationId xmlns:a16="http://schemas.microsoft.com/office/drawing/2014/main" xmlns="" id="{46E6801D-71DF-4C7F-8106-1DB3062978E4}"/>
              </a:ext>
            </a:extLst>
          </p:cNvPr>
          <p:cNvSpPr>
            <a:spLocks noGrp="1"/>
          </p:cNvSpPr>
          <p:nvPr>
            <p:ph type="body" sz="quarter" idx="13"/>
          </p:nvPr>
        </p:nvSpPr>
        <p:spPr/>
        <p:txBody>
          <a:bodyPr/>
          <a:lstStyle/>
          <a:p>
            <a:r>
              <a:rPr lang="fr-FR" dirty="0"/>
              <a:t>Evolution de la facture énergétique</a:t>
            </a:r>
          </a:p>
        </p:txBody>
      </p:sp>
      <p:sp>
        <p:nvSpPr>
          <p:cNvPr id="12" name="Espace réservé du texte 11">
            <a:extLst>
              <a:ext uri="{FF2B5EF4-FFF2-40B4-BE49-F238E27FC236}">
                <a16:creationId xmlns:a16="http://schemas.microsoft.com/office/drawing/2014/main" xmlns="" id="{78576169-8EE7-4865-BDED-49BF3231D42E}"/>
              </a:ext>
            </a:extLst>
          </p:cNvPr>
          <p:cNvSpPr>
            <a:spLocks noGrp="1"/>
          </p:cNvSpPr>
          <p:nvPr>
            <p:ph type="body" sz="quarter" idx="14"/>
          </p:nvPr>
        </p:nvSpPr>
        <p:spPr>
          <a:xfrm>
            <a:off x="5830548" y="2047902"/>
            <a:ext cx="1367912" cy="334497"/>
          </a:xfrm>
        </p:spPr>
        <p:txBody>
          <a:bodyPr/>
          <a:lstStyle/>
          <a:p>
            <a:r>
              <a:rPr lang="fr-FR" dirty="0"/>
              <a:t>Scénarios</a:t>
            </a:r>
          </a:p>
        </p:txBody>
      </p:sp>
      <p:grpSp>
        <p:nvGrpSpPr>
          <p:cNvPr id="30" name="Groupe 29">
            <a:extLst>
              <a:ext uri="{FF2B5EF4-FFF2-40B4-BE49-F238E27FC236}">
                <a16:creationId xmlns:a16="http://schemas.microsoft.com/office/drawing/2014/main" xmlns="" id="{97110227-96F7-4192-8144-037D45798288}"/>
              </a:ext>
            </a:extLst>
          </p:cNvPr>
          <p:cNvGrpSpPr/>
          <p:nvPr/>
        </p:nvGrpSpPr>
        <p:grpSpPr>
          <a:xfrm>
            <a:off x="5763126" y="2668229"/>
            <a:ext cx="2999049" cy="2623716"/>
            <a:chOff x="5763126" y="2668229"/>
            <a:chExt cx="2999049" cy="2623716"/>
          </a:xfrm>
        </p:grpSpPr>
        <p:sp>
          <p:nvSpPr>
            <p:cNvPr id="24" name="Ellipse 23">
              <a:extLst>
                <a:ext uri="{FF2B5EF4-FFF2-40B4-BE49-F238E27FC236}">
                  <a16:creationId xmlns:a16="http://schemas.microsoft.com/office/drawing/2014/main" xmlns="" id="{6BE47BFF-5576-473B-9D3E-3F6FCE1121D2}"/>
                </a:ext>
              </a:extLst>
            </p:cNvPr>
            <p:cNvSpPr/>
            <p:nvPr/>
          </p:nvSpPr>
          <p:spPr>
            <a:xfrm>
              <a:off x="5763126" y="2785473"/>
              <a:ext cx="134844" cy="134844"/>
            </a:xfrm>
            <a:prstGeom prst="ellipse">
              <a:avLst/>
            </a:prstGeom>
            <a:solidFill>
              <a:srgbClr val="FE6F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5" name="Ellipse 24">
              <a:extLst>
                <a:ext uri="{FF2B5EF4-FFF2-40B4-BE49-F238E27FC236}">
                  <a16:creationId xmlns:a16="http://schemas.microsoft.com/office/drawing/2014/main" xmlns="" id="{CF2AD0C2-99BA-4FE6-95D2-855BC2F0AD03}"/>
                </a:ext>
              </a:extLst>
            </p:cNvPr>
            <p:cNvSpPr/>
            <p:nvPr/>
          </p:nvSpPr>
          <p:spPr>
            <a:xfrm>
              <a:off x="5763126" y="3644372"/>
              <a:ext cx="134844" cy="134844"/>
            </a:xfrm>
            <a:prstGeom prst="ellipse">
              <a:avLst/>
            </a:prstGeom>
            <a:solidFill>
              <a:srgbClr val="31A0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6" name="Ellipse 25">
              <a:extLst>
                <a:ext uri="{FF2B5EF4-FFF2-40B4-BE49-F238E27FC236}">
                  <a16:creationId xmlns:a16="http://schemas.microsoft.com/office/drawing/2014/main" xmlns="" id="{90660F73-4067-4386-ABEC-E5CE17E70691}"/>
                </a:ext>
              </a:extLst>
            </p:cNvPr>
            <p:cNvSpPr/>
            <p:nvPr/>
          </p:nvSpPr>
          <p:spPr>
            <a:xfrm>
              <a:off x="5763126" y="4503271"/>
              <a:ext cx="134844" cy="134844"/>
            </a:xfrm>
            <a:prstGeom prst="ellipse">
              <a:avLst/>
            </a:prstGeom>
            <a:solidFill>
              <a:srgbClr val="FFD0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7" name="ZoneTexte 26">
              <a:extLst>
                <a:ext uri="{FF2B5EF4-FFF2-40B4-BE49-F238E27FC236}">
                  <a16:creationId xmlns:a16="http://schemas.microsoft.com/office/drawing/2014/main" xmlns="" id="{E626300E-6410-4438-95E1-3110DB56031F}"/>
                </a:ext>
              </a:extLst>
            </p:cNvPr>
            <p:cNvSpPr txBox="1"/>
            <p:nvPr/>
          </p:nvSpPr>
          <p:spPr>
            <a:xfrm>
              <a:off x="6079163" y="2668229"/>
              <a:ext cx="2683012" cy="646331"/>
            </a:xfrm>
            <a:prstGeom prst="rect">
              <a:avLst/>
            </a:prstGeom>
            <a:noFill/>
          </p:spPr>
          <p:txBody>
            <a:bodyPr wrap="square" rtlCol="0">
              <a:spAutoFit/>
            </a:bodyPr>
            <a:lstStyle/>
            <a:p>
              <a:r>
                <a:rPr lang="fr-FR" sz="1200" b="1" u="sng" dirty="0"/>
                <a:t>Tendanciel </a:t>
              </a:r>
              <a:r>
                <a:rPr lang="fr-FR" sz="1200" dirty="0"/>
                <a:t>: pas d’évolution de la consommation et de la production d’énergie</a:t>
              </a:r>
            </a:p>
          </p:txBody>
        </p:sp>
        <p:sp>
          <p:nvSpPr>
            <p:cNvPr id="28" name="ZoneTexte 27">
              <a:extLst>
                <a:ext uri="{FF2B5EF4-FFF2-40B4-BE49-F238E27FC236}">
                  <a16:creationId xmlns:a16="http://schemas.microsoft.com/office/drawing/2014/main" xmlns="" id="{FF088B08-94C4-410F-8BFC-1A5D2CD4DFEB}"/>
                </a:ext>
              </a:extLst>
            </p:cNvPr>
            <p:cNvSpPr txBox="1"/>
            <p:nvPr/>
          </p:nvSpPr>
          <p:spPr>
            <a:xfrm>
              <a:off x="6079163" y="3596295"/>
              <a:ext cx="2683012" cy="830997"/>
            </a:xfrm>
            <a:prstGeom prst="rect">
              <a:avLst/>
            </a:prstGeom>
            <a:noFill/>
          </p:spPr>
          <p:txBody>
            <a:bodyPr wrap="square" rtlCol="0">
              <a:spAutoFit/>
            </a:bodyPr>
            <a:lstStyle/>
            <a:p>
              <a:r>
                <a:rPr lang="fr-FR" sz="1200" b="1" u="sng" dirty="0"/>
                <a:t>Sobre :</a:t>
              </a:r>
              <a:r>
                <a:rPr lang="fr-FR" sz="1200" dirty="0"/>
                <a:t> Réduction de la consommation d’énergie de 2%/ par an, pas d’évolution de la production d’énergie</a:t>
              </a:r>
            </a:p>
          </p:txBody>
        </p:sp>
        <p:sp>
          <p:nvSpPr>
            <p:cNvPr id="29" name="ZoneTexte 28">
              <a:extLst>
                <a:ext uri="{FF2B5EF4-FFF2-40B4-BE49-F238E27FC236}">
                  <a16:creationId xmlns:a16="http://schemas.microsoft.com/office/drawing/2014/main" xmlns="" id="{D69F4CF5-542E-4561-81CD-9126ED247510}"/>
                </a:ext>
              </a:extLst>
            </p:cNvPr>
            <p:cNvSpPr txBox="1"/>
            <p:nvPr/>
          </p:nvSpPr>
          <p:spPr>
            <a:xfrm>
              <a:off x="6016092" y="4460948"/>
              <a:ext cx="2683012" cy="830997"/>
            </a:xfrm>
            <a:prstGeom prst="rect">
              <a:avLst/>
            </a:prstGeom>
            <a:noFill/>
          </p:spPr>
          <p:txBody>
            <a:bodyPr wrap="square" rtlCol="0">
              <a:spAutoFit/>
            </a:bodyPr>
            <a:lstStyle/>
            <a:p>
              <a:r>
                <a:rPr lang="fr-FR" sz="1200" b="1" u="sng" dirty="0"/>
                <a:t>Renouvelable :</a:t>
              </a:r>
              <a:r>
                <a:rPr lang="fr-FR" sz="1200" dirty="0"/>
                <a:t> Réduction de la consommation d’énergie de 2% par an, augmentation de la production d’énergie de 2% par an</a:t>
              </a:r>
            </a:p>
          </p:txBody>
        </p:sp>
      </p:grpSp>
      <p:sp>
        <p:nvSpPr>
          <p:cNvPr id="31" name="Espace réservé du texte 10">
            <a:extLst>
              <a:ext uri="{FF2B5EF4-FFF2-40B4-BE49-F238E27FC236}">
                <a16:creationId xmlns:a16="http://schemas.microsoft.com/office/drawing/2014/main" xmlns="" id="{CDDA0F28-32B2-4C3C-B896-F3A29DC3D01B}"/>
              </a:ext>
            </a:extLst>
          </p:cNvPr>
          <p:cNvSpPr txBox="1">
            <a:spLocks/>
          </p:cNvSpPr>
          <p:nvPr/>
        </p:nvSpPr>
        <p:spPr>
          <a:xfrm>
            <a:off x="653682" y="1999132"/>
            <a:ext cx="4652243"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Modélisation de la facture énergétique du territoire</a:t>
            </a:r>
          </a:p>
        </p:txBody>
      </p:sp>
      <p:pic>
        <p:nvPicPr>
          <p:cNvPr id="3" name="Image 2">
            <a:extLst>
              <a:ext uri="{FF2B5EF4-FFF2-40B4-BE49-F238E27FC236}">
                <a16:creationId xmlns:a16="http://schemas.microsoft.com/office/drawing/2014/main" xmlns="" id="{F82F3C32-B28F-4EAA-A4B3-43444BC9BBC5}"/>
              </a:ext>
            </a:extLst>
          </p:cNvPr>
          <p:cNvPicPr>
            <a:picLocks noChangeAspect="1"/>
          </p:cNvPicPr>
          <p:nvPr/>
        </p:nvPicPr>
        <p:blipFill rotWithShape="1">
          <a:blip r:embed="rId3"/>
          <a:srcRect t="15883"/>
          <a:stretch/>
        </p:blipFill>
        <p:spPr>
          <a:xfrm>
            <a:off x="327093" y="2218851"/>
            <a:ext cx="5254840" cy="2606092"/>
          </a:xfrm>
          <a:prstGeom prst="rect">
            <a:avLst/>
          </a:prstGeom>
        </p:spPr>
      </p:pic>
      <p:sp>
        <p:nvSpPr>
          <p:cNvPr id="4" name="Espace réservé du numéro de diapositive 3">
            <a:extLst>
              <a:ext uri="{FF2B5EF4-FFF2-40B4-BE49-F238E27FC236}">
                <a16:creationId xmlns:a16="http://schemas.microsoft.com/office/drawing/2014/main" xmlns="" id="{1DE4084E-AD21-4082-8A35-4C9DF15830AD}"/>
              </a:ext>
            </a:extLst>
          </p:cNvPr>
          <p:cNvSpPr>
            <a:spLocks noGrp="1"/>
          </p:cNvSpPr>
          <p:nvPr>
            <p:ph type="sldNum" sz="quarter" idx="12"/>
          </p:nvPr>
        </p:nvSpPr>
        <p:spPr/>
        <p:txBody>
          <a:bodyPr/>
          <a:lstStyle/>
          <a:p>
            <a:fld id="{01DFE443-B80B-44A7-B8E3-175A733CB829}" type="slidenum">
              <a:rPr lang="fr-FR" smtClean="0"/>
              <a:t>113</a:t>
            </a:fld>
            <a:endParaRPr lang="fr-FR"/>
          </a:p>
        </p:txBody>
      </p:sp>
    </p:spTree>
    <p:extLst>
      <p:ext uri="{BB962C8B-B14F-4D97-AF65-F5344CB8AC3E}">
        <p14:creationId xmlns:p14="http://schemas.microsoft.com/office/powerpoint/2010/main" val="14107335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a:extLst>
              <a:ext uri="{FF2B5EF4-FFF2-40B4-BE49-F238E27FC236}">
                <a16:creationId xmlns:a16="http://schemas.microsoft.com/office/drawing/2014/main" xmlns="" id="{FAD91B08-0019-451F-8AC4-F2E118F0B06B}"/>
              </a:ext>
            </a:extLst>
          </p:cNvPr>
          <p:cNvSpPr>
            <a:spLocks noGrp="1"/>
          </p:cNvSpPr>
          <p:nvPr>
            <p:ph type="sldNum" sz="quarter" idx="12"/>
          </p:nvPr>
        </p:nvSpPr>
        <p:spPr/>
        <p:txBody>
          <a:bodyPr/>
          <a:lstStyle/>
          <a:p>
            <a:fld id="{01DFE443-B80B-44A7-B8E3-175A733CB829}" type="slidenum">
              <a:rPr lang="fr-FR" smtClean="0"/>
              <a:pPr/>
              <a:t>114</a:t>
            </a:fld>
            <a:endParaRPr lang="fr-FR"/>
          </a:p>
        </p:txBody>
      </p:sp>
    </p:spTree>
    <p:extLst>
      <p:ext uri="{BB962C8B-B14F-4D97-AF65-F5344CB8AC3E}">
        <p14:creationId xmlns:p14="http://schemas.microsoft.com/office/powerpoint/2010/main" val="11203374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1C49C86-DF89-4F19-939A-82BF6A7F1C67}"/>
              </a:ext>
            </a:extLst>
          </p:cNvPr>
          <p:cNvSpPr>
            <a:spLocks noGrp="1"/>
          </p:cNvSpPr>
          <p:nvPr>
            <p:ph type="ctrTitle"/>
          </p:nvPr>
        </p:nvSpPr>
        <p:spPr>
          <a:xfrm>
            <a:off x="805536" y="4541291"/>
            <a:ext cx="7772400" cy="1027666"/>
          </a:xfrm>
        </p:spPr>
        <p:txBody>
          <a:bodyPr>
            <a:normAutofit/>
          </a:bodyPr>
          <a:lstStyle/>
          <a:p>
            <a:r>
              <a:rPr lang="fr-FR" sz="4400" dirty="0">
                <a:solidFill>
                  <a:srgbClr val="7FC31B"/>
                </a:solidFill>
              </a:rPr>
              <a:t>Stratégie territoriale</a:t>
            </a:r>
          </a:p>
        </p:txBody>
      </p:sp>
      <p:grpSp>
        <p:nvGrpSpPr>
          <p:cNvPr id="11" name="Groupe 10">
            <a:extLst>
              <a:ext uri="{FF2B5EF4-FFF2-40B4-BE49-F238E27FC236}">
                <a16:creationId xmlns:a16="http://schemas.microsoft.com/office/drawing/2014/main" xmlns=""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xmlns=""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xmlns=""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xmlns=""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xmlns=""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xmlns=""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xmlns=""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xmlns=""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xmlns="" id="{53E259E7-77E6-4250-BC07-6BAFD9CB41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4171" y="5836697"/>
            <a:ext cx="1340376" cy="1018618"/>
          </a:xfrm>
          <a:prstGeom prst="rect">
            <a:avLst/>
          </a:prstGeom>
        </p:spPr>
      </p:pic>
    </p:spTree>
    <p:extLst>
      <p:ext uri="{BB962C8B-B14F-4D97-AF65-F5344CB8AC3E}">
        <p14:creationId xmlns:p14="http://schemas.microsoft.com/office/powerpoint/2010/main" val="29521020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Sommaire – stratégie territoriale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81000" y="1718688"/>
            <a:ext cx="838835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mj-lt"/>
              <a:buAutoNum type="arabicPeriod"/>
              <a:defRPr/>
            </a:pPr>
            <a:r>
              <a:rPr lang="fr-FR" sz="2000" dirty="0"/>
              <a:t>Objectifs de la phase de stratégie</a:t>
            </a:r>
            <a:r>
              <a:rPr lang="fr-FR" altLang="fr-FR" sz="2000" b="1" dirty="0">
                <a:cs typeface="Arial" panose="020B0604020202020204" pitchFamily="34" charset="0"/>
              </a:rPr>
              <a:t>		</a:t>
            </a:r>
            <a:r>
              <a:rPr lang="fr-FR" altLang="fr-FR" sz="2000" dirty="0">
                <a:cs typeface="Arial" panose="020B0604020202020204" pitchFamily="34" charset="0"/>
              </a:rPr>
              <a:t>Page 118	</a:t>
            </a:r>
          </a:p>
          <a:p>
            <a:pPr>
              <a:buFont typeface="+mj-lt"/>
              <a:buAutoNum type="arabicPeriod"/>
              <a:defRPr/>
            </a:pPr>
            <a:r>
              <a:rPr lang="fr-FR" sz="2000" dirty="0"/>
              <a:t>Méthodologie</a:t>
            </a:r>
            <a:r>
              <a:rPr lang="fr-FR" altLang="fr-FR" sz="2000" dirty="0">
                <a:cs typeface="Arial" panose="020B0604020202020204" pitchFamily="34" charset="0"/>
              </a:rPr>
              <a:t>				Page 125</a:t>
            </a:r>
          </a:p>
          <a:p>
            <a:pPr>
              <a:buFont typeface="+mj-lt"/>
              <a:buAutoNum type="arabicPeriod"/>
              <a:defRPr/>
            </a:pPr>
            <a:r>
              <a:rPr lang="fr-FR" sz="2000" dirty="0"/>
              <a:t>Scénarios du territoire</a:t>
            </a:r>
            <a:r>
              <a:rPr lang="fr-FR" altLang="fr-FR" sz="2000" dirty="0">
                <a:cs typeface="Arial" panose="020B0604020202020204" pitchFamily="34" charset="0"/>
              </a:rPr>
              <a:t>			Page 128</a:t>
            </a:r>
            <a:r>
              <a:rPr lang="fr-FR" altLang="fr-FR" sz="2000" b="1" dirty="0">
                <a:cs typeface="Arial" panose="020B0604020202020204" pitchFamily="34" charset="0"/>
              </a:rPr>
              <a:t>	</a:t>
            </a:r>
          </a:p>
          <a:p>
            <a:pPr>
              <a:buFont typeface="+mj-lt"/>
              <a:buAutoNum type="arabicPeriod"/>
              <a:defRPr/>
            </a:pPr>
            <a:r>
              <a:rPr lang="fr-FR" sz="2000" dirty="0"/>
              <a:t>Une stratégie territoriale ambitieuse	Page 137</a:t>
            </a:r>
          </a:p>
          <a:p>
            <a:pPr>
              <a:buFont typeface="+mj-lt"/>
              <a:buAutoNum type="arabicPeriod"/>
              <a:defRPr/>
            </a:pPr>
            <a:r>
              <a:rPr lang="fr-FR" sz="2000" dirty="0"/>
              <a:t>Le scénario retenu			Page 142</a:t>
            </a:r>
            <a:endParaRPr lang="fr-FR" altLang="fr-FR" sz="2000" b="1"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116</a:t>
            </a:fld>
            <a:endParaRPr lang="fr-FR"/>
          </a:p>
        </p:txBody>
      </p:sp>
    </p:spTree>
    <p:extLst>
      <p:ext uri="{BB962C8B-B14F-4D97-AF65-F5344CB8AC3E}">
        <p14:creationId xmlns:p14="http://schemas.microsoft.com/office/powerpoint/2010/main" val="7047614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Rappel sur le PCAET</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117</a:t>
            </a:fld>
            <a:endParaRPr lang="fr-FR"/>
          </a:p>
        </p:txBody>
      </p:sp>
      <p:grpSp>
        <p:nvGrpSpPr>
          <p:cNvPr id="5" name="Groupe 4">
            <a:extLst>
              <a:ext uri="{FF2B5EF4-FFF2-40B4-BE49-F238E27FC236}">
                <a16:creationId xmlns:a16="http://schemas.microsoft.com/office/drawing/2014/main" xmlns="" id="{A835D4B6-1B38-4007-B84F-0F58D3D3F43C}"/>
              </a:ext>
            </a:extLst>
          </p:cNvPr>
          <p:cNvGrpSpPr/>
          <p:nvPr/>
        </p:nvGrpSpPr>
        <p:grpSpPr>
          <a:xfrm>
            <a:off x="405752" y="1460911"/>
            <a:ext cx="8347995" cy="4581094"/>
            <a:chOff x="2222734" y="1195377"/>
            <a:chExt cx="8347995" cy="1997484"/>
          </a:xfrm>
        </p:grpSpPr>
        <p:grpSp>
          <p:nvGrpSpPr>
            <p:cNvPr id="6" name="Groupe 5">
              <a:extLst>
                <a:ext uri="{FF2B5EF4-FFF2-40B4-BE49-F238E27FC236}">
                  <a16:creationId xmlns:a16="http://schemas.microsoft.com/office/drawing/2014/main" xmlns="" id="{D3208986-A0EB-47A2-BE4F-D75A7D51847A}"/>
                </a:ext>
              </a:extLst>
            </p:cNvPr>
            <p:cNvGrpSpPr/>
            <p:nvPr/>
          </p:nvGrpSpPr>
          <p:grpSpPr>
            <a:xfrm>
              <a:off x="2222734" y="1195377"/>
              <a:ext cx="8347995" cy="1596479"/>
              <a:chOff x="2224141" y="3081885"/>
              <a:chExt cx="8347995" cy="1596479"/>
            </a:xfrm>
          </p:grpSpPr>
          <p:sp>
            <p:nvSpPr>
              <p:cNvPr id="8" name="Flèche : chevron 7">
                <a:extLst>
                  <a:ext uri="{FF2B5EF4-FFF2-40B4-BE49-F238E27FC236}">
                    <a16:creationId xmlns:a16="http://schemas.microsoft.com/office/drawing/2014/main" xmlns="" id="{F968103F-870B-4C2B-912C-52E7E1667BE9}"/>
                  </a:ext>
                </a:extLst>
              </p:cNvPr>
              <p:cNvSpPr/>
              <p:nvPr/>
            </p:nvSpPr>
            <p:spPr>
              <a:xfrm>
                <a:off x="2224141" y="3081885"/>
                <a:ext cx="8347995" cy="32400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3312" tIns="12700" rIns="447911" bIns="12700" numCol="1" spcCol="1270" anchor="ctr" anchorCtr="0">
                <a:noAutofit/>
              </a:bodyPr>
              <a:lstStyle/>
              <a:p>
                <a:pPr marL="0" lvl="0" indent="0" algn="ctr" defTabSz="889000">
                  <a:lnSpc>
                    <a:spcPct val="90000"/>
                  </a:lnSpc>
                  <a:spcBef>
                    <a:spcPct val="0"/>
                  </a:spcBef>
                  <a:spcAft>
                    <a:spcPct val="35000"/>
                  </a:spcAft>
                  <a:buNone/>
                </a:pPr>
                <a:r>
                  <a:rPr lang="fr-FR" b="1" kern="1200" dirty="0"/>
                  <a:t>Élaboration du PCAET</a:t>
                </a:r>
              </a:p>
            </p:txBody>
          </p:sp>
          <p:sp>
            <p:nvSpPr>
              <p:cNvPr id="10" name="Flèche : chevron 9">
                <a:extLst>
                  <a:ext uri="{FF2B5EF4-FFF2-40B4-BE49-F238E27FC236}">
                    <a16:creationId xmlns:a16="http://schemas.microsoft.com/office/drawing/2014/main" xmlns="" id="{B2B4674B-4711-45E3-8641-8782C1CCA19F}"/>
                  </a:ext>
                </a:extLst>
              </p:cNvPr>
              <p:cNvSpPr/>
              <p:nvPr/>
            </p:nvSpPr>
            <p:spPr>
              <a:xfrm>
                <a:off x="2224143" y="3458088"/>
                <a:ext cx="2605983" cy="576000"/>
              </a:xfrm>
              <a:prstGeom prst="chevron">
                <a:avLst/>
              </a:prstGeom>
              <a:solidFill>
                <a:srgbClr val="D4D9EC"/>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dirty="0"/>
                  <a:t>Diagnostic territorial climat, air et énergie </a:t>
                </a:r>
                <a:endParaRPr lang="fr-FR" kern="1200" dirty="0"/>
              </a:p>
            </p:txBody>
          </p:sp>
          <p:sp>
            <p:nvSpPr>
              <p:cNvPr id="11" name="Flèche : chevron 10">
                <a:extLst>
                  <a:ext uri="{FF2B5EF4-FFF2-40B4-BE49-F238E27FC236}">
                    <a16:creationId xmlns:a16="http://schemas.microsoft.com/office/drawing/2014/main" xmlns="" id="{EE22E53C-1589-4DF3-89E3-8DFDC780A3FC}"/>
                  </a:ext>
                </a:extLst>
              </p:cNvPr>
              <p:cNvSpPr/>
              <p:nvPr/>
            </p:nvSpPr>
            <p:spPr>
              <a:xfrm>
                <a:off x="4307558" y="3458088"/>
                <a:ext cx="2874400" cy="576000"/>
              </a:xfrm>
              <a:prstGeom prst="chevron">
                <a:avLst/>
              </a:prstGeom>
              <a:solidFill>
                <a:schemeClr val="accent2">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dirty="0"/>
                  <a:t>Etablissement d'une stratégie territoriale</a:t>
                </a:r>
              </a:p>
            </p:txBody>
          </p:sp>
          <p:sp>
            <p:nvSpPr>
              <p:cNvPr id="12" name="Flèche : chevron 11">
                <a:extLst>
                  <a:ext uri="{FF2B5EF4-FFF2-40B4-BE49-F238E27FC236}">
                    <a16:creationId xmlns:a16="http://schemas.microsoft.com/office/drawing/2014/main" xmlns="" id="{4207E9F9-7910-4449-B7E2-E9100336F789}"/>
                  </a:ext>
                </a:extLst>
              </p:cNvPr>
              <p:cNvSpPr/>
              <p:nvPr/>
            </p:nvSpPr>
            <p:spPr>
              <a:xfrm>
                <a:off x="6673638" y="3458088"/>
                <a:ext cx="3898498" cy="57600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dirty="0"/>
                  <a:t>Construction d'un plan d'actions et d'un dispositif de suivi et d'évaluation des actions</a:t>
                </a:r>
              </a:p>
            </p:txBody>
          </p:sp>
          <p:sp>
            <p:nvSpPr>
              <p:cNvPr id="14" name="Flèche : chevron 13">
                <a:extLst>
                  <a:ext uri="{FF2B5EF4-FFF2-40B4-BE49-F238E27FC236}">
                    <a16:creationId xmlns:a16="http://schemas.microsoft.com/office/drawing/2014/main" xmlns="" id="{DB6EE3D3-2E17-4040-9E1B-3A23F3B3076B}"/>
                  </a:ext>
                </a:extLst>
              </p:cNvPr>
              <p:cNvSpPr/>
              <p:nvPr/>
            </p:nvSpPr>
            <p:spPr>
              <a:xfrm>
                <a:off x="2224141" y="4102364"/>
                <a:ext cx="8347995" cy="576000"/>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0" tIns="0" rIns="72000" bIns="0" numCol="1" spcCol="1270" anchor="ctr" anchorCtr="0">
                <a:noAutofit/>
              </a:bodyPr>
              <a:lstStyle/>
              <a:p>
                <a:pPr marL="174625" lvl="0" indent="-171450" defTabSz="488950">
                  <a:lnSpc>
                    <a:spcPct val="90000"/>
                  </a:lnSpc>
                  <a:spcBef>
                    <a:spcPct val="0"/>
                  </a:spcBef>
                  <a:buNone/>
                </a:pPr>
                <a:r>
                  <a:rPr lang="fr-FR" kern="1200" dirty="0"/>
                  <a:t>Concertation avec les acteurs du territoire </a:t>
                </a:r>
                <a:r>
                  <a:rPr lang="fr-FR" dirty="0"/>
                  <a:t>: le « </a:t>
                </a:r>
                <a:r>
                  <a:rPr lang="fr-FR" i="1" kern="1200" dirty="0"/>
                  <a:t>Club Climat », </a:t>
                </a:r>
                <a:r>
                  <a:rPr lang="fr-FR" kern="1200" dirty="0"/>
                  <a:t>sur les thématiques du bâtiment, agriculture, mobilité, économie locale… </a:t>
                </a:r>
              </a:p>
            </p:txBody>
          </p:sp>
        </p:grpSp>
        <p:sp>
          <p:nvSpPr>
            <p:cNvPr id="7" name="Flèche : chevron 6">
              <a:extLst>
                <a:ext uri="{FF2B5EF4-FFF2-40B4-BE49-F238E27FC236}">
                  <a16:creationId xmlns:a16="http://schemas.microsoft.com/office/drawing/2014/main" xmlns="" id="{DF94CAA6-1519-4274-83D8-96324744501C}"/>
                </a:ext>
              </a:extLst>
            </p:cNvPr>
            <p:cNvSpPr/>
            <p:nvPr/>
          </p:nvSpPr>
          <p:spPr>
            <a:xfrm>
              <a:off x="2222734" y="2846785"/>
              <a:ext cx="8347995" cy="346076"/>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lvl="0" indent="11113" algn="ctr" defTabSz="488950">
                <a:lnSpc>
                  <a:spcPct val="90000"/>
                </a:lnSpc>
                <a:spcBef>
                  <a:spcPct val="0"/>
                </a:spcBef>
                <a:spcAft>
                  <a:spcPct val="35000"/>
                </a:spcAft>
                <a:buNone/>
              </a:pPr>
              <a:r>
                <a:rPr lang="fr-FR" kern="1200" dirty="0"/>
                <a:t>Évaluation environnementale des orientations et des actions du PCAET</a:t>
              </a:r>
            </a:p>
          </p:txBody>
        </p:sp>
      </p:grpSp>
    </p:spTree>
    <p:extLst>
      <p:ext uri="{BB962C8B-B14F-4D97-AF65-F5344CB8AC3E}">
        <p14:creationId xmlns:p14="http://schemas.microsoft.com/office/powerpoint/2010/main" val="22768935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lstStyle/>
          <a:p>
            <a:r>
              <a:rPr lang="fr-FR" dirty="0"/>
              <a:t>1. Objectifs de la phase de stratégie</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015B94B3-12AF-4F8E-974C-D0D6E85AE3B8}"/>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F4E5B55E-B051-4108-A4CF-4E59FBBF76BE}"/>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2C73D172-72F2-499B-973B-C24846054B75}"/>
              </a:ext>
            </a:extLst>
          </p:cNvPr>
          <p:cNvSpPr>
            <a:spLocks noGrp="1"/>
          </p:cNvSpPr>
          <p:nvPr>
            <p:ph type="pic" sz="quarter" idx="11"/>
          </p:nvPr>
        </p:nvSpPr>
        <p:spPr/>
      </p:sp>
    </p:spTree>
    <p:extLst>
      <p:ext uri="{BB962C8B-B14F-4D97-AF65-F5344CB8AC3E}">
        <p14:creationId xmlns:p14="http://schemas.microsoft.com/office/powerpoint/2010/main" val="32029381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PCAET – Elaboration de la stratégie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81000" y="1718688"/>
            <a:ext cx="83883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pPr>
            <a:r>
              <a:rPr lang="fr-FR" sz="1600" dirty="0"/>
              <a:t>Selon le Décret n°2016-849 du 28 juin 2016 relatif au plan climat air énergie territorial, la stratégie doit permettre d’identifier les priorités de la collectivité et les objectifs qu’elle se donne pour y parvenir. Les objectifs stratégiques et opérationnels sont définis a minima en termes de : </a:t>
            </a:r>
          </a:p>
          <a:p>
            <a:pPr marL="457200" indent="-457200">
              <a:buFont typeface="+mj-lt"/>
              <a:buAutoNum type="arabicPeriod"/>
            </a:pPr>
            <a:r>
              <a:rPr lang="fr-FR" sz="1600" dirty="0"/>
              <a:t>Réduction des émissions de gaz à effet de serre ; </a:t>
            </a:r>
          </a:p>
          <a:p>
            <a:pPr marL="457200" indent="-457200">
              <a:buFont typeface="+mj-lt"/>
              <a:buAutoNum type="arabicPeriod"/>
            </a:pPr>
            <a:r>
              <a:rPr lang="fr-FR" sz="1600" dirty="0"/>
              <a:t>Renforcement du stockage de carbone sur le territoire (dans la végétation, les sols, les bâtiments,…) ; </a:t>
            </a:r>
          </a:p>
          <a:p>
            <a:pPr marL="457200" indent="-457200">
              <a:buFont typeface="+mj-lt"/>
              <a:buAutoNum type="arabicPeriod"/>
            </a:pPr>
            <a:r>
              <a:rPr lang="fr-FR" sz="1600" dirty="0"/>
              <a:t>Maîtrise de la consommation d’énergie ; </a:t>
            </a:r>
          </a:p>
          <a:p>
            <a:pPr marL="457200" indent="-457200">
              <a:buFont typeface="+mj-lt"/>
              <a:buAutoNum type="arabicPeriod"/>
            </a:pPr>
            <a:r>
              <a:rPr lang="fr-FR" sz="1600" dirty="0"/>
              <a:t>Production et consommation des énergies renouvelables, valorisation des potentiels d’énergies de récupération et de stockage ; </a:t>
            </a:r>
          </a:p>
          <a:p>
            <a:pPr marL="457200" indent="-457200">
              <a:buFont typeface="+mj-lt"/>
              <a:buAutoNum type="arabicPeriod"/>
            </a:pPr>
            <a:r>
              <a:rPr lang="fr-FR" sz="1600" dirty="0"/>
              <a:t>Livraison d’énergie renouvelable et de récupération par les réseaux de chaleur ; </a:t>
            </a:r>
          </a:p>
          <a:p>
            <a:pPr marL="457200" indent="-457200">
              <a:buFont typeface="+mj-lt"/>
              <a:buAutoNum type="arabicPeriod"/>
            </a:pPr>
            <a:r>
              <a:rPr lang="fr-FR" sz="1600" dirty="0"/>
              <a:t>Productions biosourcées à usages autres qu’alimentaires ; </a:t>
            </a:r>
          </a:p>
          <a:p>
            <a:pPr marL="457200" indent="-457200">
              <a:buFont typeface="+mj-lt"/>
              <a:buAutoNum type="arabicPeriod"/>
            </a:pPr>
            <a:r>
              <a:rPr lang="fr-FR" sz="1600" dirty="0"/>
              <a:t>Réduction des émissions de polluants atmosphériques et de leur concentration ; </a:t>
            </a:r>
          </a:p>
          <a:p>
            <a:pPr marL="457200" indent="-457200">
              <a:buFont typeface="+mj-lt"/>
              <a:buAutoNum type="arabicPeriod"/>
            </a:pPr>
            <a:r>
              <a:rPr lang="fr-FR" sz="1600" dirty="0"/>
              <a:t>Evolution coordonnée des réseaux énergétiques ; </a:t>
            </a:r>
          </a:p>
          <a:p>
            <a:pPr marL="457200" indent="-457200">
              <a:buFont typeface="+mj-lt"/>
              <a:buAutoNum type="arabicPeriod"/>
            </a:pPr>
            <a:r>
              <a:rPr lang="fr-FR" sz="1600" dirty="0"/>
              <a:t>Adaptation au changement climatique. </a:t>
            </a:r>
          </a:p>
          <a:p>
            <a:endParaRPr lang="fr-FR" sz="1600" dirty="0"/>
          </a:p>
        </p:txBody>
      </p:sp>
      <p:sp>
        <p:nvSpPr>
          <p:cNvPr id="2" name="Espace réservé du numéro de diapositive 1">
            <a:extLst>
              <a:ext uri="{FF2B5EF4-FFF2-40B4-BE49-F238E27FC236}">
                <a16:creationId xmlns:a16="http://schemas.microsoft.com/office/drawing/2014/main" xmlns="" id="{4D1641C3-B5BA-4FF9-B21E-5364120A6DCF}"/>
              </a:ext>
            </a:extLst>
          </p:cNvPr>
          <p:cNvSpPr>
            <a:spLocks noGrp="1"/>
          </p:cNvSpPr>
          <p:nvPr>
            <p:ph type="sldNum" sz="quarter" idx="12"/>
          </p:nvPr>
        </p:nvSpPr>
        <p:spPr/>
        <p:txBody>
          <a:bodyPr/>
          <a:lstStyle/>
          <a:p>
            <a:fld id="{01DFE443-B80B-44A7-B8E3-175A733CB829}" type="slidenum">
              <a:rPr lang="fr-FR" smtClean="0"/>
              <a:pPr/>
              <a:t>119</a:t>
            </a:fld>
            <a:endParaRPr lang="fr-FR"/>
          </a:p>
        </p:txBody>
      </p:sp>
    </p:spTree>
    <p:extLst>
      <p:ext uri="{BB962C8B-B14F-4D97-AF65-F5344CB8AC3E}">
        <p14:creationId xmlns:p14="http://schemas.microsoft.com/office/powerpoint/2010/main" val="3893228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aphique 23">
            <a:extLst>
              <a:ext uri="{FF2B5EF4-FFF2-40B4-BE49-F238E27FC236}">
                <a16:creationId xmlns:a16="http://schemas.microsoft.com/office/drawing/2014/main" xmlns="" id="{68E5EC37-20EF-4C52-92E8-EAAD62351C96}"/>
              </a:ext>
            </a:extLst>
          </p:cNvPr>
          <p:cNvGraphicFramePr>
            <a:graphicFrameLocks/>
          </p:cNvGraphicFramePr>
          <p:nvPr>
            <p:extLst>
              <p:ext uri="{D42A27DB-BD31-4B8C-83A1-F6EECF244321}">
                <p14:modId xmlns:p14="http://schemas.microsoft.com/office/powerpoint/2010/main" val="3476960082"/>
              </p:ext>
            </p:extLst>
          </p:nvPr>
        </p:nvGraphicFramePr>
        <p:xfrm>
          <a:off x="26821" y="1594601"/>
          <a:ext cx="8822941"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texte 1">
            <a:extLst>
              <a:ext uri="{FF2B5EF4-FFF2-40B4-BE49-F238E27FC236}">
                <a16:creationId xmlns:a16="http://schemas.microsoft.com/office/drawing/2014/main" xmlns="" id="{2BCCE040-39A7-49F5-A5D6-E797697ABA7A}"/>
              </a:ext>
            </a:extLst>
          </p:cNvPr>
          <p:cNvSpPr>
            <a:spLocks noGrp="1"/>
          </p:cNvSpPr>
          <p:nvPr>
            <p:ph type="body" sz="quarter" idx="21"/>
          </p:nvPr>
        </p:nvSpPr>
        <p:spPr>
          <a:xfrm>
            <a:off x="4808774" y="6336657"/>
            <a:ext cx="4040989" cy="302902"/>
          </a:xfrm>
        </p:spPr>
        <p:txBody>
          <a:bodyPr/>
          <a:lstStyle/>
          <a:p>
            <a:r>
              <a:rPr lang="fr-FR" i="1" dirty="0"/>
              <a:t>Source : données OPTEER, potentiel SICECO</a:t>
            </a:r>
          </a:p>
        </p:txBody>
      </p:sp>
      <p:sp>
        <p:nvSpPr>
          <p:cNvPr id="9" name="Titre 8">
            <a:extLst>
              <a:ext uri="{FF2B5EF4-FFF2-40B4-BE49-F238E27FC236}">
                <a16:creationId xmlns:a16="http://schemas.microsoft.com/office/drawing/2014/main" xmlns=""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xmlns="" id="{30EB7361-FAD9-47FB-86F7-19DFDB6F8127}"/>
              </a:ext>
            </a:extLst>
          </p:cNvPr>
          <p:cNvSpPr>
            <a:spLocks noGrp="1"/>
          </p:cNvSpPr>
          <p:nvPr>
            <p:ph type="body" sz="quarter" idx="24"/>
          </p:nvPr>
        </p:nvSpPr>
        <p:spPr>
          <a:xfrm>
            <a:off x="209796" y="4186238"/>
            <a:ext cx="4474699" cy="2292200"/>
          </a:xfrm>
        </p:spPr>
        <p:txBody>
          <a:bodyPr>
            <a:normAutofit/>
          </a:bodyPr>
          <a:lstStyle/>
          <a:p>
            <a:pPr algn="just"/>
            <a:r>
              <a:rPr lang="fr-FR" sz="1100" dirty="0"/>
              <a:t>Le territoire produit actuellement 8,5 Ktep d’énergie renouvelable, celui-ci pourrait produire potentiellement 3,6 Ktep de plus.</a:t>
            </a:r>
          </a:p>
          <a:p>
            <a:pPr algn="just"/>
            <a:r>
              <a:rPr lang="fr-FR" sz="1100" dirty="0"/>
              <a:t>La méthanisation est un des enjeux forts du territoire, en 2014 une seule installation de méthanisation n’a été recensé mais avec le nombre de déchets agricole et industriel le territoire pourrait être capable de produire plus de biogaz.</a:t>
            </a:r>
          </a:p>
          <a:p>
            <a:pPr algn="just"/>
            <a:r>
              <a:rPr lang="fr-FR" sz="1100" dirty="0"/>
              <a:t>Le potentiel solaire peut se répartir entre photovoltaïque et thermique afin de produire 5,5Ktep, ce potentiel concerne uniquement l’installation sur des toitures publiques et d’entreprises (ne comprends pas le logement privé)</a:t>
            </a:r>
          </a:p>
        </p:txBody>
      </p:sp>
      <p:sp>
        <p:nvSpPr>
          <p:cNvPr id="11" name="Espace réservé du texte 10">
            <a:extLst>
              <a:ext uri="{FF2B5EF4-FFF2-40B4-BE49-F238E27FC236}">
                <a16:creationId xmlns:a16="http://schemas.microsoft.com/office/drawing/2014/main" xmlns="" id="{12EA6622-B3C3-4FB3-BEFA-908588B13767}"/>
              </a:ext>
            </a:extLst>
          </p:cNvPr>
          <p:cNvSpPr>
            <a:spLocks noGrp="1"/>
          </p:cNvSpPr>
          <p:nvPr>
            <p:ph type="body" sz="quarter" idx="13"/>
          </p:nvPr>
        </p:nvSpPr>
        <p:spPr/>
        <p:txBody>
          <a:bodyPr/>
          <a:lstStyle/>
          <a:p>
            <a:r>
              <a:rPr lang="fr-FR" dirty="0"/>
              <a:t>Energies renouvelables</a:t>
            </a:r>
          </a:p>
        </p:txBody>
      </p:sp>
      <p:sp>
        <p:nvSpPr>
          <p:cNvPr id="12" name="Espace réservé du texte 11">
            <a:extLst>
              <a:ext uri="{FF2B5EF4-FFF2-40B4-BE49-F238E27FC236}">
                <a16:creationId xmlns:a16="http://schemas.microsoft.com/office/drawing/2014/main" xmlns="" id="{788A8DE6-C773-4DD6-BF27-1A74FA8E29CD}"/>
              </a:ext>
            </a:extLst>
          </p:cNvPr>
          <p:cNvSpPr>
            <a:spLocks noGrp="1"/>
          </p:cNvSpPr>
          <p:nvPr>
            <p:ph type="body" sz="quarter" idx="14"/>
          </p:nvPr>
        </p:nvSpPr>
        <p:spPr/>
        <p:txBody>
          <a:bodyPr/>
          <a:lstStyle/>
          <a:p>
            <a:r>
              <a:rPr lang="fr-FR" dirty="0"/>
              <a:t>Chiffres clés</a:t>
            </a:r>
          </a:p>
        </p:txBody>
      </p:sp>
      <p:pic>
        <p:nvPicPr>
          <p:cNvPr id="16" name="Espace réservé pour une image  26">
            <a:extLst>
              <a:ext uri="{FF2B5EF4-FFF2-40B4-BE49-F238E27FC236}">
                <a16:creationId xmlns:a16="http://schemas.microsoft.com/office/drawing/2014/main" xmlns="" id="{FE991FD7-4C02-46B1-BF15-538423BDA90C}"/>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89" r="1489"/>
          <a:stretch>
            <a:fillRect/>
          </a:stretch>
        </p:blipFill>
        <p:spPr>
          <a:xfrm>
            <a:off x="8345488" y="339725"/>
            <a:ext cx="620712" cy="639763"/>
          </a:xfrm>
        </p:spPr>
      </p:pic>
      <p:pic>
        <p:nvPicPr>
          <p:cNvPr id="17" name="Espace réservé pour une image  26">
            <a:extLst>
              <a:ext uri="{FF2B5EF4-FFF2-40B4-BE49-F238E27FC236}">
                <a16:creationId xmlns:a16="http://schemas.microsoft.com/office/drawing/2014/main" xmlns="" id="{DE4E19BC-A96E-434B-96D0-88BA39FD55C8}"/>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89" r="1489"/>
          <a:stretch>
            <a:fillRect/>
          </a:stretch>
        </p:blipFill>
        <p:spPr>
          <a:xfrm>
            <a:off x="8345488" y="339725"/>
            <a:ext cx="620712" cy="639763"/>
          </a:xfrm>
        </p:spPr>
      </p:pic>
      <p:sp>
        <p:nvSpPr>
          <p:cNvPr id="19" name="Espace réservé du texte 2">
            <a:extLst>
              <a:ext uri="{FF2B5EF4-FFF2-40B4-BE49-F238E27FC236}">
                <a16:creationId xmlns:a16="http://schemas.microsoft.com/office/drawing/2014/main" xmlns="" id="{F1EF1359-69EA-41C9-8589-CC07DB9E27DA}"/>
              </a:ext>
            </a:extLst>
          </p:cNvPr>
          <p:cNvSpPr>
            <a:spLocks noGrp="1"/>
          </p:cNvSpPr>
          <p:nvPr>
            <p:ph type="body" sz="quarter" idx="18"/>
          </p:nvPr>
        </p:nvSpPr>
        <p:spPr>
          <a:xfrm>
            <a:off x="5737797" y="4841002"/>
            <a:ext cx="3406203" cy="360000"/>
          </a:xfrm>
        </p:spPr>
        <p:txBody>
          <a:bodyPr/>
          <a:lstStyle/>
          <a:p>
            <a:r>
              <a:rPr lang="fr-FR" dirty="0"/>
              <a:t>8,5 Ktep produits sur le territoire</a:t>
            </a:r>
          </a:p>
        </p:txBody>
      </p:sp>
      <p:sp>
        <p:nvSpPr>
          <p:cNvPr id="20" name="Espace réservé du texte 12">
            <a:extLst>
              <a:ext uri="{FF2B5EF4-FFF2-40B4-BE49-F238E27FC236}">
                <a16:creationId xmlns:a16="http://schemas.microsoft.com/office/drawing/2014/main" xmlns="" id="{D5EA26FB-AB4D-47F0-9D3B-159ACB6EC148}"/>
              </a:ext>
            </a:extLst>
          </p:cNvPr>
          <p:cNvSpPr>
            <a:spLocks noGrp="1"/>
          </p:cNvSpPr>
          <p:nvPr>
            <p:ph type="body" sz="quarter" idx="19"/>
          </p:nvPr>
        </p:nvSpPr>
        <p:spPr>
          <a:xfrm>
            <a:off x="5737797" y="5357273"/>
            <a:ext cx="3806774" cy="360000"/>
          </a:xfrm>
        </p:spPr>
        <p:txBody>
          <a:bodyPr/>
          <a:lstStyle/>
          <a:p>
            <a:r>
              <a:rPr lang="fr-FR" dirty="0"/>
              <a:t>17,3 Ktep possible</a:t>
            </a:r>
          </a:p>
        </p:txBody>
      </p:sp>
      <p:pic>
        <p:nvPicPr>
          <p:cNvPr id="21" name="Espace réservé du contenu 4">
            <a:extLst>
              <a:ext uri="{FF2B5EF4-FFF2-40B4-BE49-F238E27FC236}">
                <a16:creationId xmlns:a16="http://schemas.microsoft.com/office/drawing/2014/main" xmlns="" id="{ECF40290-7951-40A6-954F-4FEB4D0BB058}"/>
              </a:ext>
            </a:extLst>
          </p:cNvPr>
          <p:cNvPicPr>
            <a:picLocks noChangeAspect="1"/>
          </p:cNvPicPr>
          <p:nvPr/>
        </p:nvPicPr>
        <p:blipFill>
          <a:blip r:embed="rId4" cstate="print">
            <a:extLst>
              <a:ext uri="{28A0092B-C50C-407E-A947-70E740481C1C}">
                <a14:useLocalDpi xmlns:a14="http://schemas.microsoft.com/office/drawing/2010/main" val="0"/>
              </a:ext>
            </a:extLst>
          </a:blip>
          <a:srcRect l="6828" r="6828"/>
          <a:stretch>
            <a:fillRect/>
          </a:stretch>
        </p:blipFill>
        <p:spPr>
          <a:xfrm>
            <a:off x="5302368" y="4840288"/>
            <a:ext cx="311150" cy="360362"/>
          </a:xfrm>
          <a:prstGeom prst="rect">
            <a:avLst/>
          </a:prstGeom>
        </p:spPr>
      </p:pic>
      <p:pic>
        <p:nvPicPr>
          <p:cNvPr id="22" name="Espace réservé du contenu 4">
            <a:extLst>
              <a:ext uri="{FF2B5EF4-FFF2-40B4-BE49-F238E27FC236}">
                <a16:creationId xmlns:a16="http://schemas.microsoft.com/office/drawing/2014/main" xmlns="" id="{998C2555-4004-4277-AE5F-E12DA40E4270}"/>
              </a:ext>
            </a:extLst>
          </p:cNvPr>
          <p:cNvPicPr>
            <a:picLocks noChangeAspect="1"/>
          </p:cNvPicPr>
          <p:nvPr/>
        </p:nvPicPr>
        <p:blipFill>
          <a:blip r:embed="rId5" cstate="print">
            <a:extLst>
              <a:ext uri="{28A0092B-C50C-407E-A947-70E740481C1C}">
                <a14:useLocalDpi xmlns:a14="http://schemas.microsoft.com/office/drawing/2010/main" val="0"/>
              </a:ext>
            </a:extLst>
          </a:blip>
          <a:srcRect l="6637" r="6637"/>
          <a:stretch>
            <a:fillRect/>
          </a:stretch>
        </p:blipFill>
        <p:spPr>
          <a:xfrm>
            <a:off x="5302368" y="5357813"/>
            <a:ext cx="311150" cy="358775"/>
          </a:xfrm>
          <a:prstGeom prst="rect">
            <a:avLst/>
          </a:prstGeom>
        </p:spPr>
      </p:pic>
      <p:sp>
        <p:nvSpPr>
          <p:cNvPr id="23" name="ZoneTexte 22">
            <a:extLst>
              <a:ext uri="{FF2B5EF4-FFF2-40B4-BE49-F238E27FC236}">
                <a16:creationId xmlns:a16="http://schemas.microsoft.com/office/drawing/2014/main" xmlns="" id="{E610E092-6CA6-4AB5-8889-02DA84158E6A}"/>
              </a:ext>
            </a:extLst>
          </p:cNvPr>
          <p:cNvSpPr txBox="1"/>
          <p:nvPr/>
        </p:nvSpPr>
        <p:spPr>
          <a:xfrm rot="19491552">
            <a:off x="947135" y="2484223"/>
            <a:ext cx="1894615" cy="369332"/>
          </a:xfrm>
          <a:prstGeom prst="rect">
            <a:avLst/>
          </a:prstGeom>
          <a:noFill/>
        </p:spPr>
        <p:txBody>
          <a:bodyPr wrap="square" rtlCol="0">
            <a:spAutoFit/>
          </a:bodyPr>
          <a:lstStyle/>
          <a:p>
            <a:r>
              <a:rPr lang="fr-FR" sz="900" dirty="0"/>
              <a:t>* Éolien non compris dans la production potentielle finale</a:t>
            </a:r>
          </a:p>
        </p:txBody>
      </p:sp>
      <p:sp>
        <p:nvSpPr>
          <p:cNvPr id="4" name="Espace réservé du numéro de diapositive 3">
            <a:extLst>
              <a:ext uri="{FF2B5EF4-FFF2-40B4-BE49-F238E27FC236}">
                <a16:creationId xmlns:a16="http://schemas.microsoft.com/office/drawing/2014/main" xmlns="" id="{B18DC4A3-8367-4662-8921-95BC587BD6F3}"/>
              </a:ext>
            </a:extLst>
          </p:cNvPr>
          <p:cNvSpPr>
            <a:spLocks noGrp="1"/>
          </p:cNvSpPr>
          <p:nvPr>
            <p:ph type="sldNum" sz="quarter" idx="12"/>
          </p:nvPr>
        </p:nvSpPr>
        <p:spPr/>
        <p:txBody>
          <a:bodyPr/>
          <a:lstStyle/>
          <a:p>
            <a:fld id="{01DFE443-B80B-44A7-B8E3-175A733CB829}" type="slidenum">
              <a:rPr lang="fr-FR" smtClean="0"/>
              <a:t>12</a:t>
            </a:fld>
            <a:endParaRPr lang="fr-FR"/>
          </a:p>
        </p:txBody>
      </p:sp>
    </p:spTree>
    <p:extLst>
      <p:ext uri="{BB962C8B-B14F-4D97-AF65-F5344CB8AC3E}">
        <p14:creationId xmlns:p14="http://schemas.microsoft.com/office/powerpoint/2010/main" val="18848974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Objectifs de la phase de stratégie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78444" y="1541982"/>
            <a:ext cx="8388350" cy="5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defRPr/>
            </a:pPr>
            <a:r>
              <a:rPr lang="fr-FR" sz="1800" dirty="0">
                <a:cs typeface="Arial" panose="020B0604020202020204" pitchFamily="34" charset="0"/>
              </a:rPr>
              <a:t>Se fixer des objectifs par volet (Energie, Gaz à Effet de Serre, qualité de l’air….) à horizon 2030 – 2050…</a:t>
            </a:r>
          </a:p>
          <a:p>
            <a:pPr marL="0" indent="0">
              <a:buNone/>
              <a:defRPr/>
            </a:pPr>
            <a:endParaRPr lang="fr-FR" sz="1800" dirty="0">
              <a:cs typeface="Arial" panose="020B0604020202020204" pitchFamily="34" charset="0"/>
            </a:endParaRPr>
          </a:p>
          <a:p>
            <a:pPr>
              <a:defRPr/>
            </a:pPr>
            <a:r>
              <a:rPr lang="fr-FR" sz="1800" dirty="0">
                <a:cs typeface="Arial" panose="020B0604020202020204" pitchFamily="34" charset="0"/>
              </a:rPr>
              <a:t> …déclinés par secteur (bâtiment, mobilité et déplacements, agriculture, économie locale, nouvelles énergies)</a:t>
            </a:r>
          </a:p>
          <a:p>
            <a:pPr>
              <a:defRPr/>
            </a:pPr>
            <a:endParaRPr lang="fr-FR" sz="1800" dirty="0">
              <a:cs typeface="Arial" panose="020B0604020202020204" pitchFamily="34" charset="0"/>
            </a:endParaRPr>
          </a:p>
          <a:p>
            <a:pPr>
              <a:defRPr/>
            </a:pPr>
            <a:r>
              <a:rPr lang="fr-FR" sz="1800" dirty="0">
                <a:cs typeface="Arial" panose="020B0604020202020204" pitchFamily="34" charset="0"/>
              </a:rPr>
              <a:t>Transformer ces objectifs « primaires » en objectifs opérationnels (nombre de logement à rénover, nombre de panneaux solaires à installer …)</a:t>
            </a:r>
          </a:p>
          <a:p>
            <a:pPr marL="0" indent="0">
              <a:buNone/>
              <a:defRPr/>
            </a:pPr>
            <a:endParaRPr lang="fr-FR" sz="1800" dirty="0">
              <a:cs typeface="Arial" panose="020B0604020202020204" pitchFamily="34" charset="0"/>
            </a:endParaRPr>
          </a:p>
          <a:p>
            <a:pPr>
              <a:defRPr/>
            </a:pPr>
            <a:r>
              <a:rPr lang="fr-FR" sz="1800" dirty="0">
                <a:cs typeface="Arial" panose="020B0604020202020204" pitchFamily="34" charset="0"/>
              </a:rPr>
              <a:t>Dessiner la trajectoire pour atteindre ces objectifs et fixer un cadre pour l’élaboration du programme d’actions</a:t>
            </a:r>
          </a:p>
          <a:p>
            <a:pPr>
              <a:defRPr/>
            </a:pPr>
            <a:endParaRPr lang="fr-FR" sz="1800" dirty="0">
              <a:cs typeface="Arial" panose="020B0604020202020204" pitchFamily="34" charset="0"/>
            </a:endParaRPr>
          </a:p>
          <a:p>
            <a:pPr marL="0" indent="0">
              <a:buNone/>
              <a:defRPr/>
            </a:pPr>
            <a:r>
              <a:rPr lang="fr-FR" sz="1800" b="1" dirty="0">
                <a:sym typeface="Wingdings" panose="05000000000000000000" pitchFamily="2" charset="2"/>
              </a:rPr>
              <a:t></a:t>
            </a:r>
            <a:r>
              <a:rPr lang="fr-FR" sz="1800" dirty="0">
                <a:cs typeface="Arial" panose="020B0604020202020204" pitchFamily="34" charset="0"/>
              </a:rPr>
              <a:t> </a:t>
            </a:r>
            <a:r>
              <a:rPr lang="fr-FR" sz="1800" b="1" dirty="0">
                <a:cs typeface="Arial" panose="020B0604020202020204" pitchFamily="34" charset="0"/>
              </a:rPr>
              <a:t>Se fixer des objectifs cohérents avec les enjeux du territoire et en phase avec les ambitions régionales et nationales</a:t>
            </a:r>
          </a:p>
          <a:p>
            <a:pPr marL="0" indent="0">
              <a:buNone/>
              <a:defRPr/>
            </a:pPr>
            <a:endParaRPr lang="fr-FR" sz="1800" dirty="0">
              <a:solidFill>
                <a:srgbClr val="222268"/>
              </a:solidFill>
              <a:cs typeface="Arial" panose="020B0604020202020204" pitchFamily="34" charset="0"/>
            </a:endParaRPr>
          </a:p>
          <a:p>
            <a:pPr>
              <a:defRPr/>
            </a:pPr>
            <a:endParaRPr lang="fr-FR" altLang="fr-FR" sz="1600" b="1" dirty="0">
              <a:solidFill>
                <a:srgbClr val="000090"/>
              </a:solidFill>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120</a:t>
            </a:fld>
            <a:endParaRPr lang="fr-FR"/>
          </a:p>
        </p:txBody>
      </p:sp>
    </p:spTree>
    <p:extLst>
      <p:ext uri="{BB962C8B-B14F-4D97-AF65-F5344CB8AC3E}">
        <p14:creationId xmlns:p14="http://schemas.microsoft.com/office/powerpoint/2010/main" val="7803480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PCAET – Elaboration de la stratégie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81000" y="1431301"/>
            <a:ext cx="8388350" cy="453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pPr>
            <a:r>
              <a:rPr lang="fr-FR" sz="1400" dirty="0"/>
              <a:t>Depuis la COP21 en 2015, l’Accord de Paris a fixé de nouvelles exigences au niveau international. L’ensemble des États a validé l’objectif de limiter le réchauffement climatique à 2°C. Les objectifs français à l’horizon 2030 sont inscrits dans la Loi de Transition Énergétique pour la Croissance Verte (LTECV) : </a:t>
            </a:r>
          </a:p>
          <a:p>
            <a:pPr marL="0" indent="0" algn="just">
              <a:buNone/>
            </a:pPr>
            <a:r>
              <a:rPr lang="fr-FR" sz="1400" dirty="0"/>
              <a:t>Réduction de 40% des émissions de GES par rapport à 1990,</a:t>
            </a:r>
          </a:p>
          <a:p>
            <a:pPr marL="0" indent="0" algn="just">
              <a:buNone/>
            </a:pPr>
            <a:r>
              <a:rPr lang="fr-FR" sz="1400" dirty="0"/>
              <a:t>Réduction de 20% de la consommation énergétique finale par rapport à 2012,</a:t>
            </a:r>
          </a:p>
          <a:p>
            <a:pPr marL="0" indent="0" algn="just">
              <a:buNone/>
            </a:pPr>
            <a:r>
              <a:rPr lang="fr-FR" sz="1400" dirty="0"/>
              <a:t>32% d’énergies renouvelables dans la consommation finale d’énergie.</a:t>
            </a:r>
          </a:p>
          <a:p>
            <a:pPr marL="0" indent="0" algn="just">
              <a:buNone/>
            </a:pPr>
            <a:r>
              <a:rPr lang="fr-FR" sz="1400" dirty="0"/>
              <a:t>Ces objectifs sont complétés pour l’horizon 2050 : </a:t>
            </a:r>
          </a:p>
          <a:p>
            <a:pPr marL="0" indent="0" algn="just">
              <a:buNone/>
            </a:pPr>
            <a:r>
              <a:rPr lang="fr-FR" sz="1400" dirty="0"/>
              <a:t>50% sur la consommation d’énergie finale par rapport à 2008</a:t>
            </a:r>
          </a:p>
          <a:p>
            <a:pPr marL="0" indent="0" algn="just">
              <a:buNone/>
            </a:pPr>
            <a:r>
              <a:rPr lang="fr-FR" sz="1400" dirty="0"/>
              <a:t>75% sur les émissions de gaz à effet de serre par rapport à 1990</a:t>
            </a:r>
          </a:p>
          <a:p>
            <a:pPr marL="0" indent="0" algn="just">
              <a:buNone/>
            </a:pPr>
            <a:endParaRPr lang="fr-FR" sz="1400" dirty="0"/>
          </a:p>
          <a:p>
            <a:pPr marL="0" indent="0" algn="just">
              <a:buNone/>
            </a:pPr>
            <a:r>
              <a:rPr lang="fr-FR" sz="1400" dirty="0"/>
              <a:t>La Stratégie Nationale Bas Carbone (SNBC) fournit également des recommandations sectorielles permettant à tous les acteurs d’y voir plus clair sur les efforts collectifs à mener : </a:t>
            </a:r>
          </a:p>
          <a:p>
            <a:pPr marL="0" indent="0" algn="just">
              <a:buNone/>
            </a:pPr>
            <a:r>
              <a:rPr lang="fr-FR" sz="1400" dirty="0"/>
              <a:t>Transport : baisse de 29% des émissions,</a:t>
            </a:r>
          </a:p>
          <a:p>
            <a:pPr marL="0" indent="0" algn="just">
              <a:buNone/>
            </a:pPr>
            <a:r>
              <a:rPr lang="fr-FR" sz="1400" dirty="0"/>
              <a:t>Bâtiment : baisse de 54% des émissions,</a:t>
            </a:r>
          </a:p>
          <a:p>
            <a:pPr marL="0" indent="0" algn="just">
              <a:buNone/>
            </a:pPr>
            <a:r>
              <a:rPr lang="fr-FR" sz="1400" dirty="0"/>
              <a:t>Agriculture : baisse de 12% des émissions,</a:t>
            </a:r>
          </a:p>
          <a:p>
            <a:pPr marL="0" indent="0" algn="just">
              <a:buNone/>
            </a:pPr>
            <a:r>
              <a:rPr lang="fr-FR" sz="1400" dirty="0"/>
              <a:t>Industrie : baisse de 24% des émissions,</a:t>
            </a:r>
          </a:p>
          <a:p>
            <a:pPr marL="0" indent="0" algn="just">
              <a:buNone/>
            </a:pPr>
            <a:r>
              <a:rPr lang="fr-FR" sz="1400" dirty="0"/>
              <a:t>Déchets : baisse de 33% des émissions.</a:t>
            </a:r>
          </a:p>
        </p:txBody>
      </p:sp>
      <p:sp>
        <p:nvSpPr>
          <p:cNvPr id="2" name="Espace réservé du numéro de diapositive 1">
            <a:extLst>
              <a:ext uri="{FF2B5EF4-FFF2-40B4-BE49-F238E27FC236}">
                <a16:creationId xmlns:a16="http://schemas.microsoft.com/office/drawing/2014/main" xmlns="" id="{4D1641C3-B5BA-4FF9-B21E-5364120A6DCF}"/>
              </a:ext>
            </a:extLst>
          </p:cNvPr>
          <p:cNvSpPr>
            <a:spLocks noGrp="1"/>
          </p:cNvSpPr>
          <p:nvPr>
            <p:ph type="sldNum" sz="quarter" idx="12"/>
          </p:nvPr>
        </p:nvSpPr>
        <p:spPr/>
        <p:txBody>
          <a:bodyPr/>
          <a:lstStyle/>
          <a:p>
            <a:fld id="{01DFE443-B80B-44A7-B8E3-175A733CB829}" type="slidenum">
              <a:rPr lang="fr-FR" smtClean="0"/>
              <a:pPr/>
              <a:t>121</a:t>
            </a:fld>
            <a:endParaRPr lang="fr-FR"/>
          </a:p>
        </p:txBody>
      </p:sp>
      <p:pic>
        <p:nvPicPr>
          <p:cNvPr id="7" name="Image 6">
            <a:extLst>
              <a:ext uri="{FF2B5EF4-FFF2-40B4-BE49-F238E27FC236}">
                <a16:creationId xmlns:a16="http://schemas.microsoft.com/office/drawing/2014/main" xmlns="" id="{276A391C-9438-45CD-82F1-0EB3B87FB050}"/>
              </a:ext>
            </a:extLst>
          </p:cNvPr>
          <p:cNvPicPr>
            <a:picLocks noChangeAspect="1"/>
          </p:cNvPicPr>
          <p:nvPr/>
        </p:nvPicPr>
        <p:blipFill>
          <a:blip r:embed="rId2"/>
          <a:stretch>
            <a:fillRect/>
          </a:stretch>
        </p:blipFill>
        <p:spPr>
          <a:xfrm>
            <a:off x="4476544" y="4685015"/>
            <a:ext cx="4292806" cy="1990421"/>
          </a:xfrm>
          <a:prstGeom prst="rect">
            <a:avLst/>
          </a:prstGeom>
        </p:spPr>
      </p:pic>
      <p:sp>
        <p:nvSpPr>
          <p:cNvPr id="3" name="ZoneTexte 2"/>
          <p:cNvSpPr txBox="1"/>
          <p:nvPr/>
        </p:nvSpPr>
        <p:spPr>
          <a:xfrm>
            <a:off x="4857750" y="6675436"/>
            <a:ext cx="2085975" cy="246221"/>
          </a:xfrm>
          <a:prstGeom prst="rect">
            <a:avLst/>
          </a:prstGeom>
          <a:noFill/>
        </p:spPr>
        <p:txBody>
          <a:bodyPr wrap="square" rtlCol="0">
            <a:spAutoFit/>
          </a:bodyPr>
          <a:lstStyle/>
          <a:p>
            <a:r>
              <a:rPr lang="fr-FR" sz="1000" dirty="0" smtClean="0"/>
              <a:t>Sources : SNBC</a:t>
            </a:r>
            <a:endParaRPr lang="fr-FR" sz="1000" dirty="0"/>
          </a:p>
        </p:txBody>
      </p:sp>
    </p:spTree>
    <p:extLst>
      <p:ext uri="{BB962C8B-B14F-4D97-AF65-F5344CB8AC3E}">
        <p14:creationId xmlns:p14="http://schemas.microsoft.com/office/powerpoint/2010/main" val="962517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PCAET – Elaboration de la stratégie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81000" y="1431301"/>
            <a:ext cx="8388350" cy="289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pPr>
            <a:r>
              <a:rPr lang="fr-FR" sz="1600" dirty="0"/>
              <a:t>Le nouveau gouvernement a présenté le Plan Climat de la France pour atteindre la neutralité carbone à l'horizon 2050. Pour y parvenir, le mix énergétique sera profondément décarboné à l'horizon 2040 avec l’objectif de mettre fin aux énergies fossiles d'ici 2040, tout en accélérant le déploiement des énergies renouvelables et en réduisant drastiquement les consommations. Ces mesures seront déclinées dans les prochaines programmation pluriannuelle de l'énergie (PPE) et stratégie bas carbone, annoncées pour fin 2018.</a:t>
            </a:r>
          </a:p>
          <a:p>
            <a:pPr marL="0" indent="0" algn="just">
              <a:buNone/>
            </a:pPr>
            <a:r>
              <a:rPr lang="fr-FR" sz="1600" dirty="0"/>
              <a:t>En matière de qualité de l’air, la déclinaison locale du plan national de réduction des émissions de polluants atmosphériques (PREPA) doit permettre de réduire les émissions sur le territoire de l’EPCI à l’horizon 2030</a:t>
            </a:r>
          </a:p>
          <a:p>
            <a:pPr marL="0" indent="0" algn="just">
              <a:buNone/>
            </a:pPr>
            <a:endParaRPr lang="fr-FR" sz="1600" dirty="0"/>
          </a:p>
        </p:txBody>
      </p:sp>
      <p:sp>
        <p:nvSpPr>
          <p:cNvPr id="2" name="Espace réservé du numéro de diapositive 1">
            <a:extLst>
              <a:ext uri="{FF2B5EF4-FFF2-40B4-BE49-F238E27FC236}">
                <a16:creationId xmlns:a16="http://schemas.microsoft.com/office/drawing/2014/main" xmlns="" id="{4D1641C3-B5BA-4FF9-B21E-5364120A6DCF}"/>
              </a:ext>
            </a:extLst>
          </p:cNvPr>
          <p:cNvSpPr>
            <a:spLocks noGrp="1"/>
          </p:cNvSpPr>
          <p:nvPr>
            <p:ph type="sldNum" sz="quarter" idx="12"/>
          </p:nvPr>
        </p:nvSpPr>
        <p:spPr/>
        <p:txBody>
          <a:bodyPr/>
          <a:lstStyle/>
          <a:p>
            <a:fld id="{01DFE443-B80B-44A7-B8E3-175A733CB829}" type="slidenum">
              <a:rPr lang="fr-FR" smtClean="0"/>
              <a:pPr/>
              <a:t>122</a:t>
            </a:fld>
            <a:endParaRPr lang="fr-FR"/>
          </a:p>
        </p:txBody>
      </p:sp>
    </p:spTree>
    <p:extLst>
      <p:ext uri="{BB962C8B-B14F-4D97-AF65-F5344CB8AC3E}">
        <p14:creationId xmlns:p14="http://schemas.microsoft.com/office/powerpoint/2010/main" val="8870935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L’ambition régionale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78444" y="1748712"/>
            <a:ext cx="8388350" cy="422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defTabSz="914400">
              <a:lnSpc>
                <a:spcPct val="90000"/>
              </a:lnSpc>
              <a:spcBef>
                <a:spcPts val="1000"/>
              </a:spcBef>
              <a:buNone/>
              <a:defRPr/>
            </a:pPr>
            <a:r>
              <a:rPr lang="fr-FR" sz="1400" dirty="0">
                <a:latin typeface="+mn-lt"/>
                <a:ea typeface="+mn-ea"/>
              </a:rPr>
              <a:t>La Région Bourgogne a élaboré son Schéma Régionale du Climat, de l’Air et de l’Energie (SRCAE) en application de la Loi du 12 juillet 2010 portant l’engagement national pour l’environnement (dite loi Grenelle II), approuvé en Juin 2012. Il fixe la stratégie régionale dans le prolongement des engagements nationaux français.</a:t>
            </a:r>
          </a:p>
          <a:p>
            <a:pPr marL="0" indent="0" algn="just" defTabSz="914400">
              <a:lnSpc>
                <a:spcPct val="90000"/>
              </a:lnSpc>
              <a:spcBef>
                <a:spcPts val="1000"/>
              </a:spcBef>
              <a:buNone/>
              <a:defRPr/>
            </a:pPr>
            <a:endParaRPr lang="fr-FR" sz="1400" dirty="0">
              <a:latin typeface="+mn-lt"/>
              <a:ea typeface="+mn-ea"/>
            </a:endParaRPr>
          </a:p>
          <a:p>
            <a:pPr marL="0" indent="0" algn="just" defTabSz="914400">
              <a:lnSpc>
                <a:spcPct val="90000"/>
              </a:lnSpc>
              <a:spcBef>
                <a:spcPts val="1000"/>
              </a:spcBef>
              <a:buNone/>
              <a:defRPr/>
            </a:pPr>
            <a:r>
              <a:rPr lang="fr-FR" sz="1400" dirty="0">
                <a:latin typeface="+mn-lt"/>
                <a:ea typeface="+mn-ea"/>
              </a:rPr>
              <a:t>Ses objectifs à 2020 :</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Réduire la consommation d’énergie primaire de 25% par rapport à 2005</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Réduire les émissions de GES de 24% en 2020 (et 47% en 2050)</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Porter à 23% la part de production d’énergie renouvelable dans la consommation d’énergie de la région  </a:t>
            </a:r>
          </a:p>
          <a:p>
            <a:pPr marL="171450" indent="-171450" defTabSz="914400">
              <a:lnSpc>
                <a:spcPct val="90000"/>
              </a:lnSpc>
              <a:spcBef>
                <a:spcPts val="1000"/>
              </a:spcBef>
              <a:buFont typeface="Arial" panose="020B0604020202020204" pitchFamily="34" charset="0"/>
              <a:buChar char="•"/>
              <a:defRPr/>
            </a:pPr>
            <a:r>
              <a:rPr lang="fr-FR" sz="1400" dirty="0">
                <a:latin typeface="+mn-lt"/>
                <a:ea typeface="+mn-ea"/>
              </a:rPr>
              <a:t>Moindre émission de polluants atmosphériques</a:t>
            </a:r>
          </a:p>
          <a:p>
            <a:pPr marL="0" indent="0" algn="just" defTabSz="914400">
              <a:lnSpc>
                <a:spcPct val="90000"/>
              </a:lnSpc>
              <a:spcBef>
                <a:spcPts val="1000"/>
              </a:spcBef>
              <a:buNone/>
              <a:defRPr/>
            </a:pPr>
            <a:endParaRPr lang="fr-FR" sz="1400" dirty="0">
              <a:latin typeface="+mn-lt"/>
              <a:ea typeface="+mn-ea"/>
            </a:endParaRPr>
          </a:p>
          <a:p>
            <a:pPr marL="0" indent="0" algn="just" defTabSz="914400">
              <a:lnSpc>
                <a:spcPct val="90000"/>
              </a:lnSpc>
              <a:spcBef>
                <a:spcPts val="1000"/>
              </a:spcBef>
              <a:buNone/>
              <a:defRPr/>
            </a:pPr>
            <a:r>
              <a:rPr lang="fr-FR" sz="1400" dirty="0">
                <a:latin typeface="+mn-lt"/>
                <a:ea typeface="+mn-ea"/>
              </a:rPr>
              <a:t>Excepté pour les émissions de gaz à effet de serre, aucun objectif n’est précisé à plus long terme que 2020. Le futur Schéma Régional d’Aménagement, de Développement Durable et d’Egalité des Territoires (SRADDET) de la région Bourgogne Franche Comté, en cours d’élaboration, doit fournir de nouveaux objectifs pour les horizons 2030 et 2050.</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123</a:t>
            </a:fld>
            <a:endParaRPr lang="fr-FR"/>
          </a:p>
        </p:txBody>
      </p:sp>
      <p:sp>
        <p:nvSpPr>
          <p:cNvPr id="11" name="Espace réservé du texte 3">
            <a:extLst>
              <a:ext uri="{FF2B5EF4-FFF2-40B4-BE49-F238E27FC236}">
                <a16:creationId xmlns:a16="http://schemas.microsoft.com/office/drawing/2014/main" xmlns="" id="{311F20A3-6593-44F0-9125-FEF7FC62B3D1}"/>
              </a:ext>
            </a:extLst>
          </p:cNvPr>
          <p:cNvSpPr txBox="1">
            <a:spLocks/>
          </p:cNvSpPr>
          <p:nvPr/>
        </p:nvSpPr>
        <p:spPr>
          <a:xfrm>
            <a:off x="3345617" y="1268580"/>
            <a:ext cx="5450856" cy="3149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fr-FR" sz="1400" dirty="0"/>
              <a:t>En l’absence de SRADDET, Le SRCAE fait office de référence</a:t>
            </a:r>
          </a:p>
        </p:txBody>
      </p:sp>
    </p:spTree>
    <p:extLst>
      <p:ext uri="{BB962C8B-B14F-4D97-AF65-F5344CB8AC3E}">
        <p14:creationId xmlns:p14="http://schemas.microsoft.com/office/powerpoint/2010/main" val="37201475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Pourquoi agir</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78444" y="1583612"/>
            <a:ext cx="8388350"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defTabSz="914400">
              <a:lnSpc>
                <a:spcPct val="90000"/>
              </a:lnSpc>
              <a:spcBef>
                <a:spcPts val="1000"/>
              </a:spcBef>
              <a:buNone/>
            </a:pPr>
            <a:r>
              <a:rPr lang="fr-FR" sz="1800" b="1" dirty="0">
                <a:latin typeface="+mj-lt"/>
                <a:ea typeface="+mn-ea"/>
              </a:rPr>
              <a:t>Des changements climatiques déjà visibles et </a:t>
            </a:r>
            <a:r>
              <a:rPr lang="fr-FR" sz="1800" b="1" dirty="0" err="1">
                <a:latin typeface="+mj-lt"/>
                <a:ea typeface="+mn-ea"/>
              </a:rPr>
              <a:t>impactants</a:t>
            </a:r>
            <a:r>
              <a:rPr lang="fr-FR" sz="1800" b="1" dirty="0">
                <a:latin typeface="+mj-lt"/>
                <a:ea typeface="+mn-ea"/>
              </a:rPr>
              <a:t> :</a:t>
            </a:r>
          </a:p>
          <a:p>
            <a:r>
              <a:rPr lang="fr-FR" sz="1600" dirty="0"/>
              <a:t>Canicules et vagues de chaleur</a:t>
            </a:r>
          </a:p>
          <a:p>
            <a:r>
              <a:rPr lang="fr-FR" sz="1600" dirty="0"/>
              <a:t>Modification des rendements agricoles et des périodes de récolte</a:t>
            </a:r>
          </a:p>
          <a:p>
            <a:r>
              <a:rPr lang="fr-FR" sz="1600" dirty="0"/>
              <a:t>Sécheresses &amp; pression sur la ressource en eau…</a:t>
            </a:r>
          </a:p>
          <a:p>
            <a:endParaRPr lang="fr-FR" sz="1600" dirty="0"/>
          </a:p>
          <a:p>
            <a:endParaRPr lang="fr-FR" sz="1600" dirty="0">
              <a:highlight>
                <a:srgbClr val="FFFF00"/>
              </a:highlight>
            </a:endParaRPr>
          </a:p>
          <a:p>
            <a:pPr marL="0" indent="0" defTabSz="914400">
              <a:lnSpc>
                <a:spcPct val="90000"/>
              </a:lnSpc>
              <a:spcBef>
                <a:spcPts val="1000"/>
              </a:spcBef>
              <a:buNone/>
            </a:pPr>
            <a:r>
              <a:rPr lang="fr-FR" sz="1800" b="1" dirty="0">
                <a:latin typeface="+mj-lt"/>
                <a:ea typeface="+mn-ea"/>
              </a:rPr>
              <a:t>Anticiper le monde qui vient et accompagner le développement du territoire :</a:t>
            </a:r>
          </a:p>
          <a:p>
            <a:r>
              <a:rPr lang="fr-FR" sz="1600" dirty="0"/>
              <a:t>En mobilisant les acteurs du territoire</a:t>
            </a:r>
          </a:p>
          <a:p>
            <a:r>
              <a:rPr lang="fr-FR" sz="1600" dirty="0"/>
              <a:t>En créant une transversalité dans les services autour des enjeux Air – Energie - Climat</a:t>
            </a:r>
          </a:p>
          <a:p>
            <a:r>
              <a:rPr lang="fr-FR" sz="1600" dirty="0"/>
              <a:t>En s’appuyant sur les projets programmatiques du territoire </a:t>
            </a:r>
            <a:r>
              <a:rPr lang="fr-FR" sz="1600" dirty="0" smtClean="0"/>
              <a:t>(PLH</a:t>
            </a:r>
            <a:r>
              <a:rPr lang="fr-FR" sz="1600" dirty="0"/>
              <a:t>…)</a:t>
            </a:r>
          </a:p>
          <a:p>
            <a:endParaRPr lang="fr-FR" sz="1600" dirty="0"/>
          </a:p>
          <a:p>
            <a:pPr marL="0" indent="0" algn="just">
              <a:buNone/>
              <a:defRPr/>
            </a:pPr>
            <a:endParaRPr lang="fr-FR" sz="1600" dirty="0">
              <a:solidFill>
                <a:srgbClr val="222268"/>
              </a:solidFill>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124</a:t>
            </a:fld>
            <a:endParaRPr lang="fr-FR"/>
          </a:p>
        </p:txBody>
      </p:sp>
    </p:spTree>
    <p:extLst>
      <p:ext uri="{BB962C8B-B14F-4D97-AF65-F5344CB8AC3E}">
        <p14:creationId xmlns:p14="http://schemas.microsoft.com/office/powerpoint/2010/main" val="33929120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lstStyle/>
          <a:p>
            <a:r>
              <a:rPr lang="fr-FR" dirty="0"/>
              <a:t>2. Méthodologie</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015B94B3-12AF-4F8E-974C-D0D6E85AE3B8}"/>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F4E5B55E-B051-4108-A4CF-4E59FBBF76BE}"/>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2C73D172-72F2-499B-973B-C24846054B75}"/>
              </a:ext>
            </a:extLst>
          </p:cNvPr>
          <p:cNvSpPr>
            <a:spLocks noGrp="1"/>
          </p:cNvSpPr>
          <p:nvPr>
            <p:ph type="pic" sz="quarter" idx="11"/>
          </p:nvPr>
        </p:nvSpPr>
        <p:spPr/>
      </p:sp>
    </p:spTree>
    <p:extLst>
      <p:ext uri="{BB962C8B-B14F-4D97-AF65-F5344CB8AC3E}">
        <p14:creationId xmlns:p14="http://schemas.microsoft.com/office/powerpoint/2010/main" val="34776959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Méthodologie de la stratégie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78444" y="1259762"/>
            <a:ext cx="8388350" cy="61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ts val="1200"/>
              </a:spcBef>
              <a:buNone/>
            </a:pPr>
            <a:r>
              <a:rPr lang="fr-FR" sz="1400" dirty="0"/>
              <a:t>L’élaboration de la stratégie territoriale s’appuie sur plusieurs éléments :</a:t>
            </a:r>
          </a:p>
          <a:p>
            <a:pPr>
              <a:spcBef>
                <a:spcPts val="1200"/>
              </a:spcBef>
              <a:buFont typeface="+mj-lt"/>
              <a:buAutoNum type="arabicPeriod"/>
            </a:pPr>
            <a:r>
              <a:rPr lang="fr-FR" sz="1400" dirty="0"/>
              <a:t>Les enjeux identifiés dans le diagnostic territorial</a:t>
            </a:r>
          </a:p>
          <a:p>
            <a:pPr>
              <a:spcBef>
                <a:spcPts val="1200"/>
              </a:spcBef>
              <a:buFont typeface="+mj-lt"/>
              <a:buAutoNum type="arabicPeriod"/>
            </a:pPr>
            <a:r>
              <a:rPr lang="fr-FR" sz="1400" dirty="0"/>
              <a:t>Les enrichissement du diagnostic et des enjeux de la part du </a:t>
            </a:r>
            <a:r>
              <a:rPr lang="fr-FR" sz="1400" i="1" dirty="0"/>
              <a:t>Club Climat </a:t>
            </a:r>
            <a:r>
              <a:rPr lang="fr-FR" sz="1400" dirty="0"/>
              <a:t>(échanges durant 1 atelier physique ainsi que sur le forum en ligne)</a:t>
            </a:r>
          </a:p>
          <a:p>
            <a:pPr>
              <a:spcBef>
                <a:spcPts val="1200"/>
              </a:spcBef>
              <a:buFont typeface="+mj-lt"/>
              <a:buAutoNum type="arabicPeriod"/>
            </a:pPr>
            <a:r>
              <a:rPr lang="fr-FR" sz="1400" dirty="0"/>
              <a:t>La priorisation des enjeux faite avec les élus le 22 novembre </a:t>
            </a:r>
            <a:r>
              <a:rPr lang="fr-FR" sz="1400" dirty="0" smtClean="0"/>
              <a:t>2018</a:t>
            </a:r>
          </a:p>
          <a:p>
            <a:pPr>
              <a:spcBef>
                <a:spcPts val="1200"/>
              </a:spcBef>
              <a:buFont typeface="+mj-lt"/>
              <a:buAutoNum type="arabicPeriod"/>
            </a:pPr>
            <a:r>
              <a:rPr lang="fr-FR" sz="1400" dirty="0" smtClean="0"/>
              <a:t>Le diagnostic </a:t>
            </a:r>
            <a:r>
              <a:rPr lang="fr-FR" sz="1400" dirty="0" err="1" smtClean="0"/>
              <a:t>Cit’Ergie</a:t>
            </a:r>
            <a:r>
              <a:rPr lang="fr-FR" sz="1400" dirty="0" smtClean="0"/>
              <a:t> mené en 2018</a:t>
            </a:r>
          </a:p>
          <a:p>
            <a:pPr>
              <a:spcBef>
                <a:spcPts val="1200"/>
              </a:spcBef>
              <a:buFont typeface="+mj-lt"/>
              <a:buAutoNum type="arabicPeriod"/>
            </a:pPr>
            <a:r>
              <a:rPr lang="fr-FR" sz="1400" dirty="0" smtClean="0"/>
              <a:t>Le diagnostic avec </a:t>
            </a:r>
            <a:r>
              <a:rPr lang="fr-FR" sz="1400" dirty="0" err="1" smtClean="0"/>
              <a:t>Alterre</a:t>
            </a:r>
            <a:r>
              <a:rPr lang="fr-FR" sz="1400" dirty="0" smtClean="0"/>
              <a:t> BFC, accompagné de deux ateliers « </a:t>
            </a:r>
            <a:r>
              <a:rPr lang="fr-FR" sz="1400" dirty="0" err="1" smtClean="0"/>
              <a:t>Adapt’climat</a:t>
            </a:r>
            <a:r>
              <a:rPr lang="fr-FR" sz="1400" dirty="0" smtClean="0"/>
              <a:t> »</a:t>
            </a:r>
            <a:endParaRPr lang="fr-FR" sz="1400" dirty="0"/>
          </a:p>
          <a:p>
            <a:pPr>
              <a:spcBef>
                <a:spcPts val="1200"/>
              </a:spcBef>
              <a:buFont typeface="+mj-lt"/>
              <a:buAutoNum type="arabicPeriod"/>
            </a:pPr>
            <a:endParaRPr lang="fr-FR" sz="1400" dirty="0"/>
          </a:p>
          <a:p>
            <a:pPr marL="0" indent="0" algn="just">
              <a:buNone/>
            </a:pPr>
            <a:r>
              <a:rPr lang="fr-FR" sz="1400" dirty="0"/>
              <a:t>La stratégie comprend :</a:t>
            </a:r>
          </a:p>
          <a:p>
            <a:pPr marL="171450" indent="-171450" algn="just">
              <a:buFontTx/>
              <a:buChar char="-"/>
            </a:pPr>
            <a:r>
              <a:rPr lang="fr-FR" sz="1400" dirty="0"/>
              <a:t>La définition d’objectifs,</a:t>
            </a:r>
          </a:p>
          <a:p>
            <a:pPr marL="171450" indent="-171450" algn="just">
              <a:buFontTx/>
              <a:buChar char="-"/>
            </a:pPr>
            <a:r>
              <a:rPr lang="fr-FR" sz="1400" dirty="0"/>
              <a:t>La définition d’une trajectoire pour atteindre ces objectifs.</a:t>
            </a:r>
          </a:p>
          <a:p>
            <a:pPr marL="0" indent="0" algn="just">
              <a:buNone/>
            </a:pPr>
            <a:r>
              <a:rPr lang="fr-FR" sz="1400" dirty="0"/>
              <a:t>Les </a:t>
            </a:r>
            <a:r>
              <a:rPr lang="fr-FR" sz="1400" b="1" dirty="0">
                <a:solidFill>
                  <a:srgbClr val="8D235A"/>
                </a:solidFill>
              </a:rPr>
              <a:t>objectifs chiffrés </a:t>
            </a:r>
            <a:r>
              <a:rPr lang="fr-FR" sz="1400" dirty="0"/>
              <a:t>sont issus de l’estimation des potentiels d’actions dans chacun des secteurs du territoire (présentés dans le diagnostic), dont l’effort est pondéré par la volonté du comité de pilotage PCAET de la communauté de communes</a:t>
            </a:r>
            <a:r>
              <a:rPr lang="fr-FR" sz="1400" dirty="0" smtClean="0"/>
              <a:t>. Cette réflexion est retranscrite dans les graphiques intitulés « Axes d’actions prioritaires et efforts associés » présents dans la partie « Stratégie retenue », p143.</a:t>
            </a:r>
            <a:endParaRPr lang="fr-FR" sz="1400" dirty="0"/>
          </a:p>
          <a:p>
            <a:pPr marL="0" indent="0" algn="just">
              <a:buNone/>
            </a:pPr>
            <a:r>
              <a:rPr lang="fr-FR" sz="1400" dirty="0"/>
              <a:t>Les objectifs PCAET se déclinent en grands </a:t>
            </a:r>
            <a:r>
              <a:rPr lang="fr-FR" sz="1400" b="1" dirty="0">
                <a:solidFill>
                  <a:srgbClr val="8D235A"/>
                </a:solidFill>
              </a:rPr>
              <a:t>objectifs opérationnels </a:t>
            </a:r>
            <a:r>
              <a:rPr lang="fr-FR" sz="1400" dirty="0"/>
              <a:t>(nombre de logements rénovés, part modale des transports doux…) qui fournissent des repères pour le programme d’actions du PCAET.</a:t>
            </a:r>
          </a:p>
          <a:p>
            <a:pPr marL="0" indent="0">
              <a:spcBef>
                <a:spcPts val="1200"/>
              </a:spcBef>
              <a:buNone/>
            </a:pPr>
            <a:endParaRPr lang="fr-FR" sz="1400" dirty="0"/>
          </a:p>
          <a:p>
            <a:endParaRPr lang="fr-FR" sz="1200" dirty="0"/>
          </a:p>
          <a:p>
            <a:endParaRPr lang="fr-FR" sz="1200" dirty="0">
              <a:highlight>
                <a:srgbClr val="FFFF00"/>
              </a:highlight>
            </a:endParaRPr>
          </a:p>
          <a:p>
            <a:endParaRPr lang="fr-FR" sz="1200" dirty="0"/>
          </a:p>
          <a:p>
            <a:pPr marL="0" indent="0" algn="just">
              <a:buNone/>
              <a:defRPr/>
            </a:pPr>
            <a:endParaRPr lang="fr-FR" sz="1200" dirty="0">
              <a:solidFill>
                <a:srgbClr val="222268"/>
              </a:solidFill>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126</a:t>
            </a:fld>
            <a:endParaRPr lang="fr-FR"/>
          </a:p>
        </p:txBody>
      </p:sp>
    </p:spTree>
    <p:extLst>
      <p:ext uri="{BB962C8B-B14F-4D97-AF65-F5344CB8AC3E}">
        <p14:creationId xmlns:p14="http://schemas.microsoft.com/office/powerpoint/2010/main" val="38804205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Présentation en 4 scénarios</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65397" y="1390785"/>
            <a:ext cx="8388350" cy="506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b="1" dirty="0">
                <a:cs typeface="Arial" panose="020B0604020202020204" pitchFamily="34" charset="0"/>
              </a:rPr>
              <a:t>1 Le Scénario « tendanciel » :</a:t>
            </a:r>
          </a:p>
          <a:p>
            <a:pPr algn="just">
              <a:defRPr/>
            </a:pPr>
            <a:r>
              <a:rPr lang="fr-FR" sz="1200" dirty="0">
                <a:cs typeface="Arial" panose="020B0604020202020204" pitchFamily="34" charset="0"/>
              </a:rPr>
              <a:t>Poursuite des tendances observées depuis 1990 </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2 Le Scénario « réglementaire » : </a:t>
            </a:r>
          </a:p>
          <a:p>
            <a:pPr algn="just">
              <a:defRPr/>
            </a:pPr>
            <a:r>
              <a:rPr lang="fr-FR" sz="1200" dirty="0">
                <a:cs typeface="Arial" panose="020B0604020202020204" pitchFamily="34" charset="0"/>
              </a:rPr>
              <a:t>Respect de la réglementation (Loi de Transition Energétique pour la Croissance Verte et Stratégie Nationale Bas Carbone) et des orientations du Schéma Régional Air Energie Climat de Bourgogne en attendant la publication du futur SRADDET (Schéma Régional de Développement Durable et d’Egalité des Territoires) + PREPA (qualité de l’air)</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3 Le Scénario « Potentiel Max » :</a:t>
            </a:r>
          </a:p>
          <a:p>
            <a:pPr algn="just">
              <a:defRPr/>
            </a:pPr>
            <a:r>
              <a:rPr lang="fr-FR" sz="1200" dirty="0">
                <a:cs typeface="Arial" panose="020B0604020202020204" pitchFamily="34" charset="0"/>
              </a:rPr>
              <a:t>Calcul prospectif pour chaque secteur du maximum d’économies d’énergie, d’émissions de gaz à effet de serre et de production d’énergie renouvelable </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4 Le Scénario « CC Gevrey-Chambertin et Nuits-Saint-Georges » :</a:t>
            </a:r>
          </a:p>
          <a:p>
            <a:pPr algn="just">
              <a:defRPr/>
            </a:pPr>
            <a:r>
              <a:rPr lang="fr-FR" sz="1200" dirty="0">
                <a:cs typeface="Arial" panose="020B0604020202020204" pitchFamily="34" charset="0"/>
              </a:rPr>
              <a:t>Construction d’une trajectoire permettant au territoire de respecter les exigences réglementaires en fonction de la priorisation des enjeux par les élus et le Club Climat à l’issue du partage du diagnostic</a:t>
            </a:r>
          </a:p>
          <a:p>
            <a:pPr marL="0" indent="0" algn="just">
              <a:buNone/>
              <a:defRPr/>
            </a:pPr>
            <a:r>
              <a:rPr lang="fr-FR" sz="1200" dirty="0">
                <a:cs typeface="Arial" panose="020B0604020202020204" pitchFamily="34" charset="0"/>
              </a:rPr>
              <a:t>Traduction des objectifs primaires (Energie, émissions de gaz à effet de serre…) en objectifs opérationnels (nombre de logements à rénover, nombre de toitures équipées en panneaux solaires, part des déplacements décarbonés.</a:t>
            </a:r>
          </a:p>
          <a:p>
            <a:pPr marL="0" indent="0" algn="just">
              <a:buNone/>
              <a:defRPr/>
            </a:pPr>
            <a:endParaRPr lang="fr-FR" sz="1100" dirty="0">
              <a:cs typeface="Arial" panose="020B0604020202020204" pitchFamily="34" charset="0"/>
            </a:endParaRPr>
          </a:p>
          <a:p>
            <a:pPr marL="0" lvl="0" indent="0" defTabSz="914400">
              <a:spcBef>
                <a:spcPts val="0"/>
              </a:spcBef>
              <a:buNone/>
              <a:defRPr/>
            </a:pPr>
            <a:r>
              <a:rPr lang="fr-FR" sz="1100" i="1" dirty="0">
                <a:cs typeface="Arial" panose="020B0604020202020204" pitchFamily="34" charset="0"/>
              </a:rPr>
              <a:t>NB  : Chaque scénario est construit « toutes choses égales par ailleurs ». Par exemple, l’évolution démographique du territoire n’est pas prise en compte afin de ne pas influencer les résultats. Une augmentation importante de la démographie pourra cependant entrainer une augmentation des émissions de gaz à effet de serre et des consommations d’énergie. Les justifications de ces choix devront apparaitre dans l’EES.</a:t>
            </a:r>
          </a:p>
          <a:p>
            <a:endParaRPr lang="fr-FR" sz="1100" dirty="0"/>
          </a:p>
          <a:p>
            <a:pPr marL="0" indent="0" algn="just">
              <a:buNone/>
              <a:defRPr/>
            </a:pPr>
            <a:endParaRPr lang="fr-FR" sz="1100"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127</a:t>
            </a:fld>
            <a:endParaRPr lang="fr-FR"/>
          </a:p>
        </p:txBody>
      </p:sp>
    </p:spTree>
    <p:extLst>
      <p:ext uri="{BB962C8B-B14F-4D97-AF65-F5344CB8AC3E}">
        <p14:creationId xmlns:p14="http://schemas.microsoft.com/office/powerpoint/2010/main" val="29979026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lstStyle/>
          <a:p>
            <a:r>
              <a:rPr lang="fr-FR" dirty="0"/>
              <a:t>3. Scénarios du territoire</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D3832B20-C7AC-447B-AA4B-3B42141D4511}"/>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33420C9E-F464-4611-AB9A-A6F93B7542B7}"/>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2B72801F-43CB-499D-9EFA-F76A4FE65959}"/>
              </a:ext>
            </a:extLst>
          </p:cNvPr>
          <p:cNvSpPr>
            <a:spLocks noGrp="1"/>
          </p:cNvSpPr>
          <p:nvPr>
            <p:ph type="pic" sz="quarter" idx="11"/>
          </p:nvPr>
        </p:nvSpPr>
        <p:spPr/>
      </p:sp>
    </p:spTree>
    <p:extLst>
      <p:ext uri="{BB962C8B-B14F-4D97-AF65-F5344CB8AC3E}">
        <p14:creationId xmlns:p14="http://schemas.microsoft.com/office/powerpoint/2010/main" val="19279211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tendanciel</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65397" y="1558212"/>
            <a:ext cx="8388350" cy="468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dirty="0">
                <a:cs typeface="Arial" panose="020B0604020202020204" pitchFamily="34" charset="0"/>
              </a:rPr>
              <a:t>Le scénario présente la poursuite des évolutions tendancielles depuis 1990. Il s’agit donc d’un scénario </a:t>
            </a:r>
            <a:r>
              <a:rPr lang="fr-FR" sz="1600" b="1" dirty="0">
                <a:cs typeface="Arial" panose="020B0604020202020204" pitchFamily="34" charset="0"/>
              </a:rPr>
              <a:t>« si rien n’est fait »</a:t>
            </a:r>
            <a:r>
              <a:rPr lang="fr-FR" sz="1400" dirty="0">
                <a:cs typeface="Arial" panose="020B0604020202020204" pitchFamily="34" charset="0"/>
              </a:rPr>
              <a:t>. Il permet de mettre en valeur l’effort à fournir par rapport aux autres scénarios. Ce scénario ne permet pas de répondre aux exigences réglementaires et aux enjeux du changement climatique et de la transition énergétique. </a:t>
            </a:r>
          </a:p>
          <a:p>
            <a:pPr algn="just">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Résultats : </a:t>
            </a:r>
          </a:p>
          <a:p>
            <a:pPr algn="just">
              <a:defRPr/>
            </a:pPr>
            <a:r>
              <a:rPr lang="fr-FR" sz="1400" dirty="0">
                <a:cs typeface="Arial" panose="020B0604020202020204" pitchFamily="34" charset="0"/>
              </a:rPr>
              <a:t>Dans ce scénario, les émissions de gaz à effet de serre baissent structurellement du fait des innovations technologiques et également, de la désindustrialisation. Les consommations d’énergie sont stables. La part de l’électricité dans l’énergie consommée augmente légèrement du fait du développement des voitures électriques notamment. L’absence de suivi dans le temps du déploiement des énergies renouvelables nous empêche de déterminer une projection tendancielle sur ce poste. </a:t>
            </a:r>
          </a:p>
          <a:p>
            <a:pPr algn="just">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Indicateurs clefs :  </a:t>
            </a:r>
          </a:p>
          <a:p>
            <a:pPr algn="just">
              <a:defRPr/>
            </a:pPr>
            <a:r>
              <a:rPr lang="fr-FR" sz="1400" dirty="0">
                <a:cs typeface="Arial" panose="020B0604020202020204" pitchFamily="34" charset="0"/>
              </a:rPr>
              <a:t>L’usage de l’automobile individuelle augmente de 5% entre aujourd’hui et 2030. </a:t>
            </a:r>
          </a:p>
          <a:p>
            <a:pPr algn="just">
              <a:defRPr/>
            </a:pPr>
            <a:r>
              <a:rPr lang="fr-FR" sz="1400" dirty="0">
                <a:cs typeface="Arial" panose="020B0604020202020204" pitchFamily="34" charset="0"/>
              </a:rPr>
              <a:t>Environ 120 logements sont rénovés chaque année*. </a:t>
            </a:r>
          </a:p>
          <a:p>
            <a:pPr algn="just">
              <a:defRPr/>
            </a:pPr>
            <a:endParaRPr lang="fr-FR" sz="1400" dirty="0">
              <a:cs typeface="Arial" panose="020B0604020202020204" pitchFamily="34" charset="0"/>
            </a:endParaRPr>
          </a:p>
          <a:p>
            <a:pPr marL="0" indent="0" algn="just">
              <a:buNone/>
              <a:defRPr/>
            </a:pPr>
            <a:endParaRPr lang="fr-FR" sz="1400" dirty="0">
              <a:cs typeface="Arial" panose="020B0604020202020204" pitchFamily="34" charset="0"/>
            </a:endParaRPr>
          </a:p>
          <a:p>
            <a:pPr marL="0" indent="0" algn="just">
              <a:buNone/>
              <a:defRPr/>
            </a:pPr>
            <a:r>
              <a:rPr lang="fr-FR" sz="1100" i="1" dirty="0">
                <a:cs typeface="Arial" panose="020B0604020202020204" pitchFamily="34" charset="0"/>
              </a:rPr>
              <a:t>*en l’absence de données territorialisées cette estimation se base sur les 288 000 rénovés en France en 2014</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129</a:t>
            </a:fld>
            <a:endParaRPr lang="fr-FR"/>
          </a:p>
        </p:txBody>
      </p:sp>
    </p:spTree>
    <p:extLst>
      <p:ext uri="{BB962C8B-B14F-4D97-AF65-F5344CB8AC3E}">
        <p14:creationId xmlns:p14="http://schemas.microsoft.com/office/powerpoint/2010/main" val="3840723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fr-FR" dirty="0"/>
              <a:t>BATIMENT &amp; HABITAT</a:t>
            </a:r>
          </a:p>
        </p:txBody>
      </p:sp>
      <p:pic>
        <p:nvPicPr>
          <p:cNvPr id="24" name="Espace réservé pour une image  2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058" b="3058"/>
          <a:stretch>
            <a:fillRect/>
          </a:stretch>
        </p:blipFill>
        <p:spPr/>
      </p:pic>
      <p:pic>
        <p:nvPicPr>
          <p:cNvPr id="23" name="Espace réservé pour une image  2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008" b="29008"/>
          <a:stretch>
            <a:fillRect/>
          </a:stretch>
        </p:blipFill>
        <p:spPr/>
      </p:pic>
      <p:pic>
        <p:nvPicPr>
          <p:cNvPr id="22" name="Espace réservé pour une image  2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3894" b="13894"/>
          <a:stretch>
            <a:fillRect/>
          </a:stretch>
        </p:blipFill>
        <p:spPr/>
      </p:pic>
      <p:sp>
        <p:nvSpPr>
          <p:cNvPr id="3" name="Espace réservé du texte 2">
            <a:extLst>
              <a:ext uri="{FF2B5EF4-FFF2-40B4-BE49-F238E27FC236}">
                <a16:creationId xmlns:a16="http://schemas.microsoft.com/office/drawing/2014/main" xmlns="" id="{398D660B-4EA7-40DE-A81A-89FEF5BAA184}"/>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30474046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tendanciel</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130</a:t>
            </a:fld>
            <a:endParaRPr lang="fr-FR"/>
          </a:p>
        </p:txBody>
      </p:sp>
      <p:graphicFrame>
        <p:nvGraphicFramePr>
          <p:cNvPr id="10" name="Graphique 9">
            <a:extLst>
              <a:ext uri="{FF2B5EF4-FFF2-40B4-BE49-F238E27FC236}">
                <a16:creationId xmlns:a16="http://schemas.microsoft.com/office/drawing/2014/main" xmlns="" id="{93B26869-AF2E-481A-8704-7DB7DD2B391C}"/>
              </a:ext>
            </a:extLst>
          </p:cNvPr>
          <p:cNvGraphicFramePr>
            <a:graphicFrameLocks/>
          </p:cNvGraphicFramePr>
          <p:nvPr>
            <p:extLst/>
          </p:nvPr>
        </p:nvGraphicFramePr>
        <p:xfrm>
          <a:off x="304528" y="1858031"/>
          <a:ext cx="3996150" cy="4227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phique 10">
            <a:extLst>
              <a:ext uri="{FF2B5EF4-FFF2-40B4-BE49-F238E27FC236}">
                <a16:creationId xmlns:a16="http://schemas.microsoft.com/office/drawing/2014/main" xmlns="" id="{DF3489A7-C10A-4ADE-8960-6FE93EE7A43C}"/>
              </a:ext>
            </a:extLst>
          </p:cNvPr>
          <p:cNvGraphicFramePr>
            <a:graphicFrameLocks/>
          </p:cNvGraphicFramePr>
          <p:nvPr>
            <p:extLst/>
          </p:nvPr>
        </p:nvGraphicFramePr>
        <p:xfrm>
          <a:off x="4479533" y="1858031"/>
          <a:ext cx="4359939" cy="42277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80928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réglementaire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65397" y="1558212"/>
            <a:ext cx="8388350"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dirty="0">
                <a:cs typeface="Arial" panose="020B0604020202020204" pitchFamily="34" charset="0"/>
              </a:rPr>
              <a:t>Le scénario réglementaire montre l'ambition minimale à fournir au regard des volontés régionales et nationales.</a:t>
            </a:r>
          </a:p>
          <a:p>
            <a:pPr marL="0" indent="0" algn="just">
              <a:buNone/>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Hypothèses : </a:t>
            </a:r>
          </a:p>
          <a:p>
            <a:pPr algn="just">
              <a:defRPr/>
            </a:pPr>
            <a:r>
              <a:rPr lang="fr-FR" sz="1400" dirty="0">
                <a:cs typeface="Arial" panose="020B0604020202020204" pitchFamily="34" charset="0"/>
              </a:rPr>
              <a:t>Prolongement des objectifs 2020 du SRCAE jusqu’à 2030 </a:t>
            </a:r>
          </a:p>
          <a:p>
            <a:pPr algn="just">
              <a:defRPr/>
            </a:pPr>
            <a:r>
              <a:rPr lang="fr-FR" sz="1400" dirty="0">
                <a:cs typeface="Arial" panose="020B0604020202020204" pitchFamily="34" charset="0"/>
              </a:rPr>
              <a:t>Atteinte de l’objectif de 32% de la consommation d’énergie finale d’origine renouvelable pour la production d’énergie (LTECV). L’objectif réglementaire ne précise par le mix énergétique à mobiliser pour atteindre cet objectif.</a:t>
            </a:r>
          </a:p>
          <a:p>
            <a:pPr marL="0" indent="0" algn="just">
              <a:buNone/>
              <a:defRPr/>
            </a:pPr>
            <a:endParaRPr lang="fr-FR" sz="1400" dirty="0">
              <a:cs typeface="Arial" panose="020B0604020202020204" pitchFamily="34" charset="0"/>
            </a:endParaRPr>
          </a:p>
          <a:p>
            <a:pPr marL="0" indent="0" algn="just">
              <a:buNone/>
              <a:defRPr/>
            </a:pPr>
            <a:r>
              <a:rPr lang="fr-FR" sz="1600" b="1" dirty="0">
                <a:cs typeface="Arial" panose="020B0604020202020204" pitchFamily="34" charset="0"/>
              </a:rPr>
              <a:t>Résultats : </a:t>
            </a:r>
          </a:p>
          <a:p>
            <a:pPr algn="just">
              <a:defRPr/>
            </a:pPr>
            <a:r>
              <a:rPr lang="fr-FR" sz="1400" dirty="0">
                <a:cs typeface="Arial" panose="020B0604020202020204" pitchFamily="34" charset="0"/>
              </a:rPr>
              <a:t>Les émissions de gaz à effet de serre baissent de 25% entre 2005 et 2020 </a:t>
            </a:r>
          </a:p>
          <a:p>
            <a:pPr algn="just">
              <a:defRPr/>
            </a:pPr>
            <a:r>
              <a:rPr lang="fr-FR" sz="1400" dirty="0">
                <a:cs typeface="Arial" panose="020B0604020202020204" pitchFamily="34" charset="0"/>
              </a:rPr>
              <a:t>Les consommations d’énergie baissent de 24% en 2020 et de 47% en 2050 par rapport à 2005</a:t>
            </a:r>
          </a:p>
          <a:p>
            <a:pPr algn="just">
              <a:defRPr/>
            </a:pPr>
            <a:r>
              <a:rPr lang="fr-FR" sz="1400" dirty="0">
                <a:cs typeface="Arial" panose="020B0604020202020204" pitchFamily="34" charset="0"/>
              </a:rPr>
              <a:t>La production d’énergie renouvelable s’élève à 23% des consommations d’énergie finale en 2020</a:t>
            </a:r>
          </a:p>
          <a:p>
            <a:pPr marL="0" indent="0" algn="just">
              <a:buNone/>
              <a:defRPr/>
            </a:pPr>
            <a:endParaRPr lang="fr-FR" sz="1400" dirty="0">
              <a:cs typeface="Arial" panose="020B0604020202020204" pitchFamily="34" charset="0"/>
            </a:endParaRPr>
          </a:p>
          <a:p>
            <a:pPr marL="0" indent="0" algn="just">
              <a:buNone/>
              <a:defRPr/>
            </a:pPr>
            <a:r>
              <a:rPr lang="fr-FR" sz="1400" dirty="0">
                <a:cs typeface="Arial" panose="020B0604020202020204" pitchFamily="34" charset="0"/>
              </a:rPr>
              <a:t>Ce scénario apparait comme peu envisageable. En effet, lorsqu’ils ont été établis, les objectifs du SRCAE prévoyaient un effort important pour la période 2010 – 2020. Cet effort ne fut pas observé. Pour </a:t>
            </a:r>
            <a:r>
              <a:rPr lang="fr-FR" sz="1400" b="1" dirty="0">
                <a:cs typeface="Arial" panose="020B0604020202020204" pitchFamily="34" charset="0"/>
              </a:rPr>
              <a:t>« rattraper le retard » </a:t>
            </a:r>
            <a:r>
              <a:rPr lang="fr-FR" sz="1400" dirty="0">
                <a:cs typeface="Arial" panose="020B0604020202020204" pitchFamily="34" charset="0"/>
              </a:rPr>
              <a:t>il faut donc fournir un effort d’autant plus important avant 2030.</a:t>
            </a:r>
            <a:endParaRPr lang="fr-FR" sz="1100" i="1"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131</a:t>
            </a:fld>
            <a:endParaRPr lang="fr-FR"/>
          </a:p>
        </p:txBody>
      </p:sp>
    </p:spTree>
    <p:extLst>
      <p:ext uri="{BB962C8B-B14F-4D97-AF65-F5344CB8AC3E}">
        <p14:creationId xmlns:p14="http://schemas.microsoft.com/office/powerpoint/2010/main" val="38914606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réglementaire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132</a:t>
            </a:fld>
            <a:endParaRPr lang="fr-FR"/>
          </a:p>
        </p:txBody>
      </p:sp>
      <p:graphicFrame>
        <p:nvGraphicFramePr>
          <p:cNvPr id="8" name="Graphique 7">
            <a:extLst>
              <a:ext uri="{FF2B5EF4-FFF2-40B4-BE49-F238E27FC236}">
                <a16:creationId xmlns:a16="http://schemas.microsoft.com/office/drawing/2014/main" xmlns="" id="{3D7AD61B-39FD-4867-935C-9717039521B6}"/>
              </a:ext>
            </a:extLst>
          </p:cNvPr>
          <p:cNvGraphicFramePr>
            <a:graphicFrameLocks/>
          </p:cNvGraphicFramePr>
          <p:nvPr>
            <p:extLst/>
          </p:nvPr>
        </p:nvGraphicFramePr>
        <p:xfrm>
          <a:off x="4653172" y="4191000"/>
          <a:ext cx="4572000"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phique 9">
            <a:extLst>
              <a:ext uri="{FF2B5EF4-FFF2-40B4-BE49-F238E27FC236}">
                <a16:creationId xmlns:a16="http://schemas.microsoft.com/office/drawing/2014/main" xmlns="" id="{94AA8F6F-4FFF-4634-8988-BA874F61E4CB}"/>
              </a:ext>
            </a:extLst>
          </p:cNvPr>
          <p:cNvGraphicFramePr>
            <a:graphicFrameLocks/>
          </p:cNvGraphicFramePr>
          <p:nvPr>
            <p:extLst/>
          </p:nvPr>
        </p:nvGraphicFramePr>
        <p:xfrm>
          <a:off x="4610519" y="1524000"/>
          <a:ext cx="417650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xmlns="" id="{123DCD65-D80F-4256-B05C-D047C1242966}"/>
              </a:ext>
            </a:extLst>
          </p:cNvPr>
          <p:cNvGraphicFramePr>
            <a:graphicFrameLocks/>
          </p:cNvGraphicFramePr>
          <p:nvPr>
            <p:extLst/>
          </p:nvPr>
        </p:nvGraphicFramePr>
        <p:xfrm>
          <a:off x="81172" y="1523999"/>
          <a:ext cx="4572000" cy="2886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65906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 potentiel max »</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65397" y="1558212"/>
            <a:ext cx="8388350" cy="456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200" dirty="0">
                <a:cs typeface="Arial" panose="020B0604020202020204" pitchFamily="34" charset="0"/>
              </a:rPr>
              <a:t>Le scénario "potentiel max" dresse une sorte de limite maximum potentiellement atteignable sur le territoire. Ainsi, ce scénario ne propose pas de trajectoire. Il s’agit d’une photographie du territoire obtenus lorsque l’effort maximum aura été atteint. </a:t>
            </a:r>
          </a:p>
          <a:p>
            <a:pPr marL="0" indent="0" algn="just">
              <a:buNone/>
              <a:defRPr/>
            </a:pPr>
            <a:endParaRPr lang="fr-FR" sz="1200" dirty="0">
              <a:cs typeface="Arial" panose="020B0604020202020204" pitchFamily="34" charset="0"/>
            </a:endParaRPr>
          </a:p>
          <a:p>
            <a:pPr marL="0" indent="0" algn="just">
              <a:buNone/>
              <a:defRPr/>
            </a:pPr>
            <a:r>
              <a:rPr lang="fr-FR" sz="1200" dirty="0">
                <a:cs typeface="Arial" panose="020B0604020202020204" pitchFamily="34" charset="0"/>
              </a:rPr>
              <a:t>Evidemment, ce potentiel maximum est évalué au regard des données et des connaissances techniques disponibles aujourd’hui. Certaines évolutions techniques (baisse de la consommation des véhicules, amélioration des chaines logistiques…) ont été prises en compte de manière prospective. </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Hypothèses : </a:t>
            </a:r>
          </a:p>
          <a:p>
            <a:pPr marL="0" indent="0" algn="just">
              <a:buNone/>
              <a:defRPr/>
            </a:pPr>
            <a:r>
              <a:rPr lang="fr-FR" sz="1200" dirty="0">
                <a:cs typeface="Arial" panose="020B0604020202020204" pitchFamily="34" charset="0"/>
              </a:rPr>
              <a:t>L’ensemble des hypothèses est détaillé dans les tableaux présentés dans les diapositives suivantes. Par exemple : </a:t>
            </a:r>
          </a:p>
          <a:p>
            <a:pPr algn="just">
              <a:defRPr/>
            </a:pPr>
            <a:r>
              <a:rPr lang="fr-FR" sz="1200" dirty="0">
                <a:cs typeface="Arial" panose="020B0604020202020204" pitchFamily="34" charset="0"/>
              </a:rPr>
              <a:t>Tous les logements du territoire ont été rénovés. </a:t>
            </a:r>
          </a:p>
          <a:p>
            <a:pPr algn="just">
              <a:defRPr/>
            </a:pPr>
            <a:r>
              <a:rPr lang="fr-FR" sz="1200" dirty="0">
                <a:cs typeface="Arial" panose="020B0604020202020204" pitchFamily="34" charset="0"/>
              </a:rPr>
              <a:t>Les besoins en mobilité ont baissé de 15%. </a:t>
            </a:r>
          </a:p>
          <a:p>
            <a:pPr algn="just">
              <a:defRPr/>
            </a:pPr>
            <a:r>
              <a:rPr lang="fr-FR" sz="1200" dirty="0">
                <a:cs typeface="Arial" panose="020B0604020202020204" pitchFamily="34" charset="0"/>
              </a:rPr>
              <a:t>La part des modes de déplacement doux et communs est passé de 5% à 23%. </a:t>
            </a:r>
          </a:p>
          <a:p>
            <a:pPr algn="just">
              <a:defRPr/>
            </a:pPr>
            <a:r>
              <a:rPr lang="fr-FR" sz="1200" dirty="0">
                <a:cs typeface="Arial" panose="020B0604020202020204" pitchFamily="34" charset="0"/>
              </a:rPr>
              <a:t>L’ensemble des exploitations agricoles ont modifié leurs pratiques (diminutions des intrants, optimisation de l’alimentation des élevages…).</a:t>
            </a:r>
          </a:p>
          <a:p>
            <a:pPr algn="just">
              <a:defRPr/>
            </a:pPr>
            <a:r>
              <a:rPr lang="fr-FR" sz="1200" dirty="0">
                <a:cs typeface="Arial" panose="020B0604020202020204" pitchFamily="34" charset="0"/>
              </a:rPr>
              <a:t>Tous les gisements d’énergie renouvelables identifiés par le diagnostic ont été mobilisés.</a:t>
            </a:r>
          </a:p>
          <a:p>
            <a:pPr marL="0" indent="0" algn="just">
              <a:buNone/>
              <a:defRPr/>
            </a:pPr>
            <a:endParaRPr lang="fr-FR" sz="1200" dirty="0">
              <a:cs typeface="Arial" panose="020B0604020202020204" pitchFamily="34" charset="0"/>
            </a:endParaRPr>
          </a:p>
          <a:p>
            <a:pPr marL="0" indent="0" algn="just">
              <a:buNone/>
              <a:defRPr/>
            </a:pPr>
            <a:r>
              <a:rPr lang="fr-FR" sz="1400" b="1" dirty="0">
                <a:cs typeface="Arial" panose="020B0604020202020204" pitchFamily="34" charset="0"/>
              </a:rPr>
              <a:t>Résultats : </a:t>
            </a:r>
          </a:p>
          <a:p>
            <a:pPr marL="0" indent="0" algn="just">
              <a:buNone/>
              <a:defRPr/>
            </a:pPr>
            <a:r>
              <a:rPr lang="fr-FR" sz="1200" dirty="0">
                <a:cs typeface="Arial" panose="020B0604020202020204" pitchFamily="34" charset="0"/>
              </a:rPr>
              <a:t>Les émissions de gaz à effet de serre baissent de 67%</a:t>
            </a:r>
          </a:p>
          <a:p>
            <a:pPr marL="0" indent="0" algn="just">
              <a:buNone/>
              <a:defRPr/>
            </a:pPr>
            <a:r>
              <a:rPr lang="fr-FR" sz="1200" dirty="0">
                <a:cs typeface="Arial" panose="020B0604020202020204" pitchFamily="34" charset="0"/>
              </a:rPr>
              <a:t>Les consommations d’énergie baissent de 43%</a:t>
            </a:r>
          </a:p>
          <a:p>
            <a:pPr marL="0" indent="0" algn="just">
              <a:buNone/>
              <a:defRPr/>
            </a:pPr>
            <a:r>
              <a:rPr lang="fr-FR" sz="1200" dirty="0">
                <a:cs typeface="Arial" panose="020B0604020202020204" pitchFamily="34" charset="0"/>
              </a:rPr>
              <a:t>La production d’énergie renouvelable s’élève à 290 GWh</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133</a:t>
            </a:fld>
            <a:endParaRPr lang="fr-FR"/>
          </a:p>
        </p:txBody>
      </p:sp>
    </p:spTree>
    <p:extLst>
      <p:ext uri="{BB962C8B-B14F-4D97-AF65-F5344CB8AC3E}">
        <p14:creationId xmlns:p14="http://schemas.microsoft.com/office/powerpoint/2010/main" val="36137999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 potentiel max »</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65397" y="5533312"/>
            <a:ext cx="8388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200" dirty="0">
                <a:cs typeface="Arial" panose="020B0604020202020204" pitchFamily="34" charset="0"/>
              </a:rPr>
              <a:t>Le changement d’usage des sols n’est pas un facteur à négliger. L’artificialisation des terres ou le défrichages de forêts pour la mise en culture sont d’importants postes d’émissions de GES. Au contraire, la conversion de terres agricoles en prairie ou en forêts peuvent engendrer d’importants effets de séquestration CO2. </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134</a:t>
            </a:fld>
            <a:endParaRPr lang="fr-FR"/>
          </a:p>
        </p:txBody>
      </p:sp>
      <p:pic>
        <p:nvPicPr>
          <p:cNvPr id="5" name="Image 4">
            <a:extLst>
              <a:ext uri="{FF2B5EF4-FFF2-40B4-BE49-F238E27FC236}">
                <a16:creationId xmlns:a16="http://schemas.microsoft.com/office/drawing/2014/main" xmlns="" id="{0FB28197-5965-4300-8D5E-212A1BE64B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31" y="1888061"/>
            <a:ext cx="360000" cy="355302"/>
          </a:xfrm>
          <a:prstGeom prst="rect">
            <a:avLst/>
          </a:prstGeom>
        </p:spPr>
      </p:pic>
      <p:pic>
        <p:nvPicPr>
          <p:cNvPr id="6" name="Image 5">
            <a:extLst>
              <a:ext uri="{FF2B5EF4-FFF2-40B4-BE49-F238E27FC236}">
                <a16:creationId xmlns:a16="http://schemas.microsoft.com/office/drawing/2014/main" xmlns="" id="{3FC95043-DC07-4D04-83F4-A56D92ED8E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86" y="5085358"/>
            <a:ext cx="360000" cy="350228"/>
          </a:xfrm>
          <a:prstGeom prst="rect">
            <a:avLst/>
          </a:prstGeom>
        </p:spPr>
      </p:pic>
      <p:sp>
        <p:nvSpPr>
          <p:cNvPr id="7" name="Espace réservé du texte 2">
            <a:extLst>
              <a:ext uri="{FF2B5EF4-FFF2-40B4-BE49-F238E27FC236}">
                <a16:creationId xmlns:a16="http://schemas.microsoft.com/office/drawing/2014/main" xmlns="" id="{595C72B5-8A34-4E0C-B6B8-8E66939DAA5F}"/>
              </a:ext>
            </a:extLst>
          </p:cNvPr>
          <p:cNvSpPr txBox="1">
            <a:spLocks/>
          </p:cNvSpPr>
          <p:nvPr/>
        </p:nvSpPr>
        <p:spPr>
          <a:xfrm>
            <a:off x="1834661" y="1270727"/>
            <a:ext cx="7309339"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Synthèses des potentiels – Emissions de GES </a:t>
            </a:r>
          </a:p>
        </p:txBody>
      </p:sp>
      <p:graphicFrame>
        <p:nvGraphicFramePr>
          <p:cNvPr id="8" name="Graphique 7">
            <a:extLst>
              <a:ext uri="{FF2B5EF4-FFF2-40B4-BE49-F238E27FC236}">
                <a16:creationId xmlns:a16="http://schemas.microsoft.com/office/drawing/2014/main" xmlns="" id="{4E66E1B1-2DFF-4B8C-B5B9-0E809E0FDDED}"/>
              </a:ext>
            </a:extLst>
          </p:cNvPr>
          <p:cNvGraphicFramePr>
            <a:graphicFrameLocks/>
          </p:cNvGraphicFramePr>
          <p:nvPr>
            <p:extLst/>
          </p:nvPr>
        </p:nvGraphicFramePr>
        <p:xfrm>
          <a:off x="2210937" y="2012271"/>
          <a:ext cx="5117911" cy="35750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65204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 potentiel max »</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135</a:t>
            </a:fld>
            <a:endParaRPr lang="fr-FR"/>
          </a:p>
        </p:txBody>
      </p:sp>
      <p:pic>
        <p:nvPicPr>
          <p:cNvPr id="7" name="Image 6">
            <a:extLst>
              <a:ext uri="{FF2B5EF4-FFF2-40B4-BE49-F238E27FC236}">
                <a16:creationId xmlns:a16="http://schemas.microsoft.com/office/drawing/2014/main" xmlns="" id="{0F52E8A9-0848-4E1B-8967-F204BD3B9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61" y="1671488"/>
            <a:ext cx="419966" cy="425970"/>
          </a:xfrm>
          <a:prstGeom prst="rect">
            <a:avLst/>
          </a:prstGeom>
        </p:spPr>
      </p:pic>
      <p:sp>
        <p:nvSpPr>
          <p:cNvPr id="8" name="Espace réservé du texte 2">
            <a:extLst>
              <a:ext uri="{FF2B5EF4-FFF2-40B4-BE49-F238E27FC236}">
                <a16:creationId xmlns:a16="http://schemas.microsoft.com/office/drawing/2014/main" xmlns="" id="{0B782D57-3541-4A68-B03F-6BCFF2280AC0}"/>
              </a:ext>
            </a:extLst>
          </p:cNvPr>
          <p:cNvSpPr txBox="1">
            <a:spLocks/>
          </p:cNvSpPr>
          <p:nvPr/>
        </p:nvSpPr>
        <p:spPr>
          <a:xfrm>
            <a:off x="1834661" y="1270727"/>
            <a:ext cx="7309339"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Synthèses des potentiels – Consommation d’énergie finale </a:t>
            </a:r>
          </a:p>
        </p:txBody>
      </p:sp>
      <p:graphicFrame>
        <p:nvGraphicFramePr>
          <p:cNvPr id="6" name="Graphique 5">
            <a:extLst>
              <a:ext uri="{FF2B5EF4-FFF2-40B4-BE49-F238E27FC236}">
                <a16:creationId xmlns:a16="http://schemas.microsoft.com/office/drawing/2014/main" xmlns="" id="{919041A6-95FF-4FAA-8556-51EE61CB59ED}"/>
              </a:ext>
            </a:extLst>
          </p:cNvPr>
          <p:cNvGraphicFramePr>
            <a:graphicFrameLocks/>
          </p:cNvGraphicFramePr>
          <p:nvPr>
            <p:extLst/>
          </p:nvPr>
        </p:nvGraphicFramePr>
        <p:xfrm>
          <a:off x="2388358" y="2031371"/>
          <a:ext cx="4585648" cy="3782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52816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Scénario « potentiel max »</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136</a:t>
            </a:fld>
            <a:endParaRPr lang="fr-FR"/>
          </a:p>
        </p:txBody>
      </p:sp>
      <p:sp>
        <p:nvSpPr>
          <p:cNvPr id="8" name="Espace réservé du texte 2">
            <a:extLst>
              <a:ext uri="{FF2B5EF4-FFF2-40B4-BE49-F238E27FC236}">
                <a16:creationId xmlns:a16="http://schemas.microsoft.com/office/drawing/2014/main" xmlns="" id="{0B782D57-3541-4A68-B03F-6BCFF2280AC0}"/>
              </a:ext>
            </a:extLst>
          </p:cNvPr>
          <p:cNvSpPr txBox="1">
            <a:spLocks/>
          </p:cNvSpPr>
          <p:nvPr/>
        </p:nvSpPr>
        <p:spPr>
          <a:xfrm>
            <a:off x="1834661" y="1270727"/>
            <a:ext cx="7309339"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Production d’énergie renouvelable </a:t>
            </a:r>
          </a:p>
        </p:txBody>
      </p:sp>
      <p:graphicFrame>
        <p:nvGraphicFramePr>
          <p:cNvPr id="5" name="Graphique 4">
            <a:extLst>
              <a:ext uri="{FF2B5EF4-FFF2-40B4-BE49-F238E27FC236}">
                <a16:creationId xmlns:a16="http://schemas.microsoft.com/office/drawing/2014/main" xmlns="" id="{37262426-D439-413C-AF95-99438886DFE7}"/>
              </a:ext>
            </a:extLst>
          </p:cNvPr>
          <p:cNvGraphicFramePr>
            <a:graphicFrameLocks/>
          </p:cNvGraphicFramePr>
          <p:nvPr>
            <p:extLst/>
          </p:nvPr>
        </p:nvGraphicFramePr>
        <p:xfrm>
          <a:off x="1501254" y="1594322"/>
          <a:ext cx="6387152" cy="46836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16685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lstStyle/>
          <a:p>
            <a:r>
              <a:rPr lang="fr-FR" dirty="0"/>
              <a:t>4. Une stratégie territoriale ambitieuse</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3" name="Espace réservé pour une image  2">
            <a:extLst>
              <a:ext uri="{FF2B5EF4-FFF2-40B4-BE49-F238E27FC236}">
                <a16:creationId xmlns:a16="http://schemas.microsoft.com/office/drawing/2014/main" xmlns="" id="{0226C541-5968-4E16-ADDD-7ADC780FE7A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1491" b="31491"/>
          <a:stretch>
            <a:fillRect/>
          </a:stretch>
        </p:blipFill>
        <p:spPr/>
      </p:pic>
      <p:pic>
        <p:nvPicPr>
          <p:cNvPr id="11" name="Espace réservé pour une image  18">
            <a:extLst>
              <a:ext uri="{FF2B5EF4-FFF2-40B4-BE49-F238E27FC236}">
                <a16:creationId xmlns:a16="http://schemas.microsoft.com/office/drawing/2014/main" xmlns="" id="{38D169E2-6EB5-4128-BF62-8B4B6EC693F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726" r="16726"/>
          <a:stretch>
            <a:fillRect/>
          </a:stretch>
        </p:blipFill>
        <p:spPr/>
      </p:pic>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Tree>
    <p:extLst>
      <p:ext uri="{BB962C8B-B14F-4D97-AF65-F5344CB8AC3E}">
        <p14:creationId xmlns:p14="http://schemas.microsoft.com/office/powerpoint/2010/main" val="41371080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Définition d’une stratégie pour le territoire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138</a:t>
            </a:fld>
            <a:endParaRPr lang="fr-FR"/>
          </a:p>
        </p:txBody>
      </p:sp>
      <p:sp>
        <p:nvSpPr>
          <p:cNvPr id="7" name="Rectangle 6">
            <a:extLst>
              <a:ext uri="{FF2B5EF4-FFF2-40B4-BE49-F238E27FC236}">
                <a16:creationId xmlns:a16="http://schemas.microsoft.com/office/drawing/2014/main" xmlns="" id="{2001AB6B-3F0C-4971-919C-D0C55BA62C47}"/>
              </a:ext>
            </a:extLst>
          </p:cNvPr>
          <p:cNvSpPr>
            <a:spLocks noChangeArrowheads="1"/>
          </p:cNvSpPr>
          <p:nvPr/>
        </p:nvSpPr>
        <p:spPr bwMode="auto">
          <a:xfrm>
            <a:off x="365397" y="1558212"/>
            <a:ext cx="4863426" cy="4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r>
              <a:rPr lang="fr-FR" sz="1600" dirty="0"/>
              <a:t>A partir des constats mis en avant par le diagnostic, le Comité de Pilotage PCAET de la communauté de communes s’est réuni le 22 novembre 2018 pour faire émerger une </a:t>
            </a:r>
            <a:r>
              <a:rPr lang="fr-FR" sz="1600" b="1" dirty="0">
                <a:solidFill>
                  <a:srgbClr val="8D235A"/>
                </a:solidFill>
              </a:rPr>
              <a:t>vision commune de l’avenir du territoire</a:t>
            </a:r>
            <a:r>
              <a:rPr lang="fr-FR" sz="1600" dirty="0">
                <a:solidFill>
                  <a:srgbClr val="8D235A"/>
                </a:solidFill>
              </a:rPr>
              <a:t>, </a:t>
            </a:r>
            <a:r>
              <a:rPr lang="fr-FR" sz="1600" b="1" dirty="0">
                <a:solidFill>
                  <a:srgbClr val="8D235A"/>
                </a:solidFill>
              </a:rPr>
              <a:t>discuter des objectifs à atteindre pour 2030, et préfigurer la stratégie territoriale</a:t>
            </a:r>
            <a:r>
              <a:rPr lang="fr-FR" sz="1600" dirty="0">
                <a:solidFill>
                  <a:srgbClr val="8D235A"/>
                </a:solidFill>
              </a:rPr>
              <a:t>. </a:t>
            </a:r>
          </a:p>
          <a:p>
            <a:pPr algn="just"/>
            <a:r>
              <a:rPr lang="fr-FR" sz="1600" dirty="0"/>
              <a:t>S’appuyant sur les scénarios « tendanciel », « réglementaire » et « potentiel max » présentés, les enjeux partagés par le Club Climat, ainsi que sur les différents objectifs opérationnels présentés, les participants ont pu prioriser les axes d’actions. </a:t>
            </a:r>
          </a:p>
          <a:p>
            <a:pPr algn="just"/>
            <a:r>
              <a:rPr lang="fr-FR" sz="1600" dirty="0"/>
              <a:t>Un vote individuel puis un vote collectif a permis de prioriser les enjeux issus du diagnostic partagé. </a:t>
            </a:r>
          </a:p>
          <a:p>
            <a:endParaRPr lang="fr-FR" sz="1600" dirty="0"/>
          </a:p>
        </p:txBody>
      </p:sp>
      <p:pic>
        <p:nvPicPr>
          <p:cNvPr id="5" name="Picture 2" descr="https://static.thenounproject.com/png/58894-200.png">
            <a:extLst>
              <a:ext uri="{FF2B5EF4-FFF2-40B4-BE49-F238E27FC236}">
                <a16:creationId xmlns:a16="http://schemas.microsoft.com/office/drawing/2014/main" xmlns="" id="{49A25C97-0DC0-43F4-978F-5A33CDE8E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283" y="2113487"/>
            <a:ext cx="3523750" cy="3523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tatic.thenounproject.com/png/2288671-200.png">
            <a:extLst>
              <a:ext uri="{FF2B5EF4-FFF2-40B4-BE49-F238E27FC236}">
                <a16:creationId xmlns:a16="http://schemas.microsoft.com/office/drawing/2014/main" xmlns="" id="{48D52F11-6A24-4703-92CF-A46FECAB3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726" y="167843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257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La stratégie retenue : axes de travail</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139</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3916745" y="1261105"/>
            <a:ext cx="4837002"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solidFill>
                <a:prstClr val="black"/>
              </a:solidFill>
              <a:latin typeface="Arial "/>
            </a:endParaRPr>
          </a:p>
        </p:txBody>
      </p:sp>
      <p:sp>
        <p:nvSpPr>
          <p:cNvPr id="15" name="Espace réservé du texte 3">
            <a:extLst>
              <a:ext uri="{FF2B5EF4-FFF2-40B4-BE49-F238E27FC236}">
                <a16:creationId xmlns:a16="http://schemas.microsoft.com/office/drawing/2014/main" xmlns="" id="{222911D9-9A21-4C45-BA0D-C560780CB20E}"/>
              </a:ext>
            </a:extLst>
          </p:cNvPr>
          <p:cNvSpPr txBox="1">
            <a:spLocks/>
          </p:cNvSpPr>
          <p:nvPr/>
        </p:nvSpPr>
        <p:spPr>
          <a:xfrm>
            <a:off x="739378" y="1651249"/>
            <a:ext cx="8145071"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r-FR" sz="1400" b="0" dirty="0">
                <a:cs typeface="Arial" panose="020B0604020202020204" pitchFamily="34" charset="0"/>
              </a:rPr>
              <a:t>A la suite de la concertation avec les acteurs du territoire, le COPIL a identifié les enjeux prioritaires pour les axes thématiques. Ceux-ci sont complétés de 4 axes structurants à prendre en compte dans l’ensemble des plans d’actions.</a:t>
            </a:r>
          </a:p>
          <a:p>
            <a:pPr algn="just">
              <a:defRPr/>
            </a:pPr>
            <a:r>
              <a:rPr lang="fr-FR" sz="500" b="0" dirty="0">
                <a:cs typeface="Arial" panose="020B0604020202020204" pitchFamily="34" charset="0"/>
              </a:rPr>
              <a:t> </a:t>
            </a:r>
            <a:endParaRPr lang="fr-FR" sz="500" b="0" dirty="0"/>
          </a:p>
          <a:p>
            <a:pPr algn="l"/>
            <a:r>
              <a:rPr lang="fr-FR" sz="1400" dirty="0"/>
              <a:t>Mobilisation </a:t>
            </a:r>
            <a:r>
              <a:rPr lang="fr-FR" sz="1400" dirty="0">
                <a:latin typeface="Arial "/>
              </a:rPr>
              <a:t>et sensibilisation des acteurs</a:t>
            </a:r>
          </a:p>
          <a:p>
            <a:pPr algn="l"/>
            <a:r>
              <a:rPr lang="fr-FR" sz="1200" b="0" dirty="0">
                <a:latin typeface="Arial" panose="020B0604020202020204" pitchFamily="34" charset="0"/>
                <a:ea typeface="ＭＳ Ｐゴシック" panose="020B0600070205080204" pitchFamily="34" charset="-128"/>
                <a:cs typeface="Arial" panose="020B0604020202020204" pitchFamily="34" charset="0"/>
              </a:rPr>
              <a:t>Poursuivre dans le cadre de la mise en œuvre du PCAET, la mobilisation et la sensibilisation des acteurs effectuées dans le cadre de l’élaboration du PCAET</a:t>
            </a:r>
          </a:p>
          <a:p>
            <a:pPr lvl="1"/>
            <a:endParaRPr lang="fr-FR" sz="1200" dirty="0">
              <a:latin typeface="Arial "/>
            </a:endParaRPr>
          </a:p>
          <a:p>
            <a:pPr algn="l"/>
            <a:r>
              <a:rPr lang="fr-FR" sz="1400" dirty="0">
                <a:latin typeface="Arial "/>
              </a:rPr>
              <a:t>Adaptation au changement climatique</a:t>
            </a:r>
          </a:p>
          <a:p>
            <a:pPr algn="l"/>
            <a:r>
              <a:rPr lang="fr-FR" sz="1200" b="0" dirty="0">
                <a:latin typeface="Arial" panose="020B0604020202020204" pitchFamily="34" charset="0"/>
                <a:ea typeface="ＭＳ Ｐゴシック" panose="020B0600070205080204" pitchFamily="34" charset="-128"/>
                <a:cs typeface="Arial" panose="020B0604020202020204" pitchFamily="34" charset="0"/>
              </a:rPr>
              <a:t>Identifier les actions critiques à mettre en place pour adapter le territoire aux changement climatiques à venir (sur la ressource en eau notamment</a:t>
            </a:r>
            <a:r>
              <a:rPr lang="fr-FR" sz="1200" dirty="0">
                <a:latin typeface="Arial" panose="020B0604020202020204" pitchFamily="34" charset="0"/>
                <a:ea typeface="ＭＳ Ｐゴシック" panose="020B0600070205080204" pitchFamily="34" charset="-128"/>
                <a:cs typeface="Arial" panose="020B0604020202020204" pitchFamily="34" charset="0"/>
              </a:rPr>
              <a:t>)</a:t>
            </a:r>
          </a:p>
          <a:p>
            <a:pPr algn="l"/>
            <a:endParaRPr lang="fr-FR" sz="1050" dirty="0">
              <a:latin typeface="Arial "/>
            </a:endParaRPr>
          </a:p>
          <a:p>
            <a:pPr algn="l"/>
            <a:r>
              <a:rPr lang="fr-FR" sz="1400" dirty="0">
                <a:latin typeface="Arial "/>
              </a:rPr>
              <a:t>Qualité de l’air</a:t>
            </a:r>
          </a:p>
          <a:p>
            <a:pPr marL="46436" algn="l"/>
            <a:r>
              <a:rPr lang="fr-FR" sz="1200" b="0" dirty="0">
                <a:latin typeface="Arial" panose="020B0604020202020204" pitchFamily="34" charset="0"/>
                <a:ea typeface="ＭＳ Ｐゴシック" panose="020B0600070205080204" pitchFamily="34" charset="-128"/>
                <a:cs typeface="Arial" panose="020B0604020202020204" pitchFamily="34" charset="0"/>
              </a:rPr>
              <a:t>Veiller à l’amélioration de la qualité de l’air sur le territoire. En respectant les objectifs de la SNBC, la présente stratégie est mieux </a:t>
            </a:r>
            <a:r>
              <a:rPr lang="fr-FR" sz="1200" b="0" dirty="0" err="1">
                <a:latin typeface="Arial" panose="020B0604020202020204" pitchFamily="34" charset="0"/>
                <a:ea typeface="ＭＳ Ｐゴシック" panose="020B0600070205080204" pitchFamily="34" charset="-128"/>
                <a:cs typeface="Arial" panose="020B0604020202020204" pitchFamily="34" charset="0"/>
              </a:rPr>
              <a:t>disante</a:t>
            </a:r>
            <a:r>
              <a:rPr lang="fr-FR" sz="1200" b="0" dirty="0">
                <a:latin typeface="Arial" panose="020B0604020202020204" pitchFamily="34" charset="0"/>
                <a:ea typeface="ＭＳ Ｐゴシック" panose="020B0600070205080204" pitchFamily="34" charset="-128"/>
                <a:cs typeface="Arial" panose="020B0604020202020204" pitchFamily="34" charset="0"/>
              </a:rPr>
              <a:t> que le PREPA</a:t>
            </a:r>
            <a:r>
              <a:rPr lang="fr-FR" sz="1400" b="0" dirty="0">
                <a:latin typeface="Arial "/>
              </a:rPr>
              <a:t>. </a:t>
            </a:r>
          </a:p>
          <a:p>
            <a:pPr algn="l"/>
            <a:endParaRPr lang="fr-FR" sz="1050" dirty="0">
              <a:latin typeface="Arial "/>
            </a:endParaRPr>
          </a:p>
          <a:p>
            <a:pPr algn="l"/>
            <a:r>
              <a:rPr lang="fr-FR" sz="1400" dirty="0">
                <a:latin typeface="Arial "/>
              </a:rPr>
              <a:t>Energies renouvelables</a:t>
            </a:r>
          </a:p>
          <a:p>
            <a:pPr algn="l"/>
            <a:r>
              <a:rPr lang="fr-FR" sz="1200" b="0" dirty="0">
                <a:latin typeface="Arial" panose="020B0604020202020204" pitchFamily="34" charset="0"/>
                <a:ea typeface="ＭＳ Ｐゴシック" panose="020B0600070205080204" pitchFamily="34" charset="-128"/>
                <a:cs typeface="Arial" panose="020B0604020202020204" pitchFamily="34" charset="0"/>
              </a:rPr>
              <a:t>Massifier le développement des énergies renouvelables sur le territoire</a:t>
            </a:r>
            <a:endParaRPr lang="fr-FR" sz="1400" dirty="0">
              <a:latin typeface="Arial "/>
            </a:endParaRPr>
          </a:p>
        </p:txBody>
      </p:sp>
      <p:pic>
        <p:nvPicPr>
          <p:cNvPr id="16" name="Image 15">
            <a:extLst>
              <a:ext uri="{FF2B5EF4-FFF2-40B4-BE49-F238E27FC236}">
                <a16:creationId xmlns:a16="http://schemas.microsoft.com/office/drawing/2014/main" xmlns="" id="{8E41EA31-40C6-48AC-9673-755B76EAB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38" y="5609568"/>
            <a:ext cx="392196" cy="392196"/>
          </a:xfrm>
          <a:prstGeom prst="rect">
            <a:avLst/>
          </a:prstGeom>
        </p:spPr>
      </p:pic>
      <p:pic>
        <p:nvPicPr>
          <p:cNvPr id="17" name="Image 16">
            <a:extLst>
              <a:ext uri="{FF2B5EF4-FFF2-40B4-BE49-F238E27FC236}">
                <a16:creationId xmlns:a16="http://schemas.microsoft.com/office/drawing/2014/main" xmlns="" id="{252D2EDE-B95E-4EBC-9411-9229CB1FD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648" y="4669792"/>
            <a:ext cx="392196" cy="392196"/>
          </a:xfrm>
          <a:prstGeom prst="rect">
            <a:avLst/>
          </a:prstGeom>
        </p:spPr>
      </p:pic>
      <p:pic>
        <p:nvPicPr>
          <p:cNvPr id="18" name="Image 17">
            <a:extLst>
              <a:ext uri="{FF2B5EF4-FFF2-40B4-BE49-F238E27FC236}">
                <a16:creationId xmlns:a16="http://schemas.microsoft.com/office/drawing/2014/main" xmlns="" id="{FFAE520C-228C-40C9-9699-30A0E7259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99" y="3730016"/>
            <a:ext cx="392196" cy="392196"/>
          </a:xfrm>
          <a:prstGeom prst="rect">
            <a:avLst/>
          </a:prstGeom>
        </p:spPr>
      </p:pic>
      <p:pic>
        <p:nvPicPr>
          <p:cNvPr id="19" name="Image 18">
            <a:extLst>
              <a:ext uri="{FF2B5EF4-FFF2-40B4-BE49-F238E27FC236}">
                <a16:creationId xmlns:a16="http://schemas.microsoft.com/office/drawing/2014/main" xmlns="" id="{9F1581F7-4BD7-4589-A4B9-E998D320AD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648" y="2656635"/>
            <a:ext cx="392196" cy="392196"/>
          </a:xfrm>
          <a:prstGeom prst="rect">
            <a:avLst/>
          </a:prstGeom>
        </p:spPr>
      </p:pic>
    </p:spTree>
    <p:extLst>
      <p:ext uri="{BB962C8B-B14F-4D97-AF65-F5344CB8AC3E}">
        <p14:creationId xmlns:p14="http://schemas.microsoft.com/office/powerpoint/2010/main" val="214677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A1341D35-355C-4E82-9AD3-4D573D1B598C}"/>
              </a:ext>
            </a:extLst>
          </p:cNvPr>
          <p:cNvSpPr>
            <a:spLocks noGrp="1"/>
          </p:cNvSpPr>
          <p:nvPr>
            <p:ph type="body" sz="quarter" idx="18"/>
          </p:nvPr>
        </p:nvSpPr>
        <p:spPr>
          <a:xfrm>
            <a:off x="5159829" y="4717177"/>
            <a:ext cx="3806774" cy="360000"/>
          </a:xfrm>
        </p:spPr>
        <p:txBody>
          <a:bodyPr/>
          <a:lstStyle/>
          <a:p>
            <a:r>
              <a:rPr lang="fr-FR" dirty="0"/>
              <a:t>27 Ktep</a:t>
            </a:r>
          </a:p>
        </p:txBody>
      </p:sp>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p:txBody>
          <a:bodyPr>
            <a:normAutofit fontScale="92500"/>
          </a:bodyPr>
          <a:lstStyle/>
          <a:p>
            <a:pPr algn="just"/>
            <a:r>
              <a:rPr lang="fr-FR" dirty="0"/>
              <a:t>Le territoire Gevrey-Chambertin et Nuits-Saint-Georges compte près de 14 000 logements dont plus de 80% sont des logements individuels. </a:t>
            </a:r>
          </a:p>
          <a:p>
            <a:pPr algn="just"/>
            <a:r>
              <a:rPr lang="fr-FR" dirty="0"/>
              <a:t>Plus de la moitié des logements ont été construit durant la période 1946 - 1970.</a:t>
            </a:r>
          </a:p>
          <a:p>
            <a:pPr algn="just"/>
            <a:r>
              <a:rPr lang="fr-FR" dirty="0"/>
              <a:t>Le secteur résidentiel c’est 22% des consommations du territoire, le deuxième poste après les transports. C’est aussi le second poste d’émissions de GES représentant 16% des émissions du territoire.</a:t>
            </a:r>
          </a:p>
          <a:p>
            <a:pPr algn="just"/>
            <a:r>
              <a:rPr lang="fr-FR" dirty="0"/>
              <a:t>La situation est en nette amélioration depuis 2012, avec une légère baisse de l’énergie utilisée et des réductions plutôt marquées des émissions de polluants et de gaz à effet de serre.</a:t>
            </a:r>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dirty="0"/>
              <a:t>Diagnostic résidentiel</a:t>
            </a:r>
          </a:p>
        </p:txBody>
      </p:sp>
      <p:sp>
        <p:nvSpPr>
          <p:cNvPr id="12" name="Espace réservé du texte 11">
            <a:extLst>
              <a:ext uri="{FF2B5EF4-FFF2-40B4-BE49-F238E27FC236}">
                <a16:creationId xmlns:a16="http://schemas.microsoft.com/office/drawing/2014/main" xmlns="" id="{23B80160-7269-49FB-A4C7-6B5FFCB7C702}"/>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6CD8D878-077C-45E0-B986-4D256B3E6403}"/>
              </a:ext>
            </a:extLst>
          </p:cNvPr>
          <p:cNvSpPr>
            <a:spLocks noGrp="1"/>
          </p:cNvSpPr>
          <p:nvPr>
            <p:ph type="body" sz="quarter" idx="19"/>
          </p:nvPr>
        </p:nvSpPr>
        <p:spPr>
          <a:xfrm>
            <a:off x="5159829" y="5233448"/>
            <a:ext cx="3806774" cy="360000"/>
          </a:xfrm>
        </p:spPr>
        <p:txBody>
          <a:bodyPr/>
          <a:lstStyle/>
          <a:p>
            <a:r>
              <a:rPr lang="fr-FR" dirty="0"/>
              <a:t>35 000 tonnes équivalent CO2</a:t>
            </a:r>
          </a:p>
        </p:txBody>
      </p:sp>
      <p:sp>
        <p:nvSpPr>
          <p:cNvPr id="14" name="Espace réservé du texte 13">
            <a:extLst>
              <a:ext uri="{FF2B5EF4-FFF2-40B4-BE49-F238E27FC236}">
                <a16:creationId xmlns:a16="http://schemas.microsoft.com/office/drawing/2014/main" xmlns="" id="{B57DDABB-18AE-4DF2-AC3F-0D56A1B28713}"/>
              </a:ext>
            </a:extLst>
          </p:cNvPr>
          <p:cNvSpPr>
            <a:spLocks noGrp="1"/>
          </p:cNvSpPr>
          <p:nvPr>
            <p:ph type="body" sz="quarter" idx="20"/>
          </p:nvPr>
        </p:nvSpPr>
        <p:spPr>
          <a:xfrm>
            <a:off x="5159829" y="5760392"/>
            <a:ext cx="3806774" cy="360000"/>
          </a:xfrm>
        </p:spPr>
        <p:txBody>
          <a:bodyPr/>
          <a:lstStyle/>
          <a:p>
            <a:r>
              <a:rPr lang="fr-FR" dirty="0"/>
              <a:t>280 tonnes de polluants</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18" name="Espace réservé pour une image  16">
            <a:extLst>
              <a:ext uri="{FF2B5EF4-FFF2-40B4-BE49-F238E27FC236}">
                <a16:creationId xmlns:a16="http://schemas.microsoft.com/office/drawing/2014/main" xmlns="" id="{07F69B6B-29B2-4705-9211-640324E6114B}"/>
              </a:ext>
            </a:extLst>
          </p:cNvPr>
          <p:cNvPicPr>
            <a:picLocks noChangeAspect="1"/>
          </p:cNvPicPr>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4717177"/>
            <a:ext cx="310774" cy="360000"/>
          </a:xfrm>
          <a:prstGeom prst="rect">
            <a:avLst/>
          </a:prstGeom>
        </p:spPr>
      </p:pic>
      <p:pic>
        <p:nvPicPr>
          <p:cNvPr id="19" name="Espace réservé pour une image  41">
            <a:extLst>
              <a:ext uri="{FF2B5EF4-FFF2-40B4-BE49-F238E27FC236}">
                <a16:creationId xmlns:a16="http://schemas.microsoft.com/office/drawing/2014/main" xmlns="" id="{CE14A4DC-F378-4692-944A-C2DDE6BEF215}"/>
              </a:ext>
            </a:extLst>
          </p:cNvPr>
          <p:cNvPicPr>
            <a:picLocks noChangeAspect="1"/>
          </p:cNvPicPr>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233449"/>
            <a:ext cx="310774" cy="360000"/>
          </a:xfrm>
          <a:prstGeom prst="rect">
            <a:avLst/>
          </a:prstGeom>
        </p:spPr>
      </p:pic>
      <p:pic>
        <p:nvPicPr>
          <p:cNvPr id="20" name="Espace réservé pour une image  10">
            <a:extLst>
              <a:ext uri="{FF2B5EF4-FFF2-40B4-BE49-F238E27FC236}">
                <a16:creationId xmlns:a16="http://schemas.microsoft.com/office/drawing/2014/main" xmlns="" id="{867A1CD7-07BB-4FC3-97F1-BFC147012490}"/>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185" y="5760393"/>
            <a:ext cx="310774" cy="360000"/>
          </a:xfrm>
          <a:prstGeom prst="rect">
            <a:avLst/>
          </a:prstGeom>
        </p:spPr>
      </p:pic>
      <p:graphicFrame>
        <p:nvGraphicFramePr>
          <p:cNvPr id="22" name="Espace réservé du contenu 20">
            <a:extLst>
              <a:ext uri="{FF2B5EF4-FFF2-40B4-BE49-F238E27FC236}">
                <a16:creationId xmlns:a16="http://schemas.microsoft.com/office/drawing/2014/main" xmlns="" id="{215994D2-69F7-4C37-A322-83EA132D9A88}"/>
              </a:ext>
            </a:extLst>
          </p:cNvPr>
          <p:cNvGraphicFramePr>
            <a:graphicFrameLocks noGrp="1"/>
          </p:cNvGraphicFramePr>
          <p:nvPr>
            <p:ph type="chart" sz="quarter" idx="22"/>
            <p:extLst>
              <p:ext uri="{D42A27DB-BD31-4B8C-83A1-F6EECF244321}">
                <p14:modId xmlns:p14="http://schemas.microsoft.com/office/powerpoint/2010/main" val="138813764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15" name="Espace réservé du texte 13">
            <a:extLst>
              <a:ext uri="{FF2B5EF4-FFF2-40B4-BE49-F238E27FC236}">
                <a16:creationId xmlns:a16="http://schemas.microsoft.com/office/drawing/2014/main" xmlns="" id="{540FCB58-EE95-461C-B066-319A9394134D}"/>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24 millions d’€</a:t>
            </a:r>
          </a:p>
        </p:txBody>
      </p:sp>
      <p:pic>
        <p:nvPicPr>
          <p:cNvPr id="21" name="Espace réservé pour une image  24">
            <a:extLst>
              <a:ext uri="{FF2B5EF4-FFF2-40B4-BE49-F238E27FC236}">
                <a16:creationId xmlns:a16="http://schemas.microsoft.com/office/drawing/2014/main" xmlns="" id="{672F6500-2DD0-4929-B18A-E45B8B8D18A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2" name="Espace réservé du numéro de diapositive 1">
            <a:extLst>
              <a:ext uri="{FF2B5EF4-FFF2-40B4-BE49-F238E27FC236}">
                <a16:creationId xmlns:a16="http://schemas.microsoft.com/office/drawing/2014/main" xmlns="" id="{1CBE4651-9240-4E2E-A0F8-4B2E09D7BFF9}"/>
              </a:ext>
            </a:extLst>
          </p:cNvPr>
          <p:cNvSpPr>
            <a:spLocks noGrp="1"/>
          </p:cNvSpPr>
          <p:nvPr>
            <p:ph type="sldNum" sz="quarter" idx="12"/>
          </p:nvPr>
        </p:nvSpPr>
        <p:spPr/>
        <p:txBody>
          <a:bodyPr/>
          <a:lstStyle/>
          <a:p>
            <a:fld id="{01DFE443-B80B-44A7-B8E3-175A733CB829}" type="slidenum">
              <a:rPr lang="fr-FR" smtClean="0"/>
              <a:t>14</a:t>
            </a:fld>
            <a:endParaRPr lang="fr-FR"/>
          </a:p>
        </p:txBody>
      </p:sp>
      <p:sp>
        <p:nvSpPr>
          <p:cNvPr id="17" name="Espace réservé du texte 1">
            <a:extLst>
              <a:ext uri="{FF2B5EF4-FFF2-40B4-BE49-F238E27FC236}">
                <a16:creationId xmlns:a16="http://schemas.microsoft.com/office/drawing/2014/main" xmlns="" id="{9141F30E-9B1E-4E94-834B-2D122D3111FD}"/>
              </a:ext>
            </a:extLst>
          </p:cNvPr>
          <p:cNvSpPr>
            <a:spLocks noGrp="1"/>
          </p:cNvSpPr>
          <p:nvPr>
            <p:ph type="body" sz="quarter" idx="21"/>
          </p:nvPr>
        </p:nvSpPr>
        <p:spPr>
          <a:xfrm>
            <a:off x="208124" y="4319743"/>
            <a:ext cx="4040989" cy="302902"/>
          </a:xfrm>
        </p:spPr>
        <p:txBody>
          <a:bodyPr/>
          <a:lstStyle/>
          <a:p>
            <a:r>
              <a:rPr lang="fr-FR" sz="1100" i="1" dirty="0"/>
              <a:t>Source : données OPTEER</a:t>
            </a:r>
          </a:p>
        </p:txBody>
      </p:sp>
    </p:spTree>
    <p:extLst>
      <p:ext uri="{BB962C8B-B14F-4D97-AF65-F5344CB8AC3E}">
        <p14:creationId xmlns:p14="http://schemas.microsoft.com/office/powerpoint/2010/main" val="10840538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Les enjeux prioritaires selon le COPIL et le club climat</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140</a:t>
            </a:fld>
            <a:endParaRPr lang="fr-FR"/>
          </a:p>
        </p:txBody>
      </p:sp>
      <p:sp>
        <p:nvSpPr>
          <p:cNvPr id="7" name="Rectangle 6">
            <a:extLst>
              <a:ext uri="{FF2B5EF4-FFF2-40B4-BE49-F238E27FC236}">
                <a16:creationId xmlns:a16="http://schemas.microsoft.com/office/drawing/2014/main" xmlns="" id="{2001AB6B-3F0C-4971-919C-D0C55BA62C47}"/>
              </a:ext>
            </a:extLst>
          </p:cNvPr>
          <p:cNvSpPr>
            <a:spLocks noChangeArrowheads="1"/>
          </p:cNvSpPr>
          <p:nvPr/>
        </p:nvSpPr>
        <p:spPr bwMode="auto">
          <a:xfrm>
            <a:off x="365397" y="1558212"/>
            <a:ext cx="8388350" cy="376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b="1" dirty="0">
                <a:cs typeface="Arial" panose="020B0604020202020204" pitchFamily="34" charset="0"/>
              </a:rPr>
              <a:t>Bâtiments et habitat : </a:t>
            </a:r>
          </a:p>
          <a:p>
            <a:pPr algn="just">
              <a:buFont typeface="+mj-lt"/>
              <a:buAutoNum type="arabicPeriod"/>
              <a:defRPr/>
            </a:pPr>
            <a:r>
              <a:rPr lang="fr-FR" sz="1600" dirty="0">
                <a:cs typeface="Arial" panose="020B0604020202020204" pitchFamily="34" charset="0"/>
              </a:rPr>
              <a:t>Rénover le bâti existant</a:t>
            </a:r>
          </a:p>
          <a:p>
            <a:pPr algn="just">
              <a:buFont typeface="+mj-lt"/>
              <a:buAutoNum type="arabicPeriod"/>
              <a:defRPr/>
            </a:pPr>
            <a:r>
              <a:rPr lang="fr-FR" sz="1600" dirty="0">
                <a:cs typeface="Arial" panose="020B0604020202020204" pitchFamily="34" charset="0"/>
              </a:rPr>
              <a:t>Agir sur les nouvelles constructions</a:t>
            </a:r>
          </a:p>
          <a:p>
            <a:pPr algn="just">
              <a:buFont typeface="+mj-lt"/>
              <a:buAutoNum type="arabicPeriod"/>
              <a:defRPr/>
            </a:pPr>
            <a:r>
              <a:rPr lang="fr-FR" sz="1600" dirty="0">
                <a:cs typeface="Arial" panose="020B0604020202020204" pitchFamily="34" charset="0"/>
              </a:rPr>
              <a:t>Agir sur l’urbanisme et l’aménagement du territoire</a:t>
            </a:r>
          </a:p>
          <a:p>
            <a:pPr algn="just">
              <a:buFont typeface="+mj-lt"/>
              <a:buAutoNum type="arabicPeriod"/>
              <a:defRPr/>
            </a:pPr>
            <a:endParaRPr lang="fr-FR" sz="1600" b="1" dirty="0">
              <a:cs typeface="Arial" panose="020B0604020202020204" pitchFamily="34" charset="0"/>
            </a:endParaRPr>
          </a:p>
          <a:p>
            <a:pPr marL="0" indent="0" algn="just">
              <a:buNone/>
              <a:defRPr/>
            </a:pPr>
            <a:r>
              <a:rPr lang="fr-FR" sz="1600" b="1" dirty="0">
                <a:cs typeface="Arial" panose="020B0604020202020204" pitchFamily="34" charset="0"/>
              </a:rPr>
              <a:t>Transport et mobilité :</a:t>
            </a:r>
          </a:p>
          <a:p>
            <a:pPr algn="just">
              <a:buFont typeface="+mj-lt"/>
              <a:buAutoNum type="arabicPeriod"/>
              <a:defRPr/>
            </a:pPr>
            <a:r>
              <a:rPr lang="fr-FR" sz="1600" dirty="0">
                <a:cs typeface="Arial" panose="020B0604020202020204" pitchFamily="34" charset="0"/>
              </a:rPr>
              <a:t>Lutter contre la voiture solo</a:t>
            </a:r>
          </a:p>
          <a:p>
            <a:pPr algn="just">
              <a:buFont typeface="+mj-lt"/>
              <a:buAutoNum type="arabicPeriod"/>
              <a:defRPr/>
            </a:pPr>
            <a:r>
              <a:rPr lang="fr-FR" sz="1600" dirty="0">
                <a:cs typeface="Arial" panose="020B0604020202020204" pitchFamily="34" charset="0"/>
              </a:rPr>
              <a:t>Renforcer l’attractivité des transports en commun (desserte, fréquence, tarifs, confort…)</a:t>
            </a:r>
          </a:p>
          <a:p>
            <a:pPr algn="just">
              <a:buFont typeface="+mj-lt"/>
              <a:buAutoNum type="arabicPeriod"/>
              <a:defRPr/>
            </a:pPr>
            <a:r>
              <a:rPr lang="fr-FR" sz="1600" dirty="0">
                <a:cs typeface="Arial" panose="020B0604020202020204" pitchFamily="34" charset="0"/>
              </a:rPr>
              <a:t>Encourager l’usage des transports « doux »</a:t>
            </a:r>
          </a:p>
          <a:p>
            <a:pPr algn="just">
              <a:buFont typeface="+mj-lt"/>
              <a:buAutoNum type="arabicPeriod"/>
              <a:defRPr/>
            </a:pPr>
            <a:r>
              <a:rPr lang="fr-FR" sz="1600" dirty="0">
                <a:cs typeface="Arial" panose="020B0604020202020204" pitchFamily="34" charset="0"/>
              </a:rPr>
              <a:t>Diminuer les émissions de GES liées au transport de marchandise</a:t>
            </a:r>
          </a:p>
          <a:p>
            <a:pPr marL="0" indent="0" algn="just">
              <a:buNone/>
              <a:defRPr/>
            </a:pPr>
            <a:endParaRPr lang="fr-FR" sz="1400" b="1" dirty="0">
              <a:solidFill>
                <a:srgbClr val="8D235A"/>
              </a:solidFill>
              <a:cs typeface="Arial" panose="020B0604020202020204" pitchFamily="34" charset="0"/>
            </a:endParaRPr>
          </a:p>
          <a:p>
            <a:pPr marL="0" indent="0" algn="just">
              <a:buNone/>
              <a:defRPr/>
            </a:pPr>
            <a:endParaRPr lang="fr-FR" sz="1400" b="1" dirty="0">
              <a:solidFill>
                <a:srgbClr val="8D235A"/>
              </a:solidFill>
              <a:cs typeface="Arial" panose="020B0604020202020204" pitchFamily="34" charset="0"/>
            </a:endParaRPr>
          </a:p>
        </p:txBody>
      </p:sp>
      <p:sp>
        <p:nvSpPr>
          <p:cNvPr id="5" name="Espace réservé du contenu 8">
            <a:extLst>
              <a:ext uri="{FF2B5EF4-FFF2-40B4-BE49-F238E27FC236}">
                <a16:creationId xmlns:a16="http://schemas.microsoft.com/office/drawing/2014/main" xmlns="" id="{FE25767B-8A20-408C-A25E-51AE9D0D7968}"/>
              </a:ext>
            </a:extLst>
          </p:cNvPr>
          <p:cNvSpPr txBox="1">
            <a:spLocks/>
          </p:cNvSpPr>
          <p:nvPr/>
        </p:nvSpPr>
        <p:spPr>
          <a:xfrm>
            <a:off x="3916745" y="1261105"/>
            <a:ext cx="4837002"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Axes thématiques : </a:t>
            </a:r>
          </a:p>
        </p:txBody>
      </p:sp>
    </p:spTree>
    <p:extLst>
      <p:ext uri="{BB962C8B-B14F-4D97-AF65-F5344CB8AC3E}">
        <p14:creationId xmlns:p14="http://schemas.microsoft.com/office/powerpoint/2010/main" val="2357535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Les enjeux prioritaires selon le COPIL et le club climat</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141</a:t>
            </a:fld>
            <a:endParaRPr lang="fr-FR"/>
          </a:p>
        </p:txBody>
      </p:sp>
      <p:sp>
        <p:nvSpPr>
          <p:cNvPr id="7" name="Rectangle 6">
            <a:extLst>
              <a:ext uri="{FF2B5EF4-FFF2-40B4-BE49-F238E27FC236}">
                <a16:creationId xmlns:a16="http://schemas.microsoft.com/office/drawing/2014/main" xmlns="" id="{2001AB6B-3F0C-4971-919C-D0C55BA62C47}"/>
              </a:ext>
            </a:extLst>
          </p:cNvPr>
          <p:cNvSpPr>
            <a:spLocks noChangeArrowheads="1"/>
          </p:cNvSpPr>
          <p:nvPr/>
        </p:nvSpPr>
        <p:spPr bwMode="auto">
          <a:xfrm>
            <a:off x="365397" y="1558212"/>
            <a:ext cx="8388350" cy="38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b="1" dirty="0">
                <a:cs typeface="Arial" panose="020B0604020202020204" pitchFamily="34" charset="0"/>
              </a:rPr>
              <a:t>Agriculture : </a:t>
            </a:r>
          </a:p>
          <a:p>
            <a:pPr algn="just">
              <a:buFont typeface="+mj-lt"/>
              <a:buAutoNum type="arabicPeriod"/>
              <a:defRPr/>
            </a:pPr>
            <a:r>
              <a:rPr lang="fr-FR" sz="1600" dirty="0">
                <a:cs typeface="Arial" panose="020B0604020202020204" pitchFamily="34" charset="0"/>
              </a:rPr>
              <a:t>Renforcer les circuits courts, soutenir les producteurs locaux</a:t>
            </a:r>
          </a:p>
          <a:p>
            <a:pPr algn="just">
              <a:buFont typeface="+mj-lt"/>
              <a:buAutoNum type="arabicPeriod"/>
              <a:defRPr/>
            </a:pPr>
            <a:r>
              <a:rPr lang="fr-FR" sz="1600" dirty="0">
                <a:cs typeface="Arial" panose="020B0604020202020204" pitchFamily="34" charset="0"/>
              </a:rPr>
              <a:t>Favoriser les techniques agricoles les moins polluantes</a:t>
            </a:r>
          </a:p>
          <a:p>
            <a:pPr algn="just">
              <a:buFont typeface="+mj-lt"/>
              <a:buAutoNum type="arabicPeriod"/>
              <a:defRPr/>
            </a:pPr>
            <a:r>
              <a:rPr lang="fr-FR" sz="1600" dirty="0">
                <a:cs typeface="Arial" panose="020B0604020202020204" pitchFamily="34" charset="0"/>
              </a:rPr>
              <a:t>Faciliter l’adaptation au changement climatique</a:t>
            </a:r>
          </a:p>
          <a:p>
            <a:pPr algn="just">
              <a:buFont typeface="+mj-lt"/>
              <a:buAutoNum type="arabicPeriod"/>
              <a:defRPr/>
            </a:pPr>
            <a:endParaRPr lang="fr-FR" sz="1600" b="1" dirty="0">
              <a:cs typeface="Arial" panose="020B0604020202020204" pitchFamily="34" charset="0"/>
            </a:endParaRPr>
          </a:p>
          <a:p>
            <a:pPr marL="0" indent="0" algn="just">
              <a:buNone/>
              <a:defRPr/>
            </a:pPr>
            <a:r>
              <a:rPr lang="fr-FR" sz="1600" b="1" dirty="0">
                <a:cs typeface="Arial" panose="020B0604020202020204" pitchFamily="34" charset="0"/>
              </a:rPr>
              <a:t>Economie locale :</a:t>
            </a:r>
          </a:p>
          <a:p>
            <a:pPr algn="just">
              <a:buFont typeface="+mj-lt"/>
              <a:buAutoNum type="arabicPeriod"/>
              <a:defRPr/>
            </a:pPr>
            <a:r>
              <a:rPr lang="fr-FR" sz="1600" dirty="0">
                <a:cs typeface="Arial" panose="020B0604020202020204" pitchFamily="34" charset="0"/>
              </a:rPr>
              <a:t>Rendre les acteurs publics exemplaires</a:t>
            </a:r>
          </a:p>
          <a:p>
            <a:pPr algn="just">
              <a:buFont typeface="+mj-lt"/>
              <a:buAutoNum type="arabicPeriod"/>
              <a:defRPr/>
            </a:pPr>
            <a:r>
              <a:rPr lang="fr-FR" sz="1600" dirty="0">
                <a:cs typeface="Arial" panose="020B0604020202020204" pitchFamily="34" charset="0"/>
              </a:rPr>
              <a:t>Développer l’économie circulaire</a:t>
            </a:r>
          </a:p>
          <a:p>
            <a:pPr algn="just">
              <a:buFont typeface="+mj-lt"/>
              <a:buAutoNum type="arabicPeriod"/>
              <a:defRPr/>
            </a:pPr>
            <a:r>
              <a:rPr lang="fr-FR" sz="1600" dirty="0">
                <a:cs typeface="Arial" panose="020B0604020202020204" pitchFamily="34" charset="0"/>
              </a:rPr>
              <a:t>Favoriser un développement écoresponsable du tourisme</a:t>
            </a:r>
          </a:p>
          <a:p>
            <a:pPr algn="just">
              <a:buFont typeface="+mj-lt"/>
              <a:buAutoNum type="arabicPeriod"/>
              <a:defRPr/>
            </a:pPr>
            <a:endParaRPr lang="fr-FR" sz="1600" dirty="0">
              <a:cs typeface="Arial" panose="020B0604020202020204" pitchFamily="34" charset="0"/>
            </a:endParaRPr>
          </a:p>
          <a:p>
            <a:pPr marL="0" indent="0" algn="just">
              <a:buNone/>
              <a:defRPr/>
            </a:pPr>
            <a:endParaRPr lang="fr-FR" sz="1600" dirty="0">
              <a:cs typeface="Arial" panose="020B0604020202020204" pitchFamily="34" charset="0"/>
            </a:endParaRPr>
          </a:p>
          <a:p>
            <a:pPr marL="0" indent="0" algn="just">
              <a:buNone/>
              <a:defRPr/>
            </a:pPr>
            <a:endParaRPr lang="fr-FR" sz="1400" b="1" dirty="0">
              <a:solidFill>
                <a:srgbClr val="8D235A"/>
              </a:solidFill>
              <a:cs typeface="Arial" panose="020B0604020202020204" pitchFamily="34" charset="0"/>
            </a:endParaRPr>
          </a:p>
          <a:p>
            <a:pPr marL="0" indent="0" algn="just">
              <a:buNone/>
              <a:defRPr/>
            </a:pPr>
            <a:endParaRPr lang="fr-FR" sz="1400" b="1" dirty="0">
              <a:solidFill>
                <a:srgbClr val="8D235A"/>
              </a:solidFill>
              <a:cs typeface="Arial" panose="020B0604020202020204" pitchFamily="34" charset="0"/>
            </a:endParaRPr>
          </a:p>
        </p:txBody>
      </p:sp>
      <p:sp>
        <p:nvSpPr>
          <p:cNvPr id="5" name="Espace réservé du contenu 8">
            <a:extLst>
              <a:ext uri="{FF2B5EF4-FFF2-40B4-BE49-F238E27FC236}">
                <a16:creationId xmlns:a16="http://schemas.microsoft.com/office/drawing/2014/main" xmlns="" id="{35872BC1-D0EC-4360-91AB-8F89E8443144}"/>
              </a:ext>
            </a:extLst>
          </p:cNvPr>
          <p:cNvSpPr txBox="1">
            <a:spLocks/>
          </p:cNvSpPr>
          <p:nvPr/>
        </p:nvSpPr>
        <p:spPr>
          <a:xfrm>
            <a:off x="3916745" y="1261105"/>
            <a:ext cx="4837002"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Axes thématiques : </a:t>
            </a:r>
          </a:p>
        </p:txBody>
      </p:sp>
    </p:spTree>
    <p:extLst>
      <p:ext uri="{BB962C8B-B14F-4D97-AF65-F5344CB8AC3E}">
        <p14:creationId xmlns:p14="http://schemas.microsoft.com/office/powerpoint/2010/main" val="29691211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normAutofit fontScale="90000"/>
          </a:bodyPr>
          <a:lstStyle/>
          <a:p>
            <a:r>
              <a:rPr lang="fr-FR" dirty="0"/>
              <a:t>5. Le scénario de la CC Gevrey-Chambertin et Nuits-Saint-Georges</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3" name="Espace réservé pour une image  2">
            <a:extLst>
              <a:ext uri="{FF2B5EF4-FFF2-40B4-BE49-F238E27FC236}">
                <a16:creationId xmlns:a16="http://schemas.microsoft.com/office/drawing/2014/main" xmlns="" id="{0226C541-5968-4E16-ADDD-7ADC780FE7A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1491" b="31491"/>
          <a:stretch>
            <a:fillRect/>
          </a:stretch>
        </p:blipFill>
        <p:spPr/>
      </p:pic>
      <p:pic>
        <p:nvPicPr>
          <p:cNvPr id="11" name="Espace réservé pour une image  18">
            <a:extLst>
              <a:ext uri="{FF2B5EF4-FFF2-40B4-BE49-F238E27FC236}">
                <a16:creationId xmlns:a16="http://schemas.microsoft.com/office/drawing/2014/main" xmlns="" id="{38D169E2-6EB5-4128-BF62-8B4B6EC693F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726" r="16726"/>
          <a:stretch>
            <a:fillRect/>
          </a:stretch>
        </p:blipFill>
        <p:spPr/>
      </p:pic>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Tree>
    <p:extLst>
      <p:ext uri="{BB962C8B-B14F-4D97-AF65-F5344CB8AC3E}">
        <p14:creationId xmlns:p14="http://schemas.microsoft.com/office/powerpoint/2010/main" val="2532729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La stratégie retenue : méthodologie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143</a:t>
            </a:fld>
            <a:endParaRPr lang="fr-FR"/>
          </a:p>
        </p:txBody>
      </p:sp>
      <p:sp>
        <p:nvSpPr>
          <p:cNvPr id="15" name="Rectangle 14">
            <a:extLst>
              <a:ext uri="{FF2B5EF4-FFF2-40B4-BE49-F238E27FC236}">
                <a16:creationId xmlns:a16="http://schemas.microsoft.com/office/drawing/2014/main" xmlns="" id="{EC9AE28B-8DE9-4738-9FE6-13C426258D5F}"/>
              </a:ext>
            </a:extLst>
          </p:cNvPr>
          <p:cNvSpPr>
            <a:spLocks noChangeArrowheads="1"/>
          </p:cNvSpPr>
          <p:nvPr/>
        </p:nvSpPr>
        <p:spPr bwMode="auto">
          <a:xfrm>
            <a:off x="365397" y="1558212"/>
            <a:ext cx="838835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400" dirty="0">
                <a:cs typeface="Arial" panose="020B0604020202020204" pitchFamily="34" charset="0"/>
              </a:rPr>
              <a:t>La stratégie retenue prend en compte les enjeux exprimés en détaillant pour chaque secteur un effort associé à chaque catégorie de mesure. Cette quantité d’effort permet de mettre en exergue les secteurs sur lesquels la communauté de communes est la plus volontariste.</a:t>
            </a:r>
          </a:p>
          <a:p>
            <a:pPr marL="0" indent="0" algn="just">
              <a:buNone/>
              <a:defRPr/>
            </a:pPr>
            <a:r>
              <a:rPr lang="fr-FR" sz="1400" dirty="0">
                <a:cs typeface="Arial" panose="020B0604020202020204" pitchFamily="34" charset="0"/>
              </a:rPr>
              <a:t>La trajectoire est ensuite définie sur la base des potentiels identifiés dans le diagnostic et en tenant compte de cette quantité d’effort. </a:t>
            </a:r>
          </a:p>
          <a:p>
            <a:pPr marL="0" indent="0" algn="just">
              <a:buNone/>
              <a:defRPr/>
            </a:pPr>
            <a:endParaRPr lang="fr-FR" sz="1400" dirty="0">
              <a:solidFill>
                <a:srgbClr val="8D235A"/>
              </a:solidFill>
              <a:cs typeface="Arial" panose="020B0604020202020204" pitchFamily="34" charset="0"/>
            </a:endParaRPr>
          </a:p>
          <a:p>
            <a:pPr marL="0" indent="0" algn="just">
              <a:buNone/>
              <a:defRPr/>
            </a:pPr>
            <a:r>
              <a:rPr lang="fr-FR" sz="1400" dirty="0">
                <a:cs typeface="Arial" panose="020B0604020202020204" pitchFamily="34" charset="0"/>
              </a:rPr>
              <a:t>La communauté de communes n’ayant pas de pouvoir d’action sur l’autoroute, les consommations d’énergie et les émissions de GES associées à l’autoroute n’ont pas été prises en compte pour déterminer les objectifs à horizon 2030 et 2050.</a:t>
            </a:r>
          </a:p>
          <a:p>
            <a:pPr marL="0" indent="0" algn="just">
              <a:buNone/>
              <a:defRPr/>
            </a:pPr>
            <a:endParaRPr lang="fr-FR" sz="1400" dirty="0">
              <a:cs typeface="Arial" panose="020B0604020202020204" pitchFamily="34" charset="0"/>
            </a:endParaRPr>
          </a:p>
          <a:p>
            <a:pPr marL="0" indent="0" algn="just">
              <a:buNone/>
              <a:defRPr/>
            </a:pPr>
            <a:r>
              <a:rPr lang="fr-FR" sz="1400" dirty="0">
                <a:cs typeface="Arial" panose="020B0604020202020204" pitchFamily="34" charset="0"/>
              </a:rPr>
              <a:t>Les objectifs retenus sont conformes à la réglementation tant au niveau de la consommation d’énergie, des émissions de GES et de la production d’énergie renouvelable. En effet, compte-tenu du profil énergétique de la communauté de communes, l’application des objectifs réglementaires par secteur implique une diminution de la consommation d’énergie de 19% à horizon 2030 et une diminution des émissions de GES de 26% en 2030. Avec une consommation d’énergie (hors autoroute) estimée à 850 GWh en 2030, l’objectif de 32% d’énergie renouvelable est également respecté (34%). </a:t>
            </a:r>
          </a:p>
          <a:p>
            <a:pPr marL="0" indent="0" algn="just">
              <a:buNone/>
              <a:defRPr/>
            </a:pPr>
            <a:r>
              <a:rPr lang="fr-FR" sz="1400" dirty="0">
                <a:cs typeface="Arial" panose="020B0604020202020204" pitchFamily="34" charset="0"/>
              </a:rPr>
              <a:t>Les objectifs définis par secteur permettent d’être conforme avec ces objectifs globaux, bien que des disparités existent entre les secteurs (ambition plus ou moins forte par rapport à la réglementation).</a:t>
            </a:r>
            <a:endParaRPr lang="fr-FR" sz="1200" dirty="0">
              <a:solidFill>
                <a:srgbClr val="8D235A"/>
              </a:solidFill>
              <a:cs typeface="Arial" panose="020B0604020202020204" pitchFamily="34" charset="0"/>
            </a:endParaRPr>
          </a:p>
        </p:txBody>
      </p:sp>
    </p:spTree>
    <p:extLst>
      <p:ext uri="{BB962C8B-B14F-4D97-AF65-F5344CB8AC3E}">
        <p14:creationId xmlns:p14="http://schemas.microsoft.com/office/powerpoint/2010/main" val="10007366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La stratégie retenue : objectifs</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144</a:t>
            </a:fld>
            <a:endParaRPr lang="fr-FR"/>
          </a:p>
        </p:txBody>
      </p:sp>
      <p:graphicFrame>
        <p:nvGraphicFramePr>
          <p:cNvPr id="5" name="Tableau 4">
            <a:extLst>
              <a:ext uri="{FF2B5EF4-FFF2-40B4-BE49-F238E27FC236}">
                <a16:creationId xmlns:a16="http://schemas.microsoft.com/office/drawing/2014/main" xmlns="" id="{AFC9E00D-B40A-4586-8BAA-0BDDB6153569}"/>
              </a:ext>
            </a:extLst>
          </p:cNvPr>
          <p:cNvGraphicFramePr>
            <a:graphicFrameLocks noGrp="1"/>
          </p:cNvGraphicFramePr>
          <p:nvPr>
            <p:extLst/>
          </p:nvPr>
        </p:nvGraphicFramePr>
        <p:xfrm>
          <a:off x="1080061" y="1725040"/>
          <a:ext cx="7766469" cy="2202725"/>
        </p:xfrm>
        <a:graphic>
          <a:graphicData uri="http://schemas.openxmlformats.org/drawingml/2006/table">
            <a:tbl>
              <a:tblPr>
                <a:tableStyleId>{5C22544A-7EE6-4342-B048-85BDC9FD1C3A}</a:tableStyleId>
              </a:tblPr>
              <a:tblGrid>
                <a:gridCol w="5246189">
                  <a:extLst>
                    <a:ext uri="{9D8B030D-6E8A-4147-A177-3AD203B41FA5}">
                      <a16:colId xmlns:a16="http://schemas.microsoft.com/office/drawing/2014/main" xmlns="" val="20000"/>
                    </a:ext>
                  </a:extLst>
                </a:gridCol>
                <a:gridCol w="2520280">
                  <a:extLst>
                    <a:ext uri="{9D8B030D-6E8A-4147-A177-3AD203B41FA5}">
                      <a16:colId xmlns:a16="http://schemas.microsoft.com/office/drawing/2014/main" xmlns="" val="20002"/>
                    </a:ext>
                  </a:extLst>
                </a:gridCol>
              </a:tblGrid>
              <a:tr h="434166">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2400" b="1" dirty="0">
                          <a:solidFill>
                            <a:srgbClr val="1B1F27"/>
                          </a:solidFill>
                          <a:latin typeface="Century Gothic" panose="020B0502020202020204" pitchFamily="34" charset="0"/>
                          <a:ea typeface="Calibri" panose="020F0502020204030204" pitchFamily="34" charset="0"/>
                          <a:cs typeface="Calibri" panose="020F0502020204030204" pitchFamily="34" charset="0"/>
                        </a:rPr>
                        <a:t>2030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1400" b="0" dirty="0">
                          <a:solidFill>
                            <a:srgbClr val="1B1F27"/>
                          </a:solidFill>
                          <a:latin typeface="Century Gothic" panose="020B0502020202020204" pitchFamily="34" charset="0"/>
                          <a:ea typeface="Calibri" panose="020F0502020204030204" pitchFamily="34" charset="0"/>
                          <a:cs typeface="Calibri" panose="020F0502020204030204" pitchFamily="34" charset="0"/>
                        </a:rPr>
                        <a:t>Scénario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26623">
                <a:tc>
                  <a:txBody>
                    <a:bodyPr/>
                    <a:lstStyle/>
                    <a:p>
                      <a:pPr algn="l" fontAlgn="b"/>
                      <a:r>
                        <a:rPr lang="fr-FR" sz="1600" b="0" i="0" u="none" strike="noStrike" noProof="0" dirty="0">
                          <a:solidFill>
                            <a:srgbClr val="000000"/>
                          </a:solidFill>
                          <a:effectLst/>
                          <a:latin typeface="Century Gothic" panose="020B0502020202020204" pitchFamily="34" charset="0"/>
                        </a:rPr>
                        <a:t>Production d’énergie renouvelable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1" u="none" strike="noStrike" dirty="0">
                          <a:effectLst/>
                          <a:latin typeface="Century Gothic" panose="020B0502020202020204" pitchFamily="34" charset="0"/>
                        </a:rPr>
                        <a:t>  294 GWh</a:t>
                      </a:r>
                      <a:endParaRPr lang="en-US" sz="32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70968">
                <a:tc>
                  <a:txBody>
                    <a:bodyPr/>
                    <a:lstStyle/>
                    <a:p>
                      <a:pPr algn="l" fontAlgn="b"/>
                      <a:r>
                        <a:rPr lang="fr-FR" sz="1600" b="0" i="0" u="none" strike="noStrike" noProof="0" dirty="0">
                          <a:solidFill>
                            <a:srgbClr val="000000"/>
                          </a:solidFill>
                          <a:effectLst/>
                          <a:latin typeface="Century Gothic" panose="020B0502020202020204" pitchFamily="34" charset="0"/>
                        </a:rPr>
                        <a:t>Consommation</a:t>
                      </a:r>
                      <a:r>
                        <a:rPr lang="fr-FR" sz="1600" b="0" i="0" u="none" strike="noStrike" baseline="0" noProof="0" dirty="0">
                          <a:solidFill>
                            <a:srgbClr val="000000"/>
                          </a:solidFill>
                          <a:effectLst/>
                          <a:latin typeface="Century Gothic" panose="020B0502020202020204" pitchFamily="34" charset="0"/>
                        </a:rPr>
                        <a:t> d’énergie finale entre 2015 et 2030</a:t>
                      </a:r>
                      <a:endParaRPr lang="fr-FR" sz="1600" b="0" i="0" u="none" strike="noStrike" noProof="0"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1" u="none" strike="noStrike" dirty="0">
                          <a:effectLst/>
                          <a:latin typeface="Century Gothic" panose="020B0502020202020204" pitchFamily="34" charset="0"/>
                        </a:rPr>
                        <a:t>-19%</a:t>
                      </a:r>
                      <a:endParaRPr lang="en-US" sz="32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70968">
                <a:tc>
                  <a:txBody>
                    <a:bodyPr/>
                    <a:lstStyle/>
                    <a:p>
                      <a:pPr algn="l" fontAlgn="b"/>
                      <a:r>
                        <a:rPr lang="fr-FR" sz="1600" b="0" i="0" u="none" strike="noStrike" noProof="0" dirty="0">
                          <a:solidFill>
                            <a:srgbClr val="000000"/>
                          </a:solidFill>
                          <a:effectLst/>
                          <a:latin typeface="Century Gothic" panose="020B0502020202020204" pitchFamily="34" charset="0"/>
                        </a:rPr>
                        <a:t>Emissions de GES entre 2015 et 2030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1" u="none" strike="noStrike" dirty="0">
                          <a:effectLst/>
                          <a:latin typeface="Century Gothic" panose="020B0502020202020204" pitchFamily="34" charset="0"/>
                        </a:rPr>
                        <a:t>-26%</a:t>
                      </a:r>
                      <a:endParaRPr lang="en-US" sz="32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pic>
        <p:nvPicPr>
          <p:cNvPr id="6" name="Image 5">
            <a:extLst>
              <a:ext uri="{FF2B5EF4-FFF2-40B4-BE49-F238E27FC236}">
                <a16:creationId xmlns:a16="http://schemas.microsoft.com/office/drawing/2014/main" xmlns="" id="{EEBA22C7-553A-4304-A7CE-BF43BC251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25" y="3416847"/>
            <a:ext cx="522795" cy="522795"/>
          </a:xfrm>
          <a:prstGeom prst="rect">
            <a:avLst/>
          </a:prstGeom>
        </p:spPr>
      </p:pic>
      <p:pic>
        <p:nvPicPr>
          <p:cNvPr id="8" name="Image 7">
            <a:extLst>
              <a:ext uri="{FF2B5EF4-FFF2-40B4-BE49-F238E27FC236}">
                <a16:creationId xmlns:a16="http://schemas.microsoft.com/office/drawing/2014/main" xmlns="" id="{6129319C-2B7D-4A43-8555-0EE8E7683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50" y="2200402"/>
            <a:ext cx="522795" cy="522795"/>
          </a:xfrm>
          <a:prstGeom prst="rect">
            <a:avLst/>
          </a:prstGeom>
        </p:spPr>
      </p:pic>
      <p:pic>
        <p:nvPicPr>
          <p:cNvPr id="10" name="Image 9">
            <a:extLst>
              <a:ext uri="{FF2B5EF4-FFF2-40B4-BE49-F238E27FC236}">
                <a16:creationId xmlns:a16="http://schemas.microsoft.com/office/drawing/2014/main" xmlns="" id="{E571BE3E-78C8-41F8-905F-A6EF16B7DB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6" y="2791991"/>
            <a:ext cx="522795" cy="522795"/>
          </a:xfrm>
          <a:prstGeom prst="rect">
            <a:avLst/>
          </a:prstGeom>
        </p:spPr>
      </p:pic>
      <p:graphicFrame>
        <p:nvGraphicFramePr>
          <p:cNvPr id="11" name="Tableau 10">
            <a:extLst>
              <a:ext uri="{FF2B5EF4-FFF2-40B4-BE49-F238E27FC236}">
                <a16:creationId xmlns:a16="http://schemas.microsoft.com/office/drawing/2014/main" xmlns="" id="{BF75B769-EBE9-4722-A887-FDC29D36E5ED}"/>
              </a:ext>
            </a:extLst>
          </p:cNvPr>
          <p:cNvGraphicFramePr>
            <a:graphicFrameLocks noGrp="1"/>
          </p:cNvGraphicFramePr>
          <p:nvPr>
            <p:extLst/>
          </p:nvPr>
        </p:nvGraphicFramePr>
        <p:xfrm>
          <a:off x="1080061" y="3979390"/>
          <a:ext cx="7766469" cy="2202725"/>
        </p:xfrm>
        <a:graphic>
          <a:graphicData uri="http://schemas.openxmlformats.org/drawingml/2006/table">
            <a:tbl>
              <a:tblPr>
                <a:tableStyleId>{5C22544A-7EE6-4342-B048-85BDC9FD1C3A}</a:tableStyleId>
              </a:tblPr>
              <a:tblGrid>
                <a:gridCol w="5246189">
                  <a:extLst>
                    <a:ext uri="{9D8B030D-6E8A-4147-A177-3AD203B41FA5}">
                      <a16:colId xmlns:a16="http://schemas.microsoft.com/office/drawing/2014/main" xmlns="" val="20000"/>
                    </a:ext>
                  </a:extLst>
                </a:gridCol>
                <a:gridCol w="2520280">
                  <a:extLst>
                    <a:ext uri="{9D8B030D-6E8A-4147-A177-3AD203B41FA5}">
                      <a16:colId xmlns:a16="http://schemas.microsoft.com/office/drawing/2014/main" xmlns="" val="20002"/>
                    </a:ext>
                  </a:extLst>
                </a:gridCol>
              </a:tblGrid>
              <a:tr h="434166">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2000" b="1" dirty="0">
                          <a:solidFill>
                            <a:srgbClr val="1B1F27"/>
                          </a:solidFill>
                          <a:latin typeface="Century Gothic" panose="020B0502020202020204" pitchFamily="34" charset="0"/>
                          <a:ea typeface="Calibri" panose="020F0502020204030204" pitchFamily="34" charset="0"/>
                          <a:cs typeface="Calibri" panose="020F0502020204030204" pitchFamily="34" charset="0"/>
                        </a:rPr>
                        <a:t>2050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57879" rtl="0" eaLnBrk="1" fontAlgn="b" latinLnBrk="0" hangingPunct="1">
                        <a:lnSpc>
                          <a:spcPct val="100000"/>
                        </a:lnSpc>
                        <a:spcBef>
                          <a:spcPts val="0"/>
                        </a:spcBef>
                        <a:spcAft>
                          <a:spcPts val="0"/>
                        </a:spcAft>
                        <a:buClrTx/>
                        <a:buSzTx/>
                        <a:buFontTx/>
                        <a:buNone/>
                        <a:tabLst/>
                        <a:defRPr/>
                      </a:pPr>
                      <a:r>
                        <a:rPr lang="fr-FR" sz="1200" b="0" dirty="0">
                          <a:solidFill>
                            <a:srgbClr val="1B1F27"/>
                          </a:solidFill>
                          <a:latin typeface="Century Gothic" panose="020B0502020202020204" pitchFamily="34" charset="0"/>
                          <a:ea typeface="Calibri" panose="020F0502020204030204" pitchFamily="34" charset="0"/>
                          <a:cs typeface="Calibri" panose="020F0502020204030204" pitchFamily="34" charset="0"/>
                        </a:rPr>
                        <a:t>Scénario COPIL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26623">
                <a:tc>
                  <a:txBody>
                    <a:bodyPr/>
                    <a:lstStyle/>
                    <a:p>
                      <a:pPr algn="l" fontAlgn="b"/>
                      <a:r>
                        <a:rPr lang="fr-FR" sz="1400" b="0" i="0" u="none" strike="noStrike" noProof="0" dirty="0">
                          <a:solidFill>
                            <a:srgbClr val="000000"/>
                          </a:solidFill>
                          <a:effectLst/>
                          <a:latin typeface="Century Gothic" panose="020B0502020202020204" pitchFamily="34" charset="0"/>
                        </a:rPr>
                        <a:t>Production d’énergie renouvelable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400" b="1" u="none" strike="noStrike" dirty="0">
                          <a:effectLst/>
                          <a:latin typeface="Century Gothic" panose="020B0502020202020204" pitchFamily="34" charset="0"/>
                        </a:rPr>
                        <a:t>  384 GWh</a:t>
                      </a:r>
                      <a:endParaRPr lang="en-US" sz="24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70968">
                <a:tc>
                  <a:txBody>
                    <a:bodyPr/>
                    <a:lstStyle/>
                    <a:p>
                      <a:pPr algn="l" fontAlgn="b"/>
                      <a:r>
                        <a:rPr lang="fr-FR" sz="1400" b="0" i="0" u="none" strike="noStrike" noProof="0" dirty="0">
                          <a:solidFill>
                            <a:srgbClr val="000000"/>
                          </a:solidFill>
                          <a:effectLst/>
                          <a:latin typeface="Century Gothic" panose="020B0502020202020204" pitchFamily="34" charset="0"/>
                        </a:rPr>
                        <a:t>Consommation</a:t>
                      </a:r>
                      <a:r>
                        <a:rPr lang="fr-FR" sz="1400" b="0" i="0" u="none" strike="noStrike" baseline="0" noProof="0" dirty="0">
                          <a:solidFill>
                            <a:srgbClr val="000000"/>
                          </a:solidFill>
                          <a:effectLst/>
                          <a:latin typeface="Century Gothic" panose="020B0502020202020204" pitchFamily="34" charset="0"/>
                        </a:rPr>
                        <a:t> d’énergie finale entre 2015 et 2030</a:t>
                      </a:r>
                      <a:endParaRPr lang="fr-FR" sz="1400" b="0" i="0" u="none" strike="noStrike" noProof="0"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400" b="1" u="none" strike="noStrike" dirty="0">
                          <a:effectLst/>
                          <a:latin typeface="Century Gothic" panose="020B0502020202020204" pitchFamily="34" charset="0"/>
                        </a:rPr>
                        <a:t>-48%</a:t>
                      </a:r>
                      <a:endParaRPr lang="en-US" sz="24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70968">
                <a:tc>
                  <a:txBody>
                    <a:bodyPr/>
                    <a:lstStyle/>
                    <a:p>
                      <a:pPr algn="l" fontAlgn="b"/>
                      <a:r>
                        <a:rPr lang="fr-FR" sz="1400" b="0" i="0" u="none" strike="noStrike" noProof="0" dirty="0">
                          <a:solidFill>
                            <a:srgbClr val="000000"/>
                          </a:solidFill>
                          <a:effectLst/>
                          <a:latin typeface="Century Gothic" panose="020B0502020202020204" pitchFamily="34" charset="0"/>
                        </a:rPr>
                        <a:t>Emissions de GES entre 2015 et 2030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400" b="1" u="none" strike="noStrike" dirty="0">
                          <a:effectLst/>
                          <a:latin typeface="Century Gothic" panose="020B0502020202020204" pitchFamily="34" charset="0"/>
                        </a:rPr>
                        <a:t>-72%</a:t>
                      </a:r>
                      <a:endParaRPr lang="en-US" sz="2400" b="1" i="0" u="none" strike="noStrike" dirty="0">
                        <a:solidFill>
                          <a:srgbClr val="000000"/>
                        </a:solidFill>
                        <a:effectLst/>
                        <a:latin typeface="Century Gothic" panose="020B0502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pic>
        <p:nvPicPr>
          <p:cNvPr id="12" name="Image 11">
            <a:extLst>
              <a:ext uri="{FF2B5EF4-FFF2-40B4-BE49-F238E27FC236}">
                <a16:creationId xmlns:a16="http://schemas.microsoft.com/office/drawing/2014/main" xmlns="" id="{9B460A4D-3ECF-4C58-B357-C9317886D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25" y="5671197"/>
            <a:ext cx="522795" cy="522795"/>
          </a:xfrm>
          <a:prstGeom prst="rect">
            <a:avLst/>
          </a:prstGeom>
        </p:spPr>
      </p:pic>
      <p:pic>
        <p:nvPicPr>
          <p:cNvPr id="13" name="Image 12">
            <a:extLst>
              <a:ext uri="{FF2B5EF4-FFF2-40B4-BE49-F238E27FC236}">
                <a16:creationId xmlns:a16="http://schemas.microsoft.com/office/drawing/2014/main" xmlns="" id="{C6B2AE0D-580D-4C0C-BD3E-EB832701D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50" y="4454752"/>
            <a:ext cx="522795" cy="522795"/>
          </a:xfrm>
          <a:prstGeom prst="rect">
            <a:avLst/>
          </a:prstGeom>
        </p:spPr>
      </p:pic>
      <p:pic>
        <p:nvPicPr>
          <p:cNvPr id="14" name="Image 13">
            <a:extLst>
              <a:ext uri="{FF2B5EF4-FFF2-40B4-BE49-F238E27FC236}">
                <a16:creationId xmlns:a16="http://schemas.microsoft.com/office/drawing/2014/main" xmlns="" id="{199A6AA1-949C-4535-B4D2-52936C8BF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6" y="5046341"/>
            <a:ext cx="522795" cy="522795"/>
          </a:xfrm>
          <a:prstGeom prst="rect">
            <a:avLst/>
          </a:prstGeom>
        </p:spPr>
      </p:pic>
    </p:spTree>
    <p:extLst>
      <p:ext uri="{BB962C8B-B14F-4D97-AF65-F5344CB8AC3E}">
        <p14:creationId xmlns:p14="http://schemas.microsoft.com/office/powerpoint/2010/main" val="36521380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La stratégie retenue : détail consommation d’énergie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145</a:t>
            </a:fld>
            <a:endParaRPr lang="fr-FR"/>
          </a:p>
        </p:txBody>
      </p:sp>
      <p:graphicFrame>
        <p:nvGraphicFramePr>
          <p:cNvPr id="4" name="Tableau 3">
            <a:extLst>
              <a:ext uri="{FF2B5EF4-FFF2-40B4-BE49-F238E27FC236}">
                <a16:creationId xmlns:a16="http://schemas.microsoft.com/office/drawing/2014/main" xmlns="" id="{9E8D3E28-EDF2-4EE0-8CE5-269CBF2CFA77}"/>
              </a:ext>
            </a:extLst>
          </p:cNvPr>
          <p:cNvGraphicFramePr>
            <a:graphicFrameLocks noGrp="1"/>
          </p:cNvGraphicFramePr>
          <p:nvPr/>
        </p:nvGraphicFramePr>
        <p:xfrm>
          <a:off x="750013" y="2221860"/>
          <a:ext cx="7643973" cy="2743047"/>
        </p:xfrm>
        <a:graphic>
          <a:graphicData uri="http://schemas.openxmlformats.org/drawingml/2006/table">
            <a:tbl>
              <a:tblPr/>
              <a:tblGrid>
                <a:gridCol w="1933653">
                  <a:extLst>
                    <a:ext uri="{9D8B030D-6E8A-4147-A177-3AD203B41FA5}">
                      <a16:colId xmlns:a16="http://schemas.microsoft.com/office/drawing/2014/main" xmlns="" val="869117717"/>
                    </a:ext>
                  </a:extLst>
                </a:gridCol>
                <a:gridCol w="815760">
                  <a:extLst>
                    <a:ext uri="{9D8B030D-6E8A-4147-A177-3AD203B41FA5}">
                      <a16:colId xmlns:a16="http://schemas.microsoft.com/office/drawing/2014/main" xmlns="" val="739578588"/>
                    </a:ext>
                  </a:extLst>
                </a:gridCol>
                <a:gridCol w="815760">
                  <a:extLst>
                    <a:ext uri="{9D8B030D-6E8A-4147-A177-3AD203B41FA5}">
                      <a16:colId xmlns:a16="http://schemas.microsoft.com/office/drawing/2014/main" xmlns="" val="951754860"/>
                    </a:ext>
                  </a:extLst>
                </a:gridCol>
                <a:gridCol w="815760">
                  <a:extLst>
                    <a:ext uri="{9D8B030D-6E8A-4147-A177-3AD203B41FA5}">
                      <a16:colId xmlns:a16="http://schemas.microsoft.com/office/drawing/2014/main" xmlns="" val="1975222146"/>
                    </a:ext>
                  </a:extLst>
                </a:gridCol>
                <a:gridCol w="815760">
                  <a:extLst>
                    <a:ext uri="{9D8B030D-6E8A-4147-A177-3AD203B41FA5}">
                      <a16:colId xmlns:a16="http://schemas.microsoft.com/office/drawing/2014/main" xmlns="" val="2758472497"/>
                    </a:ext>
                  </a:extLst>
                </a:gridCol>
                <a:gridCol w="815760">
                  <a:extLst>
                    <a:ext uri="{9D8B030D-6E8A-4147-A177-3AD203B41FA5}">
                      <a16:colId xmlns:a16="http://schemas.microsoft.com/office/drawing/2014/main" xmlns="" val="1379912601"/>
                    </a:ext>
                  </a:extLst>
                </a:gridCol>
                <a:gridCol w="815760">
                  <a:extLst>
                    <a:ext uri="{9D8B030D-6E8A-4147-A177-3AD203B41FA5}">
                      <a16:colId xmlns:a16="http://schemas.microsoft.com/office/drawing/2014/main" xmlns="" val="2813573136"/>
                    </a:ext>
                  </a:extLst>
                </a:gridCol>
                <a:gridCol w="815760">
                  <a:extLst>
                    <a:ext uri="{9D8B030D-6E8A-4147-A177-3AD203B41FA5}">
                      <a16:colId xmlns:a16="http://schemas.microsoft.com/office/drawing/2014/main" xmlns="" val="2184096549"/>
                    </a:ext>
                  </a:extLst>
                </a:gridCol>
              </a:tblGrid>
              <a:tr h="304783">
                <a:tc>
                  <a:txBody>
                    <a:bodyPr/>
                    <a:lstStyle/>
                    <a:p>
                      <a:pPr algn="l" fontAlgn="b"/>
                      <a:r>
                        <a:rPr lang="fr-FR"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4583648"/>
                  </a:ext>
                </a:extLst>
              </a:tr>
              <a:tr h="304783">
                <a:tc>
                  <a:txBody>
                    <a:bodyPr/>
                    <a:lstStyle/>
                    <a:p>
                      <a:pPr algn="ctr" fontAlgn="b"/>
                      <a:r>
                        <a:rPr lang="fr-FR" sz="1400" b="0" i="0" u="none" strike="noStrike" dirty="0">
                          <a:solidFill>
                            <a:srgbClr val="000000"/>
                          </a:solidFill>
                          <a:effectLst/>
                          <a:latin typeface="Calibri" panose="020F0502020204030204" pitchFamily="34" charset="0"/>
                        </a:rPr>
                        <a:t>Transport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1586215"/>
                  </a:ext>
                </a:extLst>
              </a:tr>
              <a:tr h="304783">
                <a:tc>
                  <a:txBody>
                    <a:bodyPr/>
                    <a:lstStyle/>
                    <a:p>
                      <a:pPr algn="ctr" fontAlgn="b"/>
                      <a:r>
                        <a:rPr lang="fr-FR" sz="1400" b="0" i="0" u="none" strike="noStrike">
                          <a:solidFill>
                            <a:srgbClr val="000000"/>
                          </a:solidFill>
                          <a:effectLst/>
                          <a:latin typeface="Calibri" panose="020F0502020204030204" pitchFamily="34" charset="0"/>
                        </a:rPr>
                        <a:t>Résidentiel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313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9965176"/>
                  </a:ext>
                </a:extLst>
              </a:tr>
              <a:tr h="304783">
                <a:tc>
                  <a:txBody>
                    <a:bodyPr/>
                    <a:lstStyle/>
                    <a:p>
                      <a:pPr algn="ctr" fontAlgn="b"/>
                      <a:r>
                        <a:rPr lang="fr-FR" sz="1400" b="0" i="0" u="none" strike="noStrike">
                          <a:solidFill>
                            <a:srgbClr val="000000"/>
                          </a:solidFill>
                          <a:effectLst/>
                          <a:latin typeface="Calibri" panose="020F0502020204030204" pitchFamily="34" charset="0"/>
                        </a:rPr>
                        <a:t>Industrie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84233061"/>
                  </a:ext>
                </a:extLst>
              </a:tr>
              <a:tr h="304783">
                <a:tc>
                  <a:txBody>
                    <a:bodyPr/>
                    <a:lstStyle/>
                    <a:p>
                      <a:pPr algn="ctr" fontAlgn="b"/>
                      <a:r>
                        <a:rPr lang="fr-FR" sz="1400" b="0" i="0" u="none" strike="noStrike">
                          <a:solidFill>
                            <a:srgbClr val="000000"/>
                          </a:solidFill>
                          <a:effectLst/>
                          <a:latin typeface="Calibri" panose="020F0502020204030204" pitchFamily="34" charset="0"/>
                        </a:rPr>
                        <a:t>Tertiaire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99832451"/>
                  </a:ext>
                </a:extLst>
              </a:tr>
              <a:tr h="304783">
                <a:tc>
                  <a:txBody>
                    <a:bodyPr/>
                    <a:lstStyle/>
                    <a:p>
                      <a:pPr algn="ctr" fontAlgn="b"/>
                      <a:r>
                        <a:rPr lang="fr-FR" sz="1400" b="0" i="0" u="none" strike="noStrike">
                          <a:solidFill>
                            <a:srgbClr val="000000"/>
                          </a:solidFill>
                          <a:effectLst/>
                          <a:latin typeface="Calibri" panose="020F0502020204030204" pitchFamily="34" charset="0"/>
                        </a:rPr>
                        <a:t>Agriculture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6546334"/>
                  </a:ext>
                </a:extLst>
              </a:tr>
              <a:tr h="304783">
                <a:tc>
                  <a:txBody>
                    <a:bodyPr/>
                    <a:lstStyle/>
                    <a:p>
                      <a:pPr algn="ctr" fontAlgn="b"/>
                      <a:r>
                        <a:rPr lang="fr-FR" sz="1400" b="0" i="0" u="none" strike="noStrike">
                          <a:solidFill>
                            <a:srgbClr val="000000"/>
                          </a:solidFill>
                          <a:effectLst/>
                          <a:latin typeface="Calibri" panose="020F0502020204030204" pitchFamily="34" charset="0"/>
                        </a:rPr>
                        <a:t>Transports non routier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989240"/>
                  </a:ext>
                </a:extLst>
              </a:tr>
              <a:tr h="304783">
                <a:tc>
                  <a:txBody>
                    <a:bodyPr/>
                    <a:lstStyle/>
                    <a:p>
                      <a:pPr algn="ctr" fontAlgn="b"/>
                      <a:r>
                        <a:rPr lang="fr-FR" sz="14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1 404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1 404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1 353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1 285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1 269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dirty="0">
                          <a:solidFill>
                            <a:srgbClr val="000000"/>
                          </a:solidFill>
                          <a:effectLst/>
                          <a:latin typeface="Calibri" panose="020F0502020204030204" pitchFamily="34" charset="0"/>
                        </a:rPr>
                        <a:t>        1 201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903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8995584"/>
                  </a:ext>
                </a:extLst>
              </a:tr>
              <a:tr h="304783">
                <a:tc>
                  <a:txBody>
                    <a:bodyPr/>
                    <a:lstStyle/>
                    <a:p>
                      <a:pPr algn="ctr" fontAlgn="b"/>
                      <a:r>
                        <a:rPr lang="fr-FR" sz="1400" b="0" i="0" u="none" strike="noStrike">
                          <a:solidFill>
                            <a:srgbClr val="000000"/>
                          </a:solidFill>
                          <a:effectLst/>
                          <a:latin typeface="Calibri" panose="020F0502020204030204" pitchFamily="34" charset="0"/>
                        </a:rPr>
                        <a:t>TOTAL hors autoroute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1 003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935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919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851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07311394"/>
                  </a:ext>
                </a:extLst>
              </a:tr>
            </a:tbl>
          </a:graphicData>
        </a:graphic>
      </p:graphicFrame>
      <p:sp>
        <p:nvSpPr>
          <p:cNvPr id="15" name="Rectangle 14">
            <a:extLst>
              <a:ext uri="{FF2B5EF4-FFF2-40B4-BE49-F238E27FC236}">
                <a16:creationId xmlns:a16="http://schemas.microsoft.com/office/drawing/2014/main" xmlns="" id="{EC9AE28B-8DE9-4738-9FE6-13C426258D5F}"/>
              </a:ext>
            </a:extLst>
          </p:cNvPr>
          <p:cNvSpPr>
            <a:spLocks noChangeArrowheads="1"/>
          </p:cNvSpPr>
          <p:nvPr/>
        </p:nvSpPr>
        <p:spPr bwMode="auto">
          <a:xfrm>
            <a:off x="365397" y="1558212"/>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Evolution des consommations d’énergie en GWh</a:t>
            </a:r>
            <a:endParaRPr lang="fr-FR" sz="1400" dirty="0">
              <a:solidFill>
                <a:srgbClr val="8D235A"/>
              </a:solidFill>
              <a:cs typeface="Arial" panose="020B0604020202020204" pitchFamily="34" charset="0"/>
            </a:endParaRPr>
          </a:p>
          <a:p>
            <a:pPr marL="0" indent="0" algn="just">
              <a:buNone/>
              <a:defRPr/>
            </a:pPr>
            <a:endParaRPr lang="fr-FR" sz="1400" dirty="0">
              <a:solidFill>
                <a:srgbClr val="8D235A"/>
              </a:solidFill>
              <a:cs typeface="Arial" panose="020B0604020202020204" pitchFamily="34" charset="0"/>
            </a:endParaRPr>
          </a:p>
        </p:txBody>
      </p:sp>
      <p:sp>
        <p:nvSpPr>
          <p:cNvPr id="16" name="Rectangle 15">
            <a:extLst>
              <a:ext uri="{FF2B5EF4-FFF2-40B4-BE49-F238E27FC236}">
                <a16:creationId xmlns:a16="http://schemas.microsoft.com/office/drawing/2014/main" xmlns="" id="{8206F08B-F92D-4148-A933-4B909359BB16}"/>
              </a:ext>
            </a:extLst>
          </p:cNvPr>
          <p:cNvSpPr>
            <a:spLocks noChangeArrowheads="1"/>
          </p:cNvSpPr>
          <p:nvPr/>
        </p:nvSpPr>
        <p:spPr bwMode="auto">
          <a:xfrm>
            <a:off x="378444" y="5299788"/>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Les objectifs sont exprimés en fonction des émissions totales hors autoroute</a:t>
            </a:r>
            <a:endParaRPr lang="fr-FR" sz="1400" dirty="0">
              <a:cs typeface="Arial" panose="020B0604020202020204" pitchFamily="34" charset="0"/>
            </a:endParaRPr>
          </a:p>
          <a:p>
            <a:pPr marL="0" indent="0" algn="just">
              <a:buNone/>
              <a:defRPr/>
            </a:pPr>
            <a:endParaRPr lang="fr-FR" sz="1400" dirty="0">
              <a:cs typeface="Arial" panose="020B0604020202020204" pitchFamily="34" charset="0"/>
            </a:endParaRPr>
          </a:p>
        </p:txBody>
      </p:sp>
    </p:spTree>
    <p:extLst>
      <p:ext uri="{BB962C8B-B14F-4D97-AF65-F5344CB8AC3E}">
        <p14:creationId xmlns:p14="http://schemas.microsoft.com/office/powerpoint/2010/main" val="35709550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La stratégie retenue : détail consommation d’énergie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146</a:t>
            </a:fld>
            <a:endParaRPr lang="fr-FR"/>
          </a:p>
        </p:txBody>
      </p:sp>
      <p:graphicFrame>
        <p:nvGraphicFramePr>
          <p:cNvPr id="7" name="Graphique 6">
            <a:extLst>
              <a:ext uri="{FF2B5EF4-FFF2-40B4-BE49-F238E27FC236}">
                <a16:creationId xmlns:a16="http://schemas.microsoft.com/office/drawing/2014/main" xmlns="" id="{1D0A7194-881B-4A4A-A326-146D5B8A655E}"/>
              </a:ext>
            </a:extLst>
          </p:cNvPr>
          <p:cNvGraphicFramePr>
            <a:graphicFrameLocks/>
          </p:cNvGraphicFramePr>
          <p:nvPr/>
        </p:nvGraphicFramePr>
        <p:xfrm>
          <a:off x="1191802" y="1893093"/>
          <a:ext cx="6657654" cy="33056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66764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La stratégie retenue : détail des émissions de GES</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147</a:t>
            </a:fld>
            <a:endParaRPr lang="fr-FR"/>
          </a:p>
        </p:txBody>
      </p:sp>
      <p:sp>
        <p:nvSpPr>
          <p:cNvPr id="15" name="Rectangle 14">
            <a:extLst>
              <a:ext uri="{FF2B5EF4-FFF2-40B4-BE49-F238E27FC236}">
                <a16:creationId xmlns:a16="http://schemas.microsoft.com/office/drawing/2014/main" xmlns="" id="{EC9AE28B-8DE9-4738-9FE6-13C426258D5F}"/>
              </a:ext>
            </a:extLst>
          </p:cNvPr>
          <p:cNvSpPr>
            <a:spLocks noChangeArrowheads="1"/>
          </p:cNvSpPr>
          <p:nvPr/>
        </p:nvSpPr>
        <p:spPr bwMode="auto">
          <a:xfrm>
            <a:off x="365397" y="1558212"/>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Evolution des émissions de GES en t CO2e</a:t>
            </a:r>
            <a:endParaRPr lang="fr-FR" sz="1400" dirty="0">
              <a:solidFill>
                <a:srgbClr val="8D235A"/>
              </a:solidFill>
              <a:cs typeface="Arial" panose="020B0604020202020204" pitchFamily="34" charset="0"/>
            </a:endParaRPr>
          </a:p>
          <a:p>
            <a:pPr marL="0" indent="0" algn="just">
              <a:buNone/>
              <a:defRPr/>
            </a:pPr>
            <a:endParaRPr lang="fr-FR" sz="1400" dirty="0">
              <a:solidFill>
                <a:srgbClr val="8D235A"/>
              </a:solidFill>
              <a:cs typeface="Arial" panose="020B0604020202020204" pitchFamily="34" charset="0"/>
            </a:endParaRPr>
          </a:p>
        </p:txBody>
      </p:sp>
      <p:graphicFrame>
        <p:nvGraphicFramePr>
          <p:cNvPr id="5" name="Tableau 4">
            <a:extLst>
              <a:ext uri="{FF2B5EF4-FFF2-40B4-BE49-F238E27FC236}">
                <a16:creationId xmlns:a16="http://schemas.microsoft.com/office/drawing/2014/main" xmlns="" id="{3F1FA914-2FC1-401E-8DF5-56C38D9DFB8E}"/>
              </a:ext>
            </a:extLst>
          </p:cNvPr>
          <p:cNvGraphicFramePr>
            <a:graphicFrameLocks noGrp="1"/>
          </p:cNvGraphicFramePr>
          <p:nvPr/>
        </p:nvGraphicFramePr>
        <p:xfrm>
          <a:off x="590763" y="2155299"/>
          <a:ext cx="7962474" cy="2801912"/>
        </p:xfrm>
        <a:graphic>
          <a:graphicData uri="http://schemas.openxmlformats.org/drawingml/2006/table">
            <a:tbl>
              <a:tblPr/>
              <a:tblGrid>
                <a:gridCol w="2014224">
                  <a:extLst>
                    <a:ext uri="{9D8B030D-6E8A-4147-A177-3AD203B41FA5}">
                      <a16:colId xmlns:a16="http://schemas.microsoft.com/office/drawing/2014/main" xmlns="" val="2863201401"/>
                    </a:ext>
                  </a:extLst>
                </a:gridCol>
                <a:gridCol w="849750">
                  <a:extLst>
                    <a:ext uri="{9D8B030D-6E8A-4147-A177-3AD203B41FA5}">
                      <a16:colId xmlns:a16="http://schemas.microsoft.com/office/drawing/2014/main" xmlns="" val="1336291882"/>
                    </a:ext>
                  </a:extLst>
                </a:gridCol>
                <a:gridCol w="849750">
                  <a:extLst>
                    <a:ext uri="{9D8B030D-6E8A-4147-A177-3AD203B41FA5}">
                      <a16:colId xmlns:a16="http://schemas.microsoft.com/office/drawing/2014/main" xmlns="" val="1625045739"/>
                    </a:ext>
                  </a:extLst>
                </a:gridCol>
                <a:gridCol w="849750">
                  <a:extLst>
                    <a:ext uri="{9D8B030D-6E8A-4147-A177-3AD203B41FA5}">
                      <a16:colId xmlns:a16="http://schemas.microsoft.com/office/drawing/2014/main" xmlns="" val="3094895173"/>
                    </a:ext>
                  </a:extLst>
                </a:gridCol>
                <a:gridCol w="849750">
                  <a:extLst>
                    <a:ext uri="{9D8B030D-6E8A-4147-A177-3AD203B41FA5}">
                      <a16:colId xmlns:a16="http://schemas.microsoft.com/office/drawing/2014/main" xmlns="" val="787841952"/>
                    </a:ext>
                  </a:extLst>
                </a:gridCol>
                <a:gridCol w="849750">
                  <a:extLst>
                    <a:ext uri="{9D8B030D-6E8A-4147-A177-3AD203B41FA5}">
                      <a16:colId xmlns:a16="http://schemas.microsoft.com/office/drawing/2014/main" xmlns="" val="3147794839"/>
                    </a:ext>
                  </a:extLst>
                </a:gridCol>
                <a:gridCol w="849750">
                  <a:extLst>
                    <a:ext uri="{9D8B030D-6E8A-4147-A177-3AD203B41FA5}">
                      <a16:colId xmlns:a16="http://schemas.microsoft.com/office/drawing/2014/main" xmlns="" val="2513485841"/>
                    </a:ext>
                  </a:extLst>
                </a:gridCol>
                <a:gridCol w="849750">
                  <a:extLst>
                    <a:ext uri="{9D8B030D-6E8A-4147-A177-3AD203B41FA5}">
                      <a16:colId xmlns:a16="http://schemas.microsoft.com/office/drawing/2014/main" xmlns="" val="3092172106"/>
                    </a:ext>
                  </a:extLst>
                </a:gridCol>
              </a:tblGrid>
              <a:tr h="350239">
                <a:tc>
                  <a:txBody>
                    <a:bodyPr/>
                    <a:lstStyle/>
                    <a:p>
                      <a:pPr algn="l" fontAlgn="b"/>
                      <a:r>
                        <a:rPr lang="fr-FR"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2050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76073028"/>
                  </a:ext>
                </a:extLst>
              </a:tr>
              <a:tr h="350239">
                <a:tc>
                  <a:txBody>
                    <a:bodyPr/>
                    <a:lstStyle/>
                    <a:p>
                      <a:pPr algn="l" fontAlgn="b"/>
                      <a:r>
                        <a:rPr lang="fr-FR" sz="1400" b="0" i="0" u="none" strike="noStrike">
                          <a:solidFill>
                            <a:srgbClr val="000000"/>
                          </a:solidFill>
                          <a:effectLst/>
                          <a:latin typeface="Calibri" panose="020F0502020204030204" pitchFamily="34" charset="0"/>
                        </a:rPr>
                        <a:t>Transports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130 604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130 408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123 888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115 194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113 020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104 326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62 596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315235"/>
                  </a:ext>
                </a:extLst>
              </a:tr>
              <a:tr h="350239">
                <a:tc>
                  <a:txBody>
                    <a:bodyPr/>
                    <a:lstStyle/>
                    <a:p>
                      <a:pPr algn="l" fontAlgn="b"/>
                      <a:r>
                        <a:rPr lang="fr-FR" sz="1400" b="0" i="0" u="none" strike="noStrike">
                          <a:solidFill>
                            <a:srgbClr val="000000"/>
                          </a:solidFill>
                          <a:effectLst/>
                          <a:latin typeface="Calibri" panose="020F0502020204030204" pitchFamily="34" charset="0"/>
                        </a:rPr>
                        <a:t>Résidentiel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34 823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33 584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31 317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28 295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27 539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24 516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6 717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4587021"/>
                  </a:ext>
                </a:extLst>
              </a:tr>
              <a:tr h="350239">
                <a:tc>
                  <a:txBody>
                    <a:bodyPr/>
                    <a:lstStyle/>
                    <a:p>
                      <a:pPr algn="l" fontAlgn="b"/>
                      <a:r>
                        <a:rPr lang="fr-FR" sz="1400" b="0" i="0" u="none" strike="noStrike">
                          <a:solidFill>
                            <a:srgbClr val="000000"/>
                          </a:solidFill>
                          <a:effectLst/>
                          <a:latin typeface="Calibri" panose="020F0502020204030204" pitchFamily="34" charset="0"/>
                        </a:rPr>
                        <a:t>Industrie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18 005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16 688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16 271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15 714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15 575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15 019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11 681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2448969"/>
                  </a:ext>
                </a:extLst>
              </a:tr>
              <a:tr h="350239">
                <a:tc>
                  <a:txBody>
                    <a:bodyPr/>
                    <a:lstStyle/>
                    <a:p>
                      <a:pPr algn="l" fontAlgn="b"/>
                      <a:r>
                        <a:rPr lang="fr-FR" sz="1400" b="0" i="0" u="none" strike="noStrike">
                          <a:solidFill>
                            <a:srgbClr val="000000"/>
                          </a:solidFill>
                          <a:effectLst/>
                          <a:latin typeface="Calibri" panose="020F0502020204030204" pitchFamily="34" charset="0"/>
                        </a:rPr>
                        <a:t>Tertiaire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10 538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9 767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9 108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8 229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8 009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7 130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1 953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0171518"/>
                  </a:ext>
                </a:extLst>
              </a:tr>
              <a:tr h="350239">
                <a:tc>
                  <a:txBody>
                    <a:bodyPr/>
                    <a:lstStyle/>
                    <a:p>
                      <a:pPr algn="l" fontAlgn="b"/>
                      <a:r>
                        <a:rPr lang="fr-FR" sz="1400" b="0" i="0" u="none" strike="noStrike">
                          <a:solidFill>
                            <a:srgbClr val="000000"/>
                          </a:solidFill>
                          <a:effectLst/>
                          <a:latin typeface="Calibri" panose="020F0502020204030204" pitchFamily="34" charset="0"/>
                        </a:rPr>
                        <a:t>Agriculture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29 293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29 074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27 621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25 682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25 198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23 259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11 339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5182818"/>
                  </a:ext>
                </a:extLst>
              </a:tr>
              <a:tr h="350239">
                <a:tc>
                  <a:txBody>
                    <a:bodyPr/>
                    <a:lstStyle/>
                    <a:p>
                      <a:pPr algn="l" fontAlgn="b"/>
                      <a:r>
                        <a:rPr lang="fr-FR" sz="14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223 262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219 521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208 204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193 114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dirty="0">
                          <a:solidFill>
                            <a:srgbClr val="000000"/>
                          </a:solidFill>
                          <a:effectLst/>
                          <a:latin typeface="Calibri" panose="020F0502020204030204" pitchFamily="34" charset="0"/>
                        </a:rPr>
                        <a:t>   189 341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174 251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a:solidFill>
                            <a:srgbClr val="000000"/>
                          </a:solidFill>
                          <a:effectLst/>
                          <a:latin typeface="Calibri" panose="020F0502020204030204" pitchFamily="34" charset="0"/>
                        </a:rPr>
                        <a:t>     94 286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721218"/>
                  </a:ext>
                </a:extLst>
              </a:tr>
              <a:tr h="350239">
                <a:tc>
                  <a:txBody>
                    <a:bodyPr/>
                    <a:lstStyle/>
                    <a:p>
                      <a:pPr algn="l" fontAlgn="b"/>
                      <a:r>
                        <a:rPr lang="fr-FR" sz="1400" b="0" i="0" u="none" strike="noStrike">
                          <a:solidFill>
                            <a:srgbClr val="000000"/>
                          </a:solidFill>
                          <a:effectLst/>
                          <a:latin typeface="Calibri" panose="020F0502020204030204" pitchFamily="34" charset="0"/>
                        </a:rPr>
                        <a:t>TOTAL hors autoroute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178 262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174 521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163 204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148 114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000000"/>
                          </a:solidFill>
                          <a:effectLst/>
                          <a:latin typeface="Calibri" panose="020F0502020204030204" pitchFamily="34" charset="0"/>
                        </a:rPr>
                        <a:t>   144 341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129 251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     49 286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7158545"/>
                  </a:ext>
                </a:extLst>
              </a:tr>
            </a:tbl>
          </a:graphicData>
        </a:graphic>
      </p:graphicFrame>
      <p:sp>
        <p:nvSpPr>
          <p:cNvPr id="8" name="Rectangle 7">
            <a:extLst>
              <a:ext uri="{FF2B5EF4-FFF2-40B4-BE49-F238E27FC236}">
                <a16:creationId xmlns:a16="http://schemas.microsoft.com/office/drawing/2014/main" xmlns="" id="{B5929734-5C4D-453E-98FD-A2C376E5B193}"/>
              </a:ext>
            </a:extLst>
          </p:cNvPr>
          <p:cNvSpPr>
            <a:spLocks noChangeArrowheads="1"/>
          </p:cNvSpPr>
          <p:nvPr/>
        </p:nvSpPr>
        <p:spPr bwMode="auto">
          <a:xfrm>
            <a:off x="378444" y="5299788"/>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Les objectifs sont exprimés en fonction des émissions totales hors autoroute</a:t>
            </a:r>
            <a:endParaRPr lang="fr-FR" sz="1400" dirty="0">
              <a:cs typeface="Arial" panose="020B0604020202020204" pitchFamily="34" charset="0"/>
            </a:endParaRPr>
          </a:p>
          <a:p>
            <a:pPr marL="0" indent="0" algn="just">
              <a:buNone/>
              <a:defRPr/>
            </a:pPr>
            <a:endParaRPr lang="fr-FR" sz="1400" dirty="0">
              <a:cs typeface="Arial" panose="020B0604020202020204" pitchFamily="34" charset="0"/>
            </a:endParaRPr>
          </a:p>
        </p:txBody>
      </p:sp>
    </p:spTree>
    <p:extLst>
      <p:ext uri="{BB962C8B-B14F-4D97-AF65-F5344CB8AC3E}">
        <p14:creationId xmlns:p14="http://schemas.microsoft.com/office/powerpoint/2010/main" val="11476094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La stratégie retenue : détail des émissions de GES</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148</a:t>
            </a:fld>
            <a:endParaRPr lang="fr-FR"/>
          </a:p>
        </p:txBody>
      </p:sp>
      <p:sp>
        <p:nvSpPr>
          <p:cNvPr id="15" name="Rectangle 14">
            <a:extLst>
              <a:ext uri="{FF2B5EF4-FFF2-40B4-BE49-F238E27FC236}">
                <a16:creationId xmlns:a16="http://schemas.microsoft.com/office/drawing/2014/main" xmlns="" id="{EC9AE28B-8DE9-4738-9FE6-13C426258D5F}"/>
              </a:ext>
            </a:extLst>
          </p:cNvPr>
          <p:cNvSpPr>
            <a:spLocks noChangeArrowheads="1"/>
          </p:cNvSpPr>
          <p:nvPr/>
        </p:nvSpPr>
        <p:spPr bwMode="auto">
          <a:xfrm>
            <a:off x="365397" y="1558212"/>
            <a:ext cx="8388350"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just">
              <a:buNone/>
              <a:defRPr/>
            </a:pPr>
            <a:r>
              <a:rPr lang="fr-FR" sz="1600" dirty="0">
                <a:cs typeface="Arial" panose="020B0604020202020204" pitchFamily="34" charset="0"/>
              </a:rPr>
              <a:t>Evolution des émissions de GES en t CO2e</a:t>
            </a:r>
            <a:endParaRPr lang="fr-FR" sz="1400" dirty="0">
              <a:solidFill>
                <a:srgbClr val="8D235A"/>
              </a:solidFill>
              <a:cs typeface="Arial" panose="020B0604020202020204" pitchFamily="34" charset="0"/>
            </a:endParaRPr>
          </a:p>
          <a:p>
            <a:pPr marL="0" indent="0" algn="just">
              <a:buNone/>
              <a:defRPr/>
            </a:pPr>
            <a:endParaRPr lang="fr-FR" sz="1400" dirty="0">
              <a:solidFill>
                <a:srgbClr val="8D235A"/>
              </a:solidFill>
              <a:cs typeface="Arial" panose="020B0604020202020204" pitchFamily="34" charset="0"/>
            </a:endParaRPr>
          </a:p>
        </p:txBody>
      </p:sp>
      <p:graphicFrame>
        <p:nvGraphicFramePr>
          <p:cNvPr id="7" name="Graphique 6">
            <a:extLst>
              <a:ext uri="{FF2B5EF4-FFF2-40B4-BE49-F238E27FC236}">
                <a16:creationId xmlns:a16="http://schemas.microsoft.com/office/drawing/2014/main" xmlns="" id="{FB5DCCCA-BDD6-4366-8FFB-B189513CF821}"/>
              </a:ext>
            </a:extLst>
          </p:cNvPr>
          <p:cNvGraphicFramePr>
            <a:graphicFrameLocks/>
          </p:cNvGraphicFramePr>
          <p:nvPr/>
        </p:nvGraphicFramePr>
        <p:xfrm>
          <a:off x="1119883" y="2057400"/>
          <a:ext cx="6822041" cy="3242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48673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Favoriser un territoire éco-rénové qui se chauffe à l’énergie propre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149</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Priorité sur les logements existants et anciens</a:t>
            </a: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xmlns="" id="{86140581-EB65-4CAE-8436-F293A814C7CA}"/>
              </a:ext>
            </a:extLst>
          </p:cNvPr>
          <p:cNvGraphicFramePr>
            <a:graphicFrameLocks/>
          </p:cNvGraphicFramePr>
          <p:nvPr>
            <p:extLst/>
          </p:nvPr>
        </p:nvGraphicFramePr>
        <p:xfrm>
          <a:off x="936567" y="1731963"/>
          <a:ext cx="7585134" cy="4851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9074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485503" y="1949444"/>
            <a:ext cx="4448868" cy="2374375"/>
          </a:xfrm>
        </p:spPr>
        <p:txBody>
          <a:bodyPr>
            <a:normAutofit/>
          </a:bodyPr>
          <a:lstStyle/>
          <a:p>
            <a:pPr algn="just"/>
            <a:r>
              <a:rPr lang="fr-FR" dirty="0"/>
              <a:t>Dans le secteur du bâtiment, le premier poste de consommation est le chauffage, le territoire de Gevrey-Chambertin et Nuits-Saint-Georges ne déroge pas à la règle puisque le chauffage représente 80% des consommations d’énergie des logements.</a:t>
            </a:r>
          </a:p>
          <a:p>
            <a:pPr algn="just"/>
            <a:r>
              <a:rPr lang="fr-FR" dirty="0"/>
              <a:t>L’énergie la plus utilisée pour le chauffage est le bois, une énergie renouvelable mais qui peut être source de pollution atmosphérique sur les anciens systèmes de chauffage. Viennent ensuite le gaz naturel puis le fioul, des énergies fossiles sources importantes de gaz à effet de serre.</a:t>
            </a:r>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a:xfrm>
            <a:off x="4310743" y="1378795"/>
            <a:ext cx="4623429" cy="296011"/>
          </a:xfrm>
        </p:spPr>
        <p:txBody>
          <a:bodyPr/>
          <a:lstStyle/>
          <a:p>
            <a:r>
              <a:rPr lang="fr-FR" sz="1400" dirty="0"/>
              <a:t>Les consommations et émissions des logements</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xmlns="" id="{2F0FB296-9596-4851-BB49-44067D6892B9}"/>
              </a:ext>
            </a:extLst>
          </p:cNvPr>
          <p:cNvGraphicFramePr>
            <a:graphicFrameLocks noGrp="1"/>
          </p:cNvGraphicFramePr>
          <p:nvPr>
            <p:ph type="chart" sz="quarter" idx="22"/>
            <p:extLst>
              <p:ext uri="{D42A27DB-BD31-4B8C-83A1-F6EECF244321}">
                <p14:modId xmlns:p14="http://schemas.microsoft.com/office/powerpoint/2010/main" val="659665359"/>
              </p:ext>
            </p:extLst>
          </p:nvPr>
        </p:nvGraphicFramePr>
        <p:xfrm>
          <a:off x="0" y="3937103"/>
          <a:ext cx="3452670" cy="21682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a:extLst>
              <a:ext uri="{FF2B5EF4-FFF2-40B4-BE49-F238E27FC236}">
                <a16:creationId xmlns:a16="http://schemas.microsoft.com/office/drawing/2014/main" xmlns="" id="{638E67E0-CF2B-4F1C-AA1A-FF769479565D}"/>
              </a:ext>
            </a:extLst>
          </p:cNvPr>
          <p:cNvGraphicFramePr>
            <a:graphicFrameLocks/>
          </p:cNvGraphicFramePr>
          <p:nvPr>
            <p:extLst>
              <p:ext uri="{D42A27DB-BD31-4B8C-83A1-F6EECF244321}">
                <p14:modId xmlns:p14="http://schemas.microsoft.com/office/powerpoint/2010/main" val="2391323721"/>
              </p:ext>
            </p:extLst>
          </p:nvPr>
        </p:nvGraphicFramePr>
        <p:xfrm>
          <a:off x="549760" y="1378795"/>
          <a:ext cx="3317464" cy="2304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Espace réservé du graphique 21">
            <a:extLst>
              <a:ext uri="{FF2B5EF4-FFF2-40B4-BE49-F238E27FC236}">
                <a16:creationId xmlns:a16="http://schemas.microsoft.com/office/drawing/2014/main" xmlns="" id="{61522E60-96CB-42DF-9F60-DAD70774BDFA}"/>
              </a:ext>
            </a:extLst>
          </p:cNvPr>
          <p:cNvGraphicFramePr>
            <a:graphicFrameLocks/>
          </p:cNvGraphicFramePr>
          <p:nvPr>
            <p:extLst>
              <p:ext uri="{D42A27DB-BD31-4B8C-83A1-F6EECF244321}">
                <p14:modId xmlns:p14="http://schemas.microsoft.com/office/powerpoint/2010/main" val="3752487088"/>
              </p:ext>
            </p:extLst>
          </p:nvPr>
        </p:nvGraphicFramePr>
        <p:xfrm>
          <a:off x="3091079" y="3937102"/>
          <a:ext cx="2961842" cy="21794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a:extLst>
              <a:ext uri="{FF2B5EF4-FFF2-40B4-BE49-F238E27FC236}">
                <a16:creationId xmlns:a16="http://schemas.microsoft.com/office/drawing/2014/main" xmlns="" id="{17D9A4D2-B804-4C57-975D-DF4A3AF46A7B}"/>
              </a:ext>
            </a:extLst>
          </p:cNvPr>
          <p:cNvGraphicFramePr>
            <a:graphicFrameLocks/>
          </p:cNvGraphicFramePr>
          <p:nvPr>
            <p:extLst>
              <p:ext uri="{D42A27DB-BD31-4B8C-83A1-F6EECF244321}">
                <p14:modId xmlns:p14="http://schemas.microsoft.com/office/powerpoint/2010/main" val="710583465"/>
              </p:ext>
            </p:extLst>
          </p:nvPr>
        </p:nvGraphicFramePr>
        <p:xfrm>
          <a:off x="5659395" y="3937102"/>
          <a:ext cx="3484605" cy="2179494"/>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D2DD4FED-37C4-4358-A6B8-4C1AF7DD0748}"/>
              </a:ext>
            </a:extLst>
          </p:cNvPr>
          <p:cNvSpPr>
            <a:spLocks noGrp="1"/>
          </p:cNvSpPr>
          <p:nvPr>
            <p:ph type="sldNum" sz="quarter" idx="12"/>
          </p:nvPr>
        </p:nvSpPr>
        <p:spPr/>
        <p:txBody>
          <a:bodyPr/>
          <a:lstStyle/>
          <a:p>
            <a:fld id="{01DFE443-B80B-44A7-B8E3-175A733CB829}" type="slidenum">
              <a:rPr lang="fr-FR" smtClean="0"/>
              <a:t>15</a:t>
            </a:fld>
            <a:endParaRPr lang="fr-FR"/>
          </a:p>
        </p:txBody>
      </p:sp>
      <p:sp>
        <p:nvSpPr>
          <p:cNvPr id="14" name="Espace réservé du texte 1">
            <a:extLst>
              <a:ext uri="{FF2B5EF4-FFF2-40B4-BE49-F238E27FC236}">
                <a16:creationId xmlns:a16="http://schemas.microsoft.com/office/drawing/2014/main" xmlns="" id="{BDB59AFE-F761-477C-AA5F-2265B3EB11C0}"/>
              </a:ext>
            </a:extLst>
          </p:cNvPr>
          <p:cNvSpPr>
            <a:spLocks noGrp="1"/>
          </p:cNvSpPr>
          <p:nvPr>
            <p:ph type="body" sz="quarter" idx="21"/>
          </p:nvPr>
        </p:nvSpPr>
        <p:spPr>
          <a:xfrm>
            <a:off x="4808774" y="6336657"/>
            <a:ext cx="4335226" cy="246705"/>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28131815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Favoriser un territoire éco-rénové qui se chauffe à l’énergie propre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150</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Priorité sur les logements existants et anciens</a:t>
            </a: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xmlns=""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fontScale="92500"/>
          </a:bodyPr>
          <a:lstStyle/>
          <a:p>
            <a:r>
              <a:rPr lang="fr-FR" b="1" dirty="0"/>
              <a:t>Connaître</a:t>
            </a:r>
            <a:r>
              <a:rPr lang="fr-FR" dirty="0"/>
              <a:t> : Mettre à disposition des outils permettant de connaître la situation de chacun</a:t>
            </a:r>
          </a:p>
          <a:p>
            <a:r>
              <a:rPr lang="fr-FR" b="1" dirty="0"/>
              <a:t>Communiquer</a:t>
            </a:r>
            <a:r>
              <a:rPr lang="fr-FR" dirty="0"/>
              <a:t> : Sur les outils développés</a:t>
            </a:r>
          </a:p>
          <a:p>
            <a:r>
              <a:rPr lang="fr-FR" b="1" dirty="0"/>
              <a:t>Accompagner</a:t>
            </a:r>
            <a:r>
              <a:rPr lang="fr-FR" dirty="0"/>
              <a:t> : Les particuliers et les entreprises dans la rénovation de leur habitat</a:t>
            </a:r>
          </a:p>
          <a:p>
            <a:pPr algn="l" defTabSz="914400"/>
            <a:endParaRPr lang="fr-FR" kern="0" dirty="0">
              <a:solidFill>
                <a:sysClr val="windowText" lastClr="000000"/>
              </a:solidFill>
              <a:latin typeface="+mn-lt"/>
            </a:endParaRPr>
          </a:p>
        </p:txBody>
      </p:sp>
      <p:graphicFrame>
        <p:nvGraphicFramePr>
          <p:cNvPr id="8" name="Tableau 7">
            <a:extLst>
              <a:ext uri="{FF2B5EF4-FFF2-40B4-BE49-F238E27FC236}">
                <a16:creationId xmlns:a16="http://schemas.microsoft.com/office/drawing/2014/main" xmlns="" id="{17BD5F2E-508C-48C1-916F-710D1785BB72}"/>
              </a:ext>
            </a:extLst>
          </p:cNvPr>
          <p:cNvGraphicFramePr>
            <a:graphicFrameLocks noGrp="1"/>
          </p:cNvGraphicFramePr>
          <p:nvPr>
            <p:extLst/>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xmlns="" val="585138327"/>
                    </a:ext>
                  </a:extLst>
                </a:gridCol>
                <a:gridCol w="1073986">
                  <a:extLst>
                    <a:ext uri="{9D8B030D-6E8A-4147-A177-3AD203B41FA5}">
                      <a16:colId xmlns:a16="http://schemas.microsoft.com/office/drawing/2014/main" xmlns="" val="4012413399"/>
                    </a:ext>
                  </a:extLst>
                </a:gridCol>
                <a:gridCol w="1269969">
                  <a:extLst>
                    <a:ext uri="{9D8B030D-6E8A-4147-A177-3AD203B41FA5}">
                      <a16:colId xmlns:a16="http://schemas.microsoft.com/office/drawing/2014/main" xmlns=""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-19%</a:t>
                      </a:r>
                    </a:p>
                  </a:txBody>
                  <a:tcPr anchor="ctr">
                    <a:solidFill>
                      <a:schemeClr val="accent1">
                        <a:lumMod val="20000"/>
                        <a:lumOff val="80000"/>
                      </a:schemeClr>
                    </a:solidFill>
                  </a:tcPr>
                </a:tc>
                <a:tc>
                  <a:txBody>
                    <a:bodyPr/>
                    <a:lstStyle/>
                    <a:p>
                      <a:pPr algn="ctr"/>
                      <a:r>
                        <a:rPr lang="fr-FR" sz="1600" b="1" dirty="0"/>
                        <a:t>-58%</a:t>
                      </a:r>
                    </a:p>
                  </a:txBody>
                  <a:tcPr anchor="ctr">
                    <a:solidFill>
                      <a:schemeClr val="accent1">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-63%</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graphicFrame>
        <p:nvGraphicFramePr>
          <p:cNvPr id="11" name="Tableau 10">
            <a:extLst>
              <a:ext uri="{FF2B5EF4-FFF2-40B4-BE49-F238E27FC236}">
                <a16:creationId xmlns:a16="http://schemas.microsoft.com/office/drawing/2014/main" xmlns="" id="{2B159734-F94A-470B-8943-30066754298D}"/>
              </a:ext>
            </a:extLst>
          </p:cNvPr>
          <p:cNvGraphicFramePr>
            <a:graphicFrameLocks noGrp="1"/>
          </p:cNvGraphicFramePr>
          <p:nvPr>
            <p:extLst/>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xmlns="" val="585138327"/>
                    </a:ext>
                  </a:extLst>
                </a:gridCol>
                <a:gridCol w="1242650">
                  <a:extLst>
                    <a:ext uri="{9D8B030D-6E8A-4147-A177-3AD203B41FA5}">
                      <a16:colId xmlns:a16="http://schemas.microsoft.com/office/drawing/2014/main" xmlns="" val="4012413399"/>
                    </a:ext>
                  </a:extLst>
                </a:gridCol>
                <a:gridCol w="1242650">
                  <a:extLst>
                    <a:ext uri="{9D8B030D-6E8A-4147-A177-3AD203B41FA5}">
                      <a16:colId xmlns:a16="http://schemas.microsoft.com/office/drawing/2014/main" xmlns=""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-27%</a:t>
                      </a:r>
                    </a:p>
                  </a:txBody>
                  <a:tcPr anchor="ctr">
                    <a:solidFill>
                      <a:schemeClr val="accent6">
                        <a:lumMod val="20000"/>
                        <a:lumOff val="80000"/>
                      </a:schemeClr>
                    </a:solidFill>
                  </a:tcPr>
                </a:tc>
                <a:tc>
                  <a:txBody>
                    <a:bodyPr/>
                    <a:lstStyle/>
                    <a:p>
                      <a:pPr algn="ctr"/>
                      <a:r>
                        <a:rPr lang="fr-FR" sz="1600" b="1" dirty="0"/>
                        <a:t>-80%</a:t>
                      </a:r>
                    </a:p>
                  </a:txBody>
                  <a:tcPr anchor="ctr">
                    <a:solidFill>
                      <a:schemeClr val="accent6">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-50%</a:t>
                      </a:r>
                    </a:p>
                  </a:txBody>
                  <a:tcPr anchor="ctr">
                    <a:solidFill>
                      <a:schemeClr val="accent6">
                        <a:lumMod val="20000"/>
                        <a:lumOff val="80000"/>
                      </a:schemeClr>
                    </a:solidFill>
                  </a:tcPr>
                </a:tc>
                <a:tc>
                  <a:txBody>
                    <a:bodyPr/>
                    <a:lstStyle/>
                    <a:p>
                      <a:pPr algn="ctr"/>
                      <a:r>
                        <a:rPr lang="fr-FR" sz="1400" dirty="0"/>
                        <a:t>-83%</a:t>
                      </a:r>
                    </a:p>
                  </a:txBody>
                  <a:tcPr anchor="ctr">
                    <a:solidFill>
                      <a:schemeClr val="accent6">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-89%</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spTree>
    <p:extLst>
      <p:ext uri="{BB962C8B-B14F-4D97-AF65-F5344CB8AC3E}">
        <p14:creationId xmlns:p14="http://schemas.microsoft.com/office/powerpoint/2010/main" val="37030741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Favoriser un territoire éco-rénové qui se chauffe à l’énergie propre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151</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Priorité sur les logements existants et anciens</a:t>
            </a: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xmlns="" id="{012719F4-80CB-470B-AAA7-D452ED2C702C}"/>
              </a:ext>
            </a:extLst>
          </p:cNvPr>
          <p:cNvGraphicFramePr>
            <a:graphicFrameLocks/>
          </p:cNvGraphicFramePr>
          <p:nvPr>
            <p:extLst/>
          </p:nvPr>
        </p:nvGraphicFramePr>
        <p:xfrm>
          <a:off x="274862" y="1859280"/>
          <a:ext cx="8478885" cy="337025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xmlns="" val="457540897"/>
                    </a:ext>
                  </a:extLst>
                </a:gridCol>
                <a:gridCol w="2163163">
                  <a:extLst>
                    <a:ext uri="{9D8B030D-6E8A-4147-A177-3AD203B41FA5}">
                      <a16:colId xmlns:a16="http://schemas.microsoft.com/office/drawing/2014/main" xmlns="" val="2579914263"/>
                    </a:ext>
                  </a:extLst>
                </a:gridCol>
                <a:gridCol w="2467247">
                  <a:extLst>
                    <a:ext uri="{9D8B030D-6E8A-4147-A177-3AD203B41FA5}">
                      <a16:colId xmlns:a16="http://schemas.microsoft.com/office/drawing/2014/main" xmlns=""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xmlns="" val="4000971049"/>
                  </a:ext>
                </a:extLst>
              </a:tr>
              <a:tr h="505130">
                <a:tc>
                  <a:txBody>
                    <a:bodyPr/>
                    <a:lstStyle/>
                    <a:p>
                      <a:pPr algn="l" fontAlgn="ctr"/>
                      <a:r>
                        <a:rPr lang="fr-FR" sz="1400" u="none" strike="noStrike" dirty="0">
                          <a:effectLst/>
                          <a:latin typeface="+mn-lt"/>
                        </a:rPr>
                        <a:t>Utilisation de sources d'énergie décarbonées dans les logements </a:t>
                      </a:r>
                      <a:endParaRPr lang="fr-FR" sz="1400" b="0" i="0" u="none" strike="noStrike" dirty="0">
                        <a:solidFill>
                          <a:srgbClr val="000000"/>
                        </a:solidFill>
                        <a:effectLst/>
                        <a:latin typeface="+mn-lt"/>
                      </a:endParaRPr>
                    </a:p>
                  </a:txBody>
                  <a:tcPr anchor="ctr"/>
                </a:tc>
                <a:tc>
                  <a:txBody>
                    <a:bodyPr/>
                    <a:lstStyle/>
                    <a:p>
                      <a:r>
                        <a:rPr lang="fr-FR" sz="1400" dirty="0"/>
                        <a:t>1 450 foyers (70% des logements chauffés au fioul)</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400" u="none" strike="noStrike" dirty="0">
                          <a:effectLst/>
                          <a:latin typeface="+mn-lt"/>
                        </a:rPr>
                        <a:t>120 foyers par an </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xmlns="" val="826943521"/>
                  </a:ext>
                </a:extLst>
              </a:tr>
              <a:tr h="505130">
                <a:tc>
                  <a:txBody>
                    <a:bodyPr/>
                    <a:lstStyle/>
                    <a:p>
                      <a:pPr algn="l" fontAlgn="ctr"/>
                      <a:r>
                        <a:rPr lang="fr-FR" sz="1400" u="none" strike="noStrike" dirty="0">
                          <a:effectLst/>
                          <a:latin typeface="+mn-lt"/>
                        </a:rPr>
                        <a:t> Economies d'énergie par les usages </a:t>
                      </a:r>
                      <a:endParaRPr lang="fr-FR" sz="1400" b="0" i="0" u="none" strike="noStrike" dirty="0">
                        <a:solidFill>
                          <a:srgbClr val="000000"/>
                        </a:solidFill>
                        <a:effectLst/>
                        <a:latin typeface="+mn-lt"/>
                      </a:endParaRPr>
                    </a:p>
                  </a:txBody>
                  <a:tcPr anchor="ctr"/>
                </a:tc>
                <a:tc>
                  <a:txBody>
                    <a:bodyPr/>
                    <a:lstStyle/>
                    <a:p>
                      <a:r>
                        <a:rPr lang="fr-FR" sz="1400" dirty="0"/>
                        <a:t>3 100 foyers sensibilisés</a:t>
                      </a:r>
                    </a:p>
                  </a:txBody>
                  <a:tcPr anchor="ctr"/>
                </a:tc>
                <a:tc>
                  <a:txBody>
                    <a:bodyPr/>
                    <a:lstStyle/>
                    <a:p>
                      <a:pPr algn="l" fontAlgn="ctr"/>
                      <a:r>
                        <a:rPr lang="fr-FR" sz="1400" u="none" strike="noStrike" dirty="0">
                          <a:effectLst/>
                          <a:latin typeface="+mn-lt"/>
                        </a:rPr>
                        <a:t>270 foyers par an</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xmlns="" val="1307655190"/>
                  </a:ext>
                </a:extLst>
              </a:tr>
              <a:tr h="505130">
                <a:tc>
                  <a:txBody>
                    <a:bodyPr/>
                    <a:lstStyle/>
                    <a:p>
                      <a:pPr algn="l" fontAlgn="ctr"/>
                      <a:r>
                        <a:rPr lang="fr-FR" sz="1400" u="none" strike="noStrike" dirty="0">
                          <a:effectLst/>
                          <a:latin typeface="+mn-lt"/>
                        </a:rPr>
                        <a:t> Rénovation énergétique des logements individuels </a:t>
                      </a:r>
                      <a:endParaRPr lang="fr-FR" sz="1400" b="0" i="0" u="none" strike="noStrike" dirty="0">
                        <a:solidFill>
                          <a:srgbClr val="000000"/>
                        </a:solidFill>
                        <a:effectLst/>
                        <a:latin typeface="+mn-lt"/>
                      </a:endParaRPr>
                    </a:p>
                  </a:txBody>
                  <a:tcPr anchor="ctr"/>
                </a:tc>
                <a:tc>
                  <a:txBody>
                    <a:bodyPr/>
                    <a:lstStyle/>
                    <a:p>
                      <a:r>
                        <a:rPr lang="fr-FR" sz="1400" dirty="0"/>
                        <a:t>3 600 foyers rénovés</a:t>
                      </a:r>
                    </a:p>
                  </a:txBody>
                  <a:tcPr anchor="ctr"/>
                </a:tc>
                <a:tc>
                  <a:txBody>
                    <a:bodyPr/>
                    <a:lstStyle/>
                    <a:p>
                      <a:pPr algn="l" fontAlgn="ctr"/>
                      <a:r>
                        <a:rPr lang="fr-FR" sz="1400" u="none" strike="noStrike" dirty="0">
                          <a:effectLst/>
                          <a:latin typeface="+mn-lt"/>
                        </a:rPr>
                        <a:t>300 logements rénovés par an </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xmlns="" val="1504473857"/>
                  </a:ext>
                </a:extLst>
              </a:tr>
              <a:tr h="505130">
                <a:tc>
                  <a:txBody>
                    <a:bodyPr/>
                    <a:lstStyle/>
                    <a:p>
                      <a:pPr algn="l" fontAlgn="ctr"/>
                      <a:r>
                        <a:rPr lang="fr-FR" sz="1400" u="none" strike="noStrike" dirty="0">
                          <a:effectLst/>
                          <a:latin typeface="+mn-lt"/>
                        </a:rPr>
                        <a:t> Rénovation énergétique des logements collectifs</a:t>
                      </a:r>
                      <a:endParaRPr lang="fr-FR" sz="1400" b="0" i="0" u="none" strike="noStrike" dirty="0">
                        <a:solidFill>
                          <a:srgbClr val="000000"/>
                        </a:solidFill>
                        <a:effectLst/>
                        <a:latin typeface="+mn-lt"/>
                      </a:endParaRPr>
                    </a:p>
                  </a:txBody>
                  <a:tcPr anchor="ctr"/>
                </a:tc>
                <a:tc>
                  <a:txBody>
                    <a:bodyPr/>
                    <a:lstStyle/>
                    <a:p>
                      <a:r>
                        <a:rPr lang="fr-FR" sz="1400" dirty="0"/>
                        <a:t>870 foyers rénovés</a:t>
                      </a:r>
                    </a:p>
                  </a:txBody>
                  <a:tcPr anchor="ctr"/>
                </a:tc>
                <a:tc>
                  <a:txBody>
                    <a:bodyPr/>
                    <a:lstStyle/>
                    <a:p>
                      <a:pPr algn="l" fontAlgn="ctr"/>
                      <a:r>
                        <a:rPr lang="fr-FR" sz="1400" u="none" strike="noStrike" dirty="0">
                          <a:effectLst/>
                          <a:latin typeface="+mn-lt"/>
                        </a:rPr>
                        <a:t>70 logements rénovés par an </a:t>
                      </a:r>
                      <a:endParaRPr lang="fr-FR" sz="1400" b="0" i="0" u="none" strike="noStrike" dirty="0">
                        <a:solidFill>
                          <a:srgbClr val="000000"/>
                        </a:solidFill>
                        <a:effectLst/>
                        <a:latin typeface="+mn-lt"/>
                      </a:endParaRPr>
                    </a:p>
                  </a:txBody>
                  <a:tcPr anchor="ctr"/>
                </a:tc>
                <a:extLst>
                  <a:ext uri="{0D108BD9-81ED-4DB2-BD59-A6C34878D82A}">
                    <a16:rowId xmlns:a16="http://schemas.microsoft.com/office/drawing/2014/main" xmlns="" val="927506062"/>
                  </a:ext>
                </a:extLst>
              </a:tr>
              <a:tr h="505130">
                <a:tc>
                  <a:txBody>
                    <a:bodyPr/>
                    <a:lstStyle/>
                    <a:p>
                      <a:pPr marL="0" algn="l" defTabSz="1007943" rtl="0" eaLnBrk="1" fontAlgn="ctr" latinLnBrk="0" hangingPunct="1"/>
                      <a:r>
                        <a:rPr lang="fr-FR" sz="1400" u="none" strike="noStrike" kern="1200" dirty="0">
                          <a:solidFill>
                            <a:schemeClr val="dk1"/>
                          </a:solidFill>
                          <a:effectLst/>
                          <a:latin typeface="+mn-lt"/>
                          <a:ea typeface="+mn-ea"/>
                          <a:cs typeface="+mn-cs"/>
                        </a:rPr>
                        <a:t> Rénovation énergétique des bâtiments tertiaires (dont publics) </a:t>
                      </a:r>
                    </a:p>
                  </a:txBody>
                  <a:tcPr anchor="ctr"/>
                </a:tc>
                <a:tc>
                  <a:txBody>
                    <a:bodyPr/>
                    <a:lstStyle/>
                    <a:p>
                      <a:r>
                        <a:rPr lang="fr-FR" sz="1400" dirty="0"/>
                        <a:t>  47 000 m² rénovés</a:t>
                      </a:r>
                    </a:p>
                  </a:txBody>
                  <a:tcPr marL="0" marR="0" marT="0" marB="0"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400" u="none" strike="noStrike" kern="1200" dirty="0">
                          <a:solidFill>
                            <a:schemeClr val="dk1"/>
                          </a:solidFill>
                          <a:effectLst/>
                          <a:latin typeface="+mn-lt"/>
                          <a:ea typeface="+mn-ea"/>
                          <a:cs typeface="+mn-cs"/>
                        </a:rPr>
                        <a:t> 3 900 m² rénovés par an</a:t>
                      </a:r>
                    </a:p>
                  </a:txBody>
                  <a:tcPr marL="0" marR="0" marT="0" marB="0" anchor="ctr"/>
                </a:tc>
                <a:extLst>
                  <a:ext uri="{0D108BD9-81ED-4DB2-BD59-A6C34878D82A}">
                    <a16:rowId xmlns:a16="http://schemas.microsoft.com/office/drawing/2014/main" xmlns="" val="922220498"/>
                  </a:ext>
                </a:extLst>
              </a:tr>
            </a:tbl>
          </a:graphicData>
        </a:graphic>
      </p:graphicFrame>
    </p:spTree>
    <p:extLst>
      <p:ext uri="{BB962C8B-B14F-4D97-AF65-F5344CB8AC3E}">
        <p14:creationId xmlns:p14="http://schemas.microsoft.com/office/powerpoint/2010/main" val="19966884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Développer une mobilité partagée, propre, efficace et adaptée aux besoins locaux</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152</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Un panel d’alternatives à la voiture individuelle thermique à mettre en place</a:t>
            </a: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Graphique 11">
            <a:extLst>
              <a:ext uri="{FF2B5EF4-FFF2-40B4-BE49-F238E27FC236}">
                <a16:creationId xmlns:a16="http://schemas.microsoft.com/office/drawing/2014/main" xmlns="" id="{F27E4FB7-4D15-4517-836C-C077ECACAEE1}"/>
              </a:ext>
            </a:extLst>
          </p:cNvPr>
          <p:cNvGraphicFramePr>
            <a:graphicFrameLocks/>
          </p:cNvGraphicFramePr>
          <p:nvPr>
            <p:extLst/>
          </p:nvPr>
        </p:nvGraphicFramePr>
        <p:xfrm>
          <a:off x="734097" y="1731963"/>
          <a:ext cx="7473336" cy="44885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74142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Développer une mobilité partagée, propre, efficace et adaptée aux besoins locaux</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153</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Un panel d’alternatives à la voiture individuelle thermique à mettre en place</a:t>
            </a: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xmlns=""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pPr algn="l" defTabSz="914400"/>
            <a:r>
              <a:rPr lang="fr-FR" b="1" kern="0" dirty="0">
                <a:solidFill>
                  <a:sysClr val="windowText" lastClr="000000"/>
                </a:solidFill>
                <a:latin typeface="+mn-lt"/>
              </a:rPr>
              <a:t>Connaître</a:t>
            </a:r>
            <a:r>
              <a:rPr lang="fr-FR" kern="0" dirty="0">
                <a:solidFill>
                  <a:sysClr val="windowText" lastClr="000000"/>
                </a:solidFill>
                <a:latin typeface="+mn-lt"/>
              </a:rPr>
              <a:t> : La situation des transports sur le territoire</a:t>
            </a:r>
          </a:p>
          <a:p>
            <a:pPr algn="l" defTabSz="914400"/>
            <a:r>
              <a:rPr lang="fr-FR" b="1" kern="0" dirty="0">
                <a:solidFill>
                  <a:sysClr val="windowText" lastClr="000000"/>
                </a:solidFill>
                <a:latin typeface="+mn-lt"/>
              </a:rPr>
              <a:t>Communiquer</a:t>
            </a:r>
            <a:r>
              <a:rPr lang="fr-FR" kern="0" dirty="0">
                <a:solidFill>
                  <a:sysClr val="windowText" lastClr="000000"/>
                </a:solidFill>
                <a:latin typeface="+mn-lt"/>
              </a:rPr>
              <a:t> : </a:t>
            </a:r>
            <a:r>
              <a:rPr lang="fr-FR" kern="0" dirty="0">
                <a:solidFill>
                  <a:sysClr val="windowText" lastClr="000000"/>
                </a:solidFill>
              </a:rPr>
              <a:t>Sur les nouvelles offres, les nouvelles installations</a:t>
            </a:r>
          </a:p>
          <a:p>
            <a:pPr algn="l" defTabSz="914400"/>
            <a:r>
              <a:rPr lang="fr-FR" b="1" kern="0" dirty="0">
                <a:solidFill>
                  <a:sysClr val="windowText" lastClr="000000"/>
                </a:solidFill>
                <a:latin typeface="+mn-lt"/>
              </a:rPr>
              <a:t>Accompagner</a:t>
            </a:r>
            <a:r>
              <a:rPr lang="fr-FR" kern="0" dirty="0">
                <a:solidFill>
                  <a:sysClr val="windowText" lastClr="000000"/>
                </a:solidFill>
                <a:latin typeface="+mn-lt"/>
              </a:rPr>
              <a:t> : </a:t>
            </a:r>
            <a:r>
              <a:rPr lang="fr-FR" kern="0" dirty="0">
                <a:solidFill>
                  <a:sysClr val="windowText" lastClr="000000"/>
                </a:solidFill>
              </a:rPr>
              <a:t>Les entreprises et les particuliers à un changement de pratique</a:t>
            </a:r>
          </a:p>
          <a:p>
            <a:pPr algn="l" defTabSz="914400"/>
            <a:endParaRPr lang="fr-FR" kern="0" dirty="0">
              <a:solidFill>
                <a:sysClr val="windowText" lastClr="000000"/>
              </a:solidFill>
              <a:latin typeface="+mn-lt"/>
            </a:endParaRPr>
          </a:p>
        </p:txBody>
      </p:sp>
      <p:graphicFrame>
        <p:nvGraphicFramePr>
          <p:cNvPr id="8" name="Tableau 7">
            <a:extLst>
              <a:ext uri="{FF2B5EF4-FFF2-40B4-BE49-F238E27FC236}">
                <a16:creationId xmlns:a16="http://schemas.microsoft.com/office/drawing/2014/main" xmlns="" id="{17BD5F2E-508C-48C1-916F-710D1785BB72}"/>
              </a:ext>
            </a:extLst>
          </p:cNvPr>
          <p:cNvGraphicFramePr>
            <a:graphicFrameLocks noGrp="1"/>
          </p:cNvGraphicFramePr>
          <p:nvPr>
            <p:extLst/>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xmlns="" val="585138327"/>
                    </a:ext>
                  </a:extLst>
                </a:gridCol>
                <a:gridCol w="1073986">
                  <a:extLst>
                    <a:ext uri="{9D8B030D-6E8A-4147-A177-3AD203B41FA5}">
                      <a16:colId xmlns:a16="http://schemas.microsoft.com/office/drawing/2014/main" xmlns="" val="4012413399"/>
                    </a:ext>
                  </a:extLst>
                </a:gridCol>
                <a:gridCol w="1269969">
                  <a:extLst>
                    <a:ext uri="{9D8B030D-6E8A-4147-A177-3AD203B41FA5}">
                      <a16:colId xmlns:a16="http://schemas.microsoft.com/office/drawing/2014/main" xmlns=""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-13%</a:t>
                      </a:r>
                    </a:p>
                  </a:txBody>
                  <a:tcPr anchor="ctr">
                    <a:solidFill>
                      <a:schemeClr val="accent1">
                        <a:lumMod val="20000"/>
                        <a:lumOff val="80000"/>
                      </a:schemeClr>
                    </a:solidFill>
                  </a:tcPr>
                </a:tc>
                <a:tc>
                  <a:txBody>
                    <a:bodyPr/>
                    <a:lstStyle/>
                    <a:p>
                      <a:pPr algn="ctr"/>
                      <a:r>
                        <a:rPr lang="fr-FR" sz="1600" b="1" dirty="0"/>
                        <a:t>-26%</a:t>
                      </a:r>
                    </a:p>
                  </a:txBody>
                  <a:tcPr anchor="ctr">
                    <a:solidFill>
                      <a:schemeClr val="accent1">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-40%</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graphicFrame>
        <p:nvGraphicFramePr>
          <p:cNvPr id="11" name="Tableau 10">
            <a:extLst>
              <a:ext uri="{FF2B5EF4-FFF2-40B4-BE49-F238E27FC236}">
                <a16:creationId xmlns:a16="http://schemas.microsoft.com/office/drawing/2014/main" xmlns="" id="{2B159734-F94A-470B-8943-30066754298D}"/>
              </a:ext>
            </a:extLst>
          </p:cNvPr>
          <p:cNvGraphicFramePr>
            <a:graphicFrameLocks noGrp="1"/>
          </p:cNvGraphicFramePr>
          <p:nvPr>
            <p:extLst/>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xmlns="" val="585138327"/>
                    </a:ext>
                  </a:extLst>
                </a:gridCol>
                <a:gridCol w="1242650">
                  <a:extLst>
                    <a:ext uri="{9D8B030D-6E8A-4147-A177-3AD203B41FA5}">
                      <a16:colId xmlns:a16="http://schemas.microsoft.com/office/drawing/2014/main" xmlns="" val="4012413399"/>
                    </a:ext>
                  </a:extLst>
                </a:gridCol>
                <a:gridCol w="1242650">
                  <a:extLst>
                    <a:ext uri="{9D8B030D-6E8A-4147-A177-3AD203B41FA5}">
                      <a16:colId xmlns:a16="http://schemas.microsoft.com/office/drawing/2014/main" xmlns=""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-20%</a:t>
                      </a:r>
                    </a:p>
                  </a:txBody>
                  <a:tcPr anchor="ctr">
                    <a:solidFill>
                      <a:schemeClr val="accent6">
                        <a:lumMod val="20000"/>
                        <a:lumOff val="80000"/>
                      </a:schemeClr>
                    </a:solidFill>
                  </a:tcPr>
                </a:tc>
                <a:tc>
                  <a:txBody>
                    <a:bodyPr/>
                    <a:lstStyle/>
                    <a:p>
                      <a:pPr algn="ctr"/>
                      <a:r>
                        <a:rPr lang="fr-FR" sz="1600" b="1" dirty="0"/>
                        <a:t>-52%</a:t>
                      </a:r>
                    </a:p>
                  </a:txBody>
                  <a:tcPr anchor="ctr">
                    <a:solidFill>
                      <a:schemeClr val="accent6">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-16%</a:t>
                      </a:r>
                    </a:p>
                  </a:txBody>
                  <a:tcPr anchor="ctr">
                    <a:solidFill>
                      <a:schemeClr val="accent6">
                        <a:lumMod val="20000"/>
                        <a:lumOff val="80000"/>
                      </a:schemeClr>
                    </a:solidFill>
                  </a:tcPr>
                </a:tc>
                <a:tc>
                  <a:txBody>
                    <a:bodyPr/>
                    <a:lstStyle/>
                    <a:p>
                      <a:pPr algn="ctr"/>
                      <a:r>
                        <a:rPr lang="fr-FR" sz="1400" dirty="0"/>
                        <a:t>-59%</a:t>
                      </a:r>
                    </a:p>
                  </a:txBody>
                  <a:tcPr anchor="ctr">
                    <a:solidFill>
                      <a:schemeClr val="accent6">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-60%</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sp>
        <p:nvSpPr>
          <p:cNvPr id="12" name="Espace réservé du contenu 4">
            <a:extLst>
              <a:ext uri="{FF2B5EF4-FFF2-40B4-BE49-F238E27FC236}">
                <a16:creationId xmlns:a16="http://schemas.microsoft.com/office/drawing/2014/main" xmlns="" id="{358C3A7D-AB48-456C-AA01-67D3DA626670}"/>
              </a:ext>
            </a:extLst>
          </p:cNvPr>
          <p:cNvSpPr txBox="1">
            <a:spLocks/>
          </p:cNvSpPr>
          <p:nvPr/>
        </p:nvSpPr>
        <p:spPr>
          <a:xfrm>
            <a:off x="106895" y="5794625"/>
            <a:ext cx="8414806" cy="838279"/>
          </a:xfrm>
          <a:prstGeom prst="rect">
            <a:avLst/>
          </a:prstGeom>
        </p:spPr>
        <p:txBody>
          <a:bodyPr vert="horz" lIns="91440" tIns="45720" rIns="91440" bIns="45720" rtlCol="0">
            <a:normAutofit/>
          </a:bodyPr>
          <a:lstStyle/>
          <a:p>
            <a:pPr algn="l" defTabSz="914400"/>
            <a:r>
              <a:rPr lang="fr-FR" sz="1200" kern="0" dirty="0">
                <a:solidFill>
                  <a:sysClr val="windowText" lastClr="000000"/>
                </a:solidFill>
                <a:latin typeface="+mn-lt"/>
              </a:rPr>
              <a:t>Les objectifs sont exprimés en fonction du total des consommations d’énergie et d’émissions de gaz à effet de serre du secteur des transports, incluant l’autoroute.</a:t>
            </a:r>
            <a:endParaRPr lang="fr-FR" sz="1200" kern="0" dirty="0">
              <a:solidFill>
                <a:sysClr val="windowText" lastClr="000000"/>
              </a:solidFill>
            </a:endParaRPr>
          </a:p>
          <a:p>
            <a:pPr algn="l" defTabSz="914400"/>
            <a:endParaRPr lang="fr-FR" sz="1200" kern="0" dirty="0">
              <a:solidFill>
                <a:sysClr val="windowText" lastClr="000000"/>
              </a:solidFill>
              <a:latin typeface="+mn-lt"/>
            </a:endParaRPr>
          </a:p>
        </p:txBody>
      </p:sp>
    </p:spTree>
    <p:extLst>
      <p:ext uri="{BB962C8B-B14F-4D97-AF65-F5344CB8AC3E}">
        <p14:creationId xmlns:p14="http://schemas.microsoft.com/office/powerpoint/2010/main" val="4799530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Développer une mobilité partagée, propre, efficace et adaptée aux besoins locaux</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154</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334497"/>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prstClr val="black"/>
                </a:solidFill>
                <a:latin typeface="Arial "/>
              </a:rPr>
              <a:t>Un panel d’alternatives à la voiture individuelle thermique à mettre en place</a:t>
            </a: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xmlns="" id="{012719F4-80CB-470B-AAA7-D452ED2C702C}"/>
              </a:ext>
            </a:extLst>
          </p:cNvPr>
          <p:cNvGraphicFramePr>
            <a:graphicFrameLocks/>
          </p:cNvGraphicFramePr>
          <p:nvPr>
            <p:extLst/>
          </p:nvPr>
        </p:nvGraphicFramePr>
        <p:xfrm>
          <a:off x="274862" y="1859280"/>
          <a:ext cx="8478885" cy="289560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xmlns="" val="457540897"/>
                    </a:ext>
                  </a:extLst>
                </a:gridCol>
                <a:gridCol w="2163163">
                  <a:extLst>
                    <a:ext uri="{9D8B030D-6E8A-4147-A177-3AD203B41FA5}">
                      <a16:colId xmlns:a16="http://schemas.microsoft.com/office/drawing/2014/main" xmlns="" val="2579914263"/>
                    </a:ext>
                  </a:extLst>
                </a:gridCol>
                <a:gridCol w="2467247">
                  <a:extLst>
                    <a:ext uri="{9D8B030D-6E8A-4147-A177-3AD203B41FA5}">
                      <a16:colId xmlns:a16="http://schemas.microsoft.com/office/drawing/2014/main" xmlns=""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xmlns="" val="4000971049"/>
                  </a:ext>
                </a:extLst>
              </a:tr>
              <a:tr h="505130">
                <a:tc>
                  <a:txBody>
                    <a:bodyPr/>
                    <a:lstStyle/>
                    <a:p>
                      <a:pPr algn="l" fontAlgn="ctr"/>
                      <a:r>
                        <a:rPr lang="fr-FR" sz="1600" u="none" strike="noStrike" dirty="0">
                          <a:effectLst/>
                        </a:rPr>
                        <a:t>Développement du covoiturage</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2 personnes par voiture en 2030</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+0,05 personne / an</a:t>
                      </a:r>
                    </a:p>
                  </a:txBody>
                  <a:tcPr anchor="ctr"/>
                </a:tc>
                <a:extLst>
                  <a:ext uri="{0D108BD9-81ED-4DB2-BD59-A6C34878D82A}">
                    <a16:rowId xmlns:a16="http://schemas.microsoft.com/office/drawing/2014/main" xmlns="" val="826943521"/>
                  </a:ext>
                </a:extLst>
              </a:tr>
              <a:tr h="505130">
                <a:tc>
                  <a:txBody>
                    <a:bodyPr/>
                    <a:lstStyle/>
                    <a:p>
                      <a:pPr algn="l" fontAlgn="ctr"/>
                      <a:r>
                        <a:rPr lang="fr-FR" sz="1600" u="none" strike="noStrike" dirty="0">
                          <a:effectLst/>
                        </a:rPr>
                        <a:t>Part modale des transports en commun</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+3% de transport en commun</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+0,24% / an</a:t>
                      </a:r>
                    </a:p>
                  </a:txBody>
                  <a:tcPr anchor="ctr"/>
                </a:tc>
                <a:extLst>
                  <a:ext uri="{0D108BD9-81ED-4DB2-BD59-A6C34878D82A}">
                    <a16:rowId xmlns:a16="http://schemas.microsoft.com/office/drawing/2014/main" xmlns="" val="1307655190"/>
                  </a:ext>
                </a:extLst>
              </a:tr>
              <a:tr h="505130">
                <a:tc>
                  <a:txBody>
                    <a:bodyPr/>
                    <a:lstStyle/>
                    <a:p>
                      <a:pPr algn="l" fontAlgn="ctr"/>
                      <a:r>
                        <a:rPr lang="fr-FR" sz="1600" u="none" strike="noStrike" dirty="0">
                          <a:effectLst/>
                        </a:rPr>
                        <a:t>Part modale des transports doux</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+2% de transport doux</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+0,16% / an</a:t>
                      </a:r>
                    </a:p>
                  </a:txBody>
                  <a:tcPr anchor="ctr"/>
                </a:tc>
                <a:extLst>
                  <a:ext uri="{0D108BD9-81ED-4DB2-BD59-A6C34878D82A}">
                    <a16:rowId xmlns:a16="http://schemas.microsoft.com/office/drawing/2014/main" xmlns="" val="1504473857"/>
                  </a:ext>
                </a:extLst>
              </a:tr>
              <a:tr h="505130">
                <a:tc>
                  <a:txBody>
                    <a:bodyPr/>
                    <a:lstStyle/>
                    <a:p>
                      <a:pPr algn="l" fontAlgn="ctr"/>
                      <a:r>
                        <a:rPr lang="fr-FR" sz="1600" u="none" strike="noStrike" dirty="0">
                          <a:effectLst/>
                        </a:rPr>
                        <a:t>Baisse des besoins de déplacements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-3% de personne.km parcourus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-0,25% / an</a:t>
                      </a:r>
                    </a:p>
                  </a:txBody>
                  <a:tcPr anchor="ctr"/>
                </a:tc>
                <a:extLst>
                  <a:ext uri="{0D108BD9-81ED-4DB2-BD59-A6C34878D82A}">
                    <a16:rowId xmlns:a16="http://schemas.microsoft.com/office/drawing/2014/main" xmlns="" val="927506062"/>
                  </a:ext>
                </a:extLst>
              </a:tr>
            </a:tbl>
          </a:graphicData>
        </a:graphic>
      </p:graphicFrame>
    </p:spTree>
    <p:extLst>
      <p:ext uri="{BB962C8B-B14F-4D97-AF65-F5344CB8AC3E}">
        <p14:creationId xmlns:p14="http://schemas.microsoft.com/office/powerpoint/2010/main" val="30037142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Encourager une agriculture durable qui préserve les sols et valorise les ressources du territoire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155</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solidFill>
                  <a:prstClr val="black"/>
                </a:solidFill>
                <a:latin typeface="Arial "/>
              </a:rPr>
              <a:t>Outiller les acteurs de la filière en prenant en compte leur spécificités et orienter le consommateur vers des producteurs vertueux</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xmlns="" id="{1C1F0274-4655-4FE0-ACD7-51B1ADD7B6C3}"/>
              </a:ext>
            </a:extLst>
          </p:cNvPr>
          <p:cNvGraphicFramePr>
            <a:graphicFrameLocks/>
          </p:cNvGraphicFramePr>
          <p:nvPr>
            <p:extLst/>
          </p:nvPr>
        </p:nvGraphicFramePr>
        <p:xfrm>
          <a:off x="734096" y="1953582"/>
          <a:ext cx="7473337" cy="45392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0447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Encourager une agriculture durable qui préserve les sols et valorise les ressources du territoire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156</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4"/>
            <a:ext cx="8019651" cy="4987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solidFill>
                  <a:prstClr val="black"/>
                </a:solidFill>
                <a:latin typeface="Arial "/>
              </a:rPr>
              <a:t>Outiller les acteurs de la filière en prenant en compte leur spécificités et orienter le consommateur vers des producteurs vertueux</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xmlns=""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r>
              <a:rPr lang="fr-FR" b="1" dirty="0"/>
              <a:t>Connaître</a:t>
            </a:r>
            <a:r>
              <a:rPr lang="fr-FR" dirty="0"/>
              <a:t> : Les acteurs vertueux du territoire</a:t>
            </a:r>
          </a:p>
          <a:p>
            <a:r>
              <a:rPr lang="fr-FR" b="1" dirty="0"/>
              <a:t>Communiquer</a:t>
            </a:r>
            <a:r>
              <a:rPr lang="fr-FR" dirty="0"/>
              <a:t> : Sur les bonnes pratiques adaptées à chaque filière</a:t>
            </a:r>
          </a:p>
          <a:p>
            <a:r>
              <a:rPr lang="fr-FR" b="1" dirty="0"/>
              <a:t>Accompagner</a:t>
            </a:r>
            <a:r>
              <a:rPr lang="fr-FR" dirty="0"/>
              <a:t> : Les agriculteurs et les viticulteurs à des changements de pratiques et les citoyens à des changements de consommations</a:t>
            </a:r>
          </a:p>
        </p:txBody>
      </p:sp>
      <p:graphicFrame>
        <p:nvGraphicFramePr>
          <p:cNvPr id="8" name="Tableau 7">
            <a:extLst>
              <a:ext uri="{FF2B5EF4-FFF2-40B4-BE49-F238E27FC236}">
                <a16:creationId xmlns:a16="http://schemas.microsoft.com/office/drawing/2014/main" xmlns="" id="{17BD5F2E-508C-48C1-916F-710D1785BB72}"/>
              </a:ext>
            </a:extLst>
          </p:cNvPr>
          <p:cNvGraphicFramePr>
            <a:graphicFrameLocks noGrp="1"/>
          </p:cNvGraphicFramePr>
          <p:nvPr>
            <p:extLst/>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xmlns="" val="585138327"/>
                    </a:ext>
                  </a:extLst>
                </a:gridCol>
                <a:gridCol w="1073986">
                  <a:extLst>
                    <a:ext uri="{9D8B030D-6E8A-4147-A177-3AD203B41FA5}">
                      <a16:colId xmlns:a16="http://schemas.microsoft.com/office/drawing/2014/main" xmlns="" val="4012413399"/>
                    </a:ext>
                  </a:extLst>
                </a:gridCol>
                <a:gridCol w="1269969">
                  <a:extLst>
                    <a:ext uri="{9D8B030D-6E8A-4147-A177-3AD203B41FA5}">
                      <a16:colId xmlns:a16="http://schemas.microsoft.com/office/drawing/2014/main" xmlns=""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-15%</a:t>
                      </a:r>
                    </a:p>
                  </a:txBody>
                  <a:tcPr anchor="ctr">
                    <a:solidFill>
                      <a:schemeClr val="accent1">
                        <a:lumMod val="20000"/>
                        <a:lumOff val="80000"/>
                      </a:schemeClr>
                    </a:solidFill>
                  </a:tcPr>
                </a:tc>
                <a:tc>
                  <a:txBody>
                    <a:bodyPr/>
                    <a:lstStyle/>
                    <a:p>
                      <a:pPr algn="ctr"/>
                      <a:r>
                        <a:rPr lang="fr-FR" sz="1600" b="1" dirty="0"/>
                        <a:t>-46%</a:t>
                      </a:r>
                    </a:p>
                  </a:txBody>
                  <a:tcPr anchor="ctr">
                    <a:solidFill>
                      <a:schemeClr val="accent1">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-63%</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graphicFrame>
        <p:nvGraphicFramePr>
          <p:cNvPr id="11" name="Tableau 10">
            <a:extLst>
              <a:ext uri="{FF2B5EF4-FFF2-40B4-BE49-F238E27FC236}">
                <a16:creationId xmlns:a16="http://schemas.microsoft.com/office/drawing/2014/main" xmlns="" id="{2B159734-F94A-470B-8943-30066754298D}"/>
              </a:ext>
            </a:extLst>
          </p:cNvPr>
          <p:cNvGraphicFramePr>
            <a:graphicFrameLocks noGrp="1"/>
          </p:cNvGraphicFramePr>
          <p:nvPr>
            <p:extLst/>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xmlns="" val="585138327"/>
                    </a:ext>
                  </a:extLst>
                </a:gridCol>
                <a:gridCol w="1242650">
                  <a:extLst>
                    <a:ext uri="{9D8B030D-6E8A-4147-A177-3AD203B41FA5}">
                      <a16:colId xmlns:a16="http://schemas.microsoft.com/office/drawing/2014/main" xmlns="" val="4012413399"/>
                    </a:ext>
                  </a:extLst>
                </a:gridCol>
                <a:gridCol w="1242650">
                  <a:extLst>
                    <a:ext uri="{9D8B030D-6E8A-4147-A177-3AD203B41FA5}">
                      <a16:colId xmlns:a16="http://schemas.microsoft.com/office/drawing/2014/main" xmlns=""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-20%</a:t>
                      </a:r>
                    </a:p>
                  </a:txBody>
                  <a:tcPr anchor="ctr">
                    <a:solidFill>
                      <a:schemeClr val="accent6">
                        <a:lumMod val="20000"/>
                        <a:lumOff val="80000"/>
                      </a:schemeClr>
                    </a:solidFill>
                  </a:tcPr>
                </a:tc>
                <a:tc>
                  <a:txBody>
                    <a:bodyPr/>
                    <a:lstStyle/>
                    <a:p>
                      <a:pPr algn="ctr"/>
                      <a:r>
                        <a:rPr lang="fr-FR" sz="1600" b="1" dirty="0"/>
                        <a:t>-61%</a:t>
                      </a:r>
                    </a:p>
                  </a:txBody>
                  <a:tcPr anchor="ctr">
                    <a:solidFill>
                      <a:schemeClr val="accent6">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-6%</a:t>
                      </a:r>
                    </a:p>
                  </a:txBody>
                  <a:tcPr anchor="ctr">
                    <a:solidFill>
                      <a:schemeClr val="accent6">
                        <a:lumMod val="20000"/>
                        <a:lumOff val="80000"/>
                      </a:schemeClr>
                    </a:solidFill>
                  </a:tcPr>
                </a:tc>
                <a:tc>
                  <a:txBody>
                    <a:bodyPr/>
                    <a:lstStyle/>
                    <a:p>
                      <a:pPr algn="ctr"/>
                      <a:r>
                        <a:rPr lang="fr-FR" sz="1400" dirty="0"/>
                        <a:t>-39%</a:t>
                      </a:r>
                    </a:p>
                  </a:txBody>
                  <a:tcPr anchor="ctr">
                    <a:solidFill>
                      <a:schemeClr val="accent6">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-75%</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spTree>
    <p:extLst>
      <p:ext uri="{BB962C8B-B14F-4D97-AF65-F5344CB8AC3E}">
        <p14:creationId xmlns:p14="http://schemas.microsoft.com/office/powerpoint/2010/main" val="662181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Encourager une agriculture durable qui préserve les sols et valorise les ressources du territoire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157</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solidFill>
                  <a:prstClr val="black"/>
                </a:solidFill>
                <a:latin typeface="Arial "/>
              </a:rPr>
              <a:t>Outiller les acteurs de la filière en prenant en compte leur spécificités et orienter le consommateur vers des producteurs vertueux</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xmlns="" id="{012719F4-80CB-470B-AAA7-D452ED2C702C}"/>
              </a:ext>
            </a:extLst>
          </p:cNvPr>
          <p:cNvGraphicFramePr>
            <a:graphicFrameLocks/>
          </p:cNvGraphicFramePr>
          <p:nvPr>
            <p:extLst/>
          </p:nvPr>
        </p:nvGraphicFramePr>
        <p:xfrm>
          <a:off x="274862" y="1859280"/>
          <a:ext cx="8478885" cy="198120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xmlns="" val="457540897"/>
                    </a:ext>
                  </a:extLst>
                </a:gridCol>
                <a:gridCol w="2163163">
                  <a:extLst>
                    <a:ext uri="{9D8B030D-6E8A-4147-A177-3AD203B41FA5}">
                      <a16:colId xmlns:a16="http://schemas.microsoft.com/office/drawing/2014/main" xmlns="" val="2579914263"/>
                    </a:ext>
                  </a:extLst>
                </a:gridCol>
                <a:gridCol w="2467247">
                  <a:extLst>
                    <a:ext uri="{9D8B030D-6E8A-4147-A177-3AD203B41FA5}">
                      <a16:colId xmlns:a16="http://schemas.microsoft.com/office/drawing/2014/main" xmlns=""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xmlns="" val="4000971049"/>
                  </a:ext>
                </a:extLst>
              </a:tr>
              <a:tr h="505130">
                <a:tc>
                  <a:txBody>
                    <a:bodyPr/>
                    <a:lstStyle/>
                    <a:p>
                      <a:pPr algn="l" fontAlgn="ctr"/>
                      <a:r>
                        <a:rPr lang="fr-FR" sz="1600" b="0" i="0" u="none" strike="noStrike" dirty="0">
                          <a:solidFill>
                            <a:srgbClr val="000000"/>
                          </a:solidFill>
                          <a:effectLst/>
                          <a:latin typeface="+mn-lt"/>
                        </a:rPr>
                        <a:t>Nombre d’exploitations ayant changé leurs pratiques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mn-lt"/>
                        </a:rPr>
                        <a:t>115 exploitations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mn-lt"/>
                        </a:rPr>
                        <a:t>10 exploitations / an</a:t>
                      </a:r>
                    </a:p>
                  </a:txBody>
                  <a:tcPr anchor="ctr"/>
                </a:tc>
                <a:extLst>
                  <a:ext uri="{0D108BD9-81ED-4DB2-BD59-A6C34878D82A}">
                    <a16:rowId xmlns:a16="http://schemas.microsoft.com/office/drawing/2014/main" xmlns="" val="826943521"/>
                  </a:ext>
                </a:extLst>
              </a:tr>
              <a:tr h="505130">
                <a:tc>
                  <a:txBody>
                    <a:bodyPr/>
                    <a:lstStyle/>
                    <a:p>
                      <a:pPr algn="l" fontAlgn="ctr"/>
                      <a:r>
                        <a:rPr lang="fr-FR" sz="1600" b="0" i="0" u="none" strike="noStrike" dirty="0">
                          <a:solidFill>
                            <a:srgbClr val="000000"/>
                          </a:solidFill>
                          <a:effectLst/>
                          <a:latin typeface="+mn-lt"/>
                        </a:rPr>
                        <a:t>Surfaces agricoles pratiquant des techniques préservant la qualité des sols</a:t>
                      </a:r>
                    </a:p>
                  </a:txBody>
                  <a:tcPr anchor="ctr"/>
                </a:tc>
                <a:tc>
                  <a:txBody>
                    <a:bodyPr/>
                    <a:lstStyle/>
                    <a:p>
                      <a:pPr algn="l" fontAlgn="ctr"/>
                      <a:r>
                        <a:rPr lang="fr-FR" sz="1600" b="0" i="0" u="none" strike="noStrike" dirty="0">
                          <a:solidFill>
                            <a:srgbClr val="000000"/>
                          </a:solidFill>
                          <a:effectLst/>
                          <a:latin typeface="+mn-lt"/>
                        </a:rPr>
                        <a:t>6000 ha </a:t>
                      </a:r>
                    </a:p>
                  </a:txBody>
                  <a:tcPr anchor="ctr"/>
                </a:tc>
                <a:tc>
                  <a:txBody>
                    <a:bodyPr/>
                    <a:lstStyle/>
                    <a:p>
                      <a:pPr algn="l" fontAlgn="ctr"/>
                      <a:r>
                        <a:rPr lang="fr-FR" sz="1600" b="0" i="0" u="none" strike="noStrike" dirty="0">
                          <a:solidFill>
                            <a:srgbClr val="000000"/>
                          </a:solidFill>
                          <a:effectLst/>
                          <a:latin typeface="+mn-lt"/>
                        </a:rPr>
                        <a:t>500 ha / an</a:t>
                      </a:r>
                    </a:p>
                  </a:txBody>
                  <a:tcPr anchor="ctr"/>
                </a:tc>
                <a:extLst>
                  <a:ext uri="{0D108BD9-81ED-4DB2-BD59-A6C34878D82A}">
                    <a16:rowId xmlns:a16="http://schemas.microsoft.com/office/drawing/2014/main" xmlns="" val="1307655190"/>
                  </a:ext>
                </a:extLst>
              </a:tr>
            </a:tbl>
          </a:graphicData>
        </a:graphic>
      </p:graphicFrame>
    </p:spTree>
    <p:extLst>
      <p:ext uri="{BB962C8B-B14F-4D97-AF65-F5344CB8AC3E}">
        <p14:creationId xmlns:p14="http://schemas.microsoft.com/office/powerpoint/2010/main" val="41952167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Valoriser les emplois locaux et les filières de la transition écologique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158</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Promouvoir l’économie circulaire et la réduction des déchets auprès des acteurs économiques et des consommateurs</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xmlns="" id="{78E1A7CC-53F1-4C03-8C5C-9E33BF72F4A1}"/>
              </a:ext>
            </a:extLst>
          </p:cNvPr>
          <p:cNvGraphicFramePr>
            <a:graphicFrameLocks/>
          </p:cNvGraphicFramePr>
          <p:nvPr>
            <p:extLst/>
          </p:nvPr>
        </p:nvGraphicFramePr>
        <p:xfrm>
          <a:off x="704521" y="1820863"/>
          <a:ext cx="7920864" cy="47624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15265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Valoriser les emplois locaux et les filières de la transition écologique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159</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4"/>
            <a:ext cx="8019651" cy="49879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Promouvoir l’économie circulaire et la réduction des déchets auprès des acteurs économiques et des consommateurs</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xmlns=""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r>
              <a:rPr lang="fr-FR" b="1" dirty="0"/>
              <a:t>Connaître</a:t>
            </a:r>
            <a:r>
              <a:rPr lang="fr-FR" dirty="0"/>
              <a:t> : Les acteurs vertueux du territoire et les synergies possibles</a:t>
            </a:r>
          </a:p>
          <a:p>
            <a:r>
              <a:rPr lang="fr-FR" b="1" dirty="0"/>
              <a:t>Communiquer</a:t>
            </a:r>
            <a:r>
              <a:rPr lang="fr-FR" dirty="0"/>
              <a:t> : Sur les bonnes pratiques adaptées à chaque filière</a:t>
            </a:r>
          </a:p>
          <a:p>
            <a:r>
              <a:rPr lang="fr-FR" b="1" dirty="0"/>
              <a:t>Accompagner</a:t>
            </a:r>
            <a:r>
              <a:rPr lang="fr-FR" dirty="0"/>
              <a:t> : Les artisans à se former aux filières de la transition énergétique</a:t>
            </a:r>
          </a:p>
          <a:p>
            <a:endParaRPr lang="fr-FR" dirty="0"/>
          </a:p>
        </p:txBody>
      </p:sp>
      <p:graphicFrame>
        <p:nvGraphicFramePr>
          <p:cNvPr id="8" name="Tableau 7">
            <a:extLst>
              <a:ext uri="{FF2B5EF4-FFF2-40B4-BE49-F238E27FC236}">
                <a16:creationId xmlns:a16="http://schemas.microsoft.com/office/drawing/2014/main" xmlns="" id="{17BD5F2E-508C-48C1-916F-710D1785BB72}"/>
              </a:ext>
            </a:extLst>
          </p:cNvPr>
          <p:cNvGraphicFramePr>
            <a:graphicFrameLocks noGrp="1"/>
          </p:cNvGraphicFramePr>
          <p:nvPr>
            <p:extLst/>
          </p:nvPr>
        </p:nvGraphicFramePr>
        <p:xfrm>
          <a:off x="106895" y="3234531"/>
          <a:ext cx="4284801" cy="1691640"/>
        </p:xfrm>
        <a:graphic>
          <a:graphicData uri="http://schemas.openxmlformats.org/drawingml/2006/table">
            <a:tbl>
              <a:tblPr firstRow="1" bandRow="1">
                <a:tableStyleId>{5C22544A-7EE6-4342-B048-85BDC9FD1C3A}</a:tableStyleId>
              </a:tblPr>
              <a:tblGrid>
                <a:gridCol w="1940846">
                  <a:extLst>
                    <a:ext uri="{9D8B030D-6E8A-4147-A177-3AD203B41FA5}">
                      <a16:colId xmlns:a16="http://schemas.microsoft.com/office/drawing/2014/main" xmlns="" val="585138327"/>
                    </a:ext>
                  </a:extLst>
                </a:gridCol>
                <a:gridCol w="1073986">
                  <a:extLst>
                    <a:ext uri="{9D8B030D-6E8A-4147-A177-3AD203B41FA5}">
                      <a16:colId xmlns:a16="http://schemas.microsoft.com/office/drawing/2014/main" xmlns="" val="4012413399"/>
                    </a:ext>
                  </a:extLst>
                </a:gridCol>
                <a:gridCol w="1269969">
                  <a:extLst>
                    <a:ext uri="{9D8B030D-6E8A-4147-A177-3AD203B41FA5}">
                      <a16:colId xmlns:a16="http://schemas.microsoft.com/office/drawing/2014/main" xmlns="" val="236355967"/>
                    </a:ext>
                  </a:extLst>
                </a:gridCol>
              </a:tblGrid>
              <a:tr h="370840">
                <a:tc>
                  <a:txBody>
                    <a:bodyPr/>
                    <a:lstStyle/>
                    <a:p>
                      <a:pPr algn="ctr"/>
                      <a:r>
                        <a:rPr lang="fr-FR" sz="1600" dirty="0"/>
                        <a:t>Consommation d’énergie</a:t>
                      </a:r>
                    </a:p>
                  </a:txBody>
                  <a:tcPr anchor="ctr">
                    <a:solidFill>
                      <a:srgbClr val="32ACDE"/>
                    </a:solidFill>
                  </a:tcPr>
                </a:tc>
                <a:tc>
                  <a:txBody>
                    <a:bodyPr/>
                    <a:lstStyle/>
                    <a:p>
                      <a:pPr algn="ctr"/>
                      <a:r>
                        <a:rPr lang="fr-FR" sz="1600" dirty="0"/>
                        <a:t>2030</a:t>
                      </a:r>
                    </a:p>
                  </a:txBody>
                  <a:tcPr anchor="ctr">
                    <a:solidFill>
                      <a:srgbClr val="32ACDE"/>
                    </a:solidFill>
                  </a:tcPr>
                </a:tc>
                <a:tc>
                  <a:txBody>
                    <a:bodyPr/>
                    <a:lstStyle/>
                    <a:p>
                      <a:pPr algn="ctr"/>
                      <a:r>
                        <a:rPr lang="fr-FR" sz="1600" dirty="0"/>
                        <a:t>2050</a:t>
                      </a:r>
                    </a:p>
                  </a:txBody>
                  <a:tcPr anchor="ctr">
                    <a:solidFill>
                      <a:srgbClr val="32ACDE"/>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1">
                        <a:lumMod val="20000"/>
                        <a:lumOff val="80000"/>
                      </a:schemeClr>
                    </a:solidFill>
                  </a:tcPr>
                </a:tc>
                <a:tc>
                  <a:txBody>
                    <a:bodyPr/>
                    <a:lstStyle/>
                    <a:p>
                      <a:pPr algn="ctr"/>
                      <a:r>
                        <a:rPr lang="fr-FR" sz="1600" b="1" dirty="0"/>
                        <a:t>-10%</a:t>
                      </a:r>
                    </a:p>
                  </a:txBody>
                  <a:tcPr anchor="ctr">
                    <a:solidFill>
                      <a:schemeClr val="accent1">
                        <a:lumMod val="20000"/>
                        <a:lumOff val="80000"/>
                      </a:schemeClr>
                    </a:solidFill>
                  </a:tcPr>
                </a:tc>
                <a:tc>
                  <a:txBody>
                    <a:bodyPr/>
                    <a:lstStyle/>
                    <a:p>
                      <a:pPr algn="ctr"/>
                      <a:r>
                        <a:rPr lang="fr-FR" sz="1600" b="1" dirty="0"/>
                        <a:t>-30%</a:t>
                      </a:r>
                    </a:p>
                  </a:txBody>
                  <a:tcPr anchor="ctr">
                    <a:solidFill>
                      <a:schemeClr val="accent1">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SRCAE</a:t>
                      </a:r>
                    </a:p>
                  </a:txBody>
                  <a:tcPr anchor="ctr">
                    <a:solidFill>
                      <a:schemeClr val="accent1">
                        <a:lumMod val="20000"/>
                        <a:lumOff val="80000"/>
                      </a:schemeClr>
                    </a:solidFill>
                  </a:tcPr>
                </a:tc>
                <a:tc>
                  <a:txBody>
                    <a:bodyPr/>
                    <a:lstStyle/>
                    <a:p>
                      <a:pPr algn="ctr"/>
                      <a:r>
                        <a:rPr lang="fr-FR" sz="1400" dirty="0"/>
                        <a:t>-25%</a:t>
                      </a:r>
                    </a:p>
                  </a:txBody>
                  <a:tcPr anchor="ctr">
                    <a:solidFill>
                      <a:schemeClr val="accent1">
                        <a:lumMod val="20000"/>
                        <a:lumOff val="80000"/>
                      </a:schemeClr>
                    </a:solidFill>
                  </a:tcPr>
                </a:tc>
                <a:tc>
                  <a:txBody>
                    <a:bodyPr/>
                    <a:lstStyle/>
                    <a:p>
                      <a:pPr algn="ctr"/>
                      <a:endParaRPr lang="fr-FR" sz="1400" dirty="0"/>
                    </a:p>
                  </a:txBody>
                  <a:tcPr anchor="ctr">
                    <a:solidFill>
                      <a:schemeClr val="accent1">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1">
                        <a:lumMod val="20000"/>
                        <a:lumOff val="80000"/>
                      </a:schemeClr>
                    </a:solidFill>
                  </a:tcPr>
                </a:tc>
                <a:tc gridSpan="2">
                  <a:txBody>
                    <a:bodyPr/>
                    <a:lstStyle/>
                    <a:p>
                      <a:pPr algn="ctr"/>
                      <a:r>
                        <a:rPr lang="fr-FR" sz="1400" dirty="0"/>
                        <a:t>-40%</a:t>
                      </a:r>
                    </a:p>
                  </a:txBody>
                  <a:tcPr anchor="ctr">
                    <a:solidFill>
                      <a:schemeClr val="accent1">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graphicFrame>
        <p:nvGraphicFramePr>
          <p:cNvPr id="11" name="Tableau 10">
            <a:extLst>
              <a:ext uri="{FF2B5EF4-FFF2-40B4-BE49-F238E27FC236}">
                <a16:creationId xmlns:a16="http://schemas.microsoft.com/office/drawing/2014/main" xmlns="" id="{2B159734-F94A-470B-8943-30066754298D}"/>
              </a:ext>
            </a:extLst>
          </p:cNvPr>
          <p:cNvGraphicFramePr>
            <a:graphicFrameLocks noGrp="1"/>
          </p:cNvGraphicFramePr>
          <p:nvPr>
            <p:extLst/>
          </p:nvPr>
        </p:nvGraphicFramePr>
        <p:xfrm>
          <a:off x="4623516" y="3234531"/>
          <a:ext cx="4377255" cy="1691640"/>
        </p:xfrm>
        <a:graphic>
          <a:graphicData uri="http://schemas.openxmlformats.org/drawingml/2006/table">
            <a:tbl>
              <a:tblPr firstRow="1" bandRow="1">
                <a:tableStyleId>{5C22544A-7EE6-4342-B048-85BDC9FD1C3A}</a:tableStyleId>
              </a:tblPr>
              <a:tblGrid>
                <a:gridCol w="1891955">
                  <a:extLst>
                    <a:ext uri="{9D8B030D-6E8A-4147-A177-3AD203B41FA5}">
                      <a16:colId xmlns:a16="http://schemas.microsoft.com/office/drawing/2014/main" xmlns="" val="585138327"/>
                    </a:ext>
                  </a:extLst>
                </a:gridCol>
                <a:gridCol w="1242650">
                  <a:extLst>
                    <a:ext uri="{9D8B030D-6E8A-4147-A177-3AD203B41FA5}">
                      <a16:colId xmlns:a16="http://schemas.microsoft.com/office/drawing/2014/main" xmlns="" val="4012413399"/>
                    </a:ext>
                  </a:extLst>
                </a:gridCol>
                <a:gridCol w="1242650">
                  <a:extLst>
                    <a:ext uri="{9D8B030D-6E8A-4147-A177-3AD203B41FA5}">
                      <a16:colId xmlns:a16="http://schemas.microsoft.com/office/drawing/2014/main" xmlns="" val="236355967"/>
                    </a:ext>
                  </a:extLst>
                </a:gridCol>
              </a:tblGrid>
              <a:tr h="370840">
                <a:tc>
                  <a:txBody>
                    <a:bodyPr/>
                    <a:lstStyle/>
                    <a:p>
                      <a:pPr algn="ctr"/>
                      <a:r>
                        <a:rPr lang="fr-FR" sz="1600" dirty="0"/>
                        <a:t>Émissions de gaz à effet de serre</a:t>
                      </a:r>
                    </a:p>
                  </a:txBody>
                  <a:tcPr anchor="ctr">
                    <a:solidFill>
                      <a:srgbClr val="79B51C"/>
                    </a:solidFill>
                  </a:tcPr>
                </a:tc>
                <a:tc>
                  <a:txBody>
                    <a:bodyPr/>
                    <a:lstStyle/>
                    <a:p>
                      <a:pPr algn="ctr"/>
                      <a:r>
                        <a:rPr lang="fr-FR" sz="1600" dirty="0"/>
                        <a:t>2030</a:t>
                      </a:r>
                    </a:p>
                  </a:txBody>
                  <a:tcPr anchor="ctr">
                    <a:solidFill>
                      <a:srgbClr val="79B51C"/>
                    </a:solidFill>
                  </a:tcPr>
                </a:tc>
                <a:tc>
                  <a:txBody>
                    <a:bodyPr/>
                    <a:lstStyle/>
                    <a:p>
                      <a:pPr algn="ctr"/>
                      <a:r>
                        <a:rPr lang="fr-FR" sz="1600" dirty="0"/>
                        <a:t>2050</a:t>
                      </a:r>
                    </a:p>
                  </a:txBody>
                  <a:tcPr anchor="ctr">
                    <a:solidFill>
                      <a:srgbClr val="79B51C"/>
                    </a:solidFill>
                  </a:tcPr>
                </a:tc>
                <a:extLst>
                  <a:ext uri="{0D108BD9-81ED-4DB2-BD59-A6C34878D82A}">
                    <a16:rowId xmlns:a16="http://schemas.microsoft.com/office/drawing/2014/main" xmlns="" val="4027936094"/>
                  </a:ext>
                </a:extLst>
              </a:tr>
              <a:tr h="370840">
                <a:tc>
                  <a:txBody>
                    <a:bodyPr/>
                    <a:lstStyle/>
                    <a:p>
                      <a:r>
                        <a:rPr lang="fr-FR" sz="1600" b="1" dirty="0"/>
                        <a:t>Stratégie GCNSG</a:t>
                      </a:r>
                    </a:p>
                  </a:txBody>
                  <a:tcPr anchor="ctr">
                    <a:solidFill>
                      <a:schemeClr val="accent6">
                        <a:lumMod val="20000"/>
                        <a:lumOff val="80000"/>
                      </a:schemeClr>
                    </a:solidFill>
                  </a:tcPr>
                </a:tc>
                <a:tc>
                  <a:txBody>
                    <a:bodyPr/>
                    <a:lstStyle/>
                    <a:p>
                      <a:pPr algn="ctr"/>
                      <a:r>
                        <a:rPr lang="fr-FR" sz="1600" b="1" dirty="0"/>
                        <a:t>-10%</a:t>
                      </a:r>
                    </a:p>
                  </a:txBody>
                  <a:tcPr anchor="ctr">
                    <a:solidFill>
                      <a:schemeClr val="accent6">
                        <a:lumMod val="20000"/>
                        <a:lumOff val="80000"/>
                      </a:schemeClr>
                    </a:solidFill>
                  </a:tcPr>
                </a:tc>
                <a:tc>
                  <a:txBody>
                    <a:bodyPr/>
                    <a:lstStyle/>
                    <a:p>
                      <a:pPr algn="ctr"/>
                      <a:r>
                        <a:rPr lang="fr-FR" sz="1600" b="1" dirty="0"/>
                        <a:t>-30%</a:t>
                      </a:r>
                    </a:p>
                  </a:txBody>
                  <a:tcPr anchor="ctr">
                    <a:solidFill>
                      <a:schemeClr val="accent6">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400" dirty="0"/>
                        <a:t>SNBC</a:t>
                      </a:r>
                    </a:p>
                  </a:txBody>
                  <a:tcPr anchor="ctr">
                    <a:solidFill>
                      <a:schemeClr val="accent6">
                        <a:lumMod val="20000"/>
                        <a:lumOff val="80000"/>
                      </a:schemeClr>
                    </a:solidFill>
                  </a:tcPr>
                </a:tc>
                <a:tc>
                  <a:txBody>
                    <a:bodyPr/>
                    <a:lstStyle/>
                    <a:p>
                      <a:pPr algn="ctr"/>
                      <a:r>
                        <a:rPr lang="fr-FR" sz="1400" dirty="0"/>
                        <a:t>-13%</a:t>
                      </a:r>
                    </a:p>
                  </a:txBody>
                  <a:tcPr anchor="ctr">
                    <a:solidFill>
                      <a:schemeClr val="accent6">
                        <a:lumMod val="20000"/>
                        <a:lumOff val="80000"/>
                      </a:schemeClr>
                    </a:solidFill>
                  </a:tcPr>
                </a:tc>
                <a:tc>
                  <a:txBody>
                    <a:bodyPr/>
                    <a:lstStyle/>
                    <a:p>
                      <a:pPr algn="ctr"/>
                      <a:r>
                        <a:rPr lang="fr-FR" sz="1400" dirty="0"/>
                        <a:t>-63%</a:t>
                      </a:r>
                    </a:p>
                  </a:txBody>
                  <a:tcPr anchor="ctr">
                    <a:solidFill>
                      <a:schemeClr val="accent6">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400" dirty="0"/>
                        <a:t>Potentiel max</a:t>
                      </a:r>
                    </a:p>
                  </a:txBody>
                  <a:tcPr anchor="ctr">
                    <a:solidFill>
                      <a:schemeClr val="accent6">
                        <a:lumMod val="20000"/>
                        <a:lumOff val="80000"/>
                      </a:schemeClr>
                    </a:solidFill>
                  </a:tcPr>
                </a:tc>
                <a:tc gridSpan="2">
                  <a:txBody>
                    <a:bodyPr/>
                    <a:lstStyle/>
                    <a:p>
                      <a:pPr algn="ctr"/>
                      <a:r>
                        <a:rPr lang="fr-FR" sz="1400" dirty="0"/>
                        <a:t>-65%</a:t>
                      </a:r>
                    </a:p>
                  </a:txBody>
                  <a:tcPr anchor="ctr">
                    <a:solidFill>
                      <a:schemeClr val="accent6">
                        <a:lumMod val="20000"/>
                        <a:lumOff val="80000"/>
                      </a:schemeClr>
                    </a:solidFill>
                  </a:tcPr>
                </a:tc>
                <a:tc hMerge="1">
                  <a:txBody>
                    <a:bodyPr/>
                    <a:lstStyle/>
                    <a:p>
                      <a:endParaRPr lang="fr-FR" sz="1400" dirty="0"/>
                    </a:p>
                  </a:txBody>
                  <a:tcPr>
                    <a:solidFill>
                      <a:schemeClr val="accent1">
                        <a:lumMod val="20000"/>
                        <a:lumOff val="80000"/>
                      </a:schemeClr>
                    </a:solidFill>
                  </a:tcPr>
                </a:tc>
                <a:extLst>
                  <a:ext uri="{0D108BD9-81ED-4DB2-BD59-A6C34878D82A}">
                    <a16:rowId xmlns:a16="http://schemas.microsoft.com/office/drawing/2014/main" xmlns="" val="3077860831"/>
                  </a:ext>
                </a:extLst>
              </a:tr>
            </a:tbl>
          </a:graphicData>
        </a:graphic>
      </p:graphicFrame>
    </p:spTree>
    <p:extLst>
      <p:ext uri="{BB962C8B-B14F-4D97-AF65-F5344CB8AC3E}">
        <p14:creationId xmlns:p14="http://schemas.microsoft.com/office/powerpoint/2010/main" val="780999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724567" y="1811427"/>
            <a:ext cx="4209804" cy="3667778"/>
          </a:xfrm>
        </p:spPr>
        <p:txBody>
          <a:bodyPr>
            <a:normAutofit lnSpcReduction="10000"/>
          </a:bodyPr>
          <a:lstStyle/>
          <a:p>
            <a:pPr algn="just"/>
            <a:r>
              <a:rPr lang="fr-FR" sz="1100" dirty="0"/>
              <a:t>Le territoire de Gevrey-Chambertin et Nuits-Saint-Georges comprend 11600 ménages répartis parmi les 14 000 logements du territoire, une grande majorité a été construit avant les années 1990.</a:t>
            </a:r>
          </a:p>
          <a:p>
            <a:pPr algn="just"/>
            <a:r>
              <a:rPr lang="fr-FR" sz="1100" dirty="0"/>
              <a:t>La surface totale des logements est de 1 500 000 m², ce qui fait une moyenne de 108 m2 par logements ( 118 m² pour les maisons et 64m² pour les appartements. La surface moyenne par habitant est de 49m² ce qui est 20% au dessus de la moyenne en France.</a:t>
            </a:r>
          </a:p>
          <a:p>
            <a:pPr algn="just"/>
            <a:r>
              <a:rPr lang="fr-FR" sz="1100" dirty="0"/>
              <a:t>Les habitations sont pour la plupart des maisons détenus par des propriétaires. On retrouve sur le territoire7% de logements sociaux mais aussi 7% de logements qui étaient vacants en 2014. </a:t>
            </a:r>
          </a:p>
          <a:p>
            <a:pPr algn="just"/>
            <a:r>
              <a:rPr lang="fr-FR" sz="1100" dirty="0"/>
              <a:t>1800 ménages sont identifiés en situation de vulnérabilité énergétique pour le logement soit environ 15% des ménages du territoire dont près de 600 sont en situation de bas revenus et dépenses énergétiques élevées. La situation de précarité énergétique correspond aux ménages éprouvant des difficultés particulière à disposer de la fourniture d’énergie pour répondre à leurs besoins à cause des ressources du ménage ou des conditions d’habitats (isolation). 10 à 15% des revenus des ménages sont nécessaires pour la facture énergétique).</a:t>
            </a:r>
          </a:p>
          <a:p>
            <a:pPr algn="just"/>
            <a:endParaRPr lang="fr-FR" sz="1100" dirty="0"/>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dirty="0"/>
              <a:t>Diagnostic des logements</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8" name="Espace réservé du graphique 17">
            <a:extLst>
              <a:ext uri="{FF2B5EF4-FFF2-40B4-BE49-F238E27FC236}">
                <a16:creationId xmlns:a16="http://schemas.microsoft.com/office/drawing/2014/main" xmlns="" id="{DCE6DE4F-3279-4A3E-BE32-3DE7CAA58203}"/>
              </a:ext>
            </a:extLst>
          </p:cNvPr>
          <p:cNvGraphicFramePr>
            <a:graphicFrameLocks noGrp="1"/>
          </p:cNvGraphicFramePr>
          <p:nvPr>
            <p:ph type="chart" sz="quarter" idx="22"/>
            <p:extLst>
              <p:ext uri="{D42A27DB-BD31-4B8C-83A1-F6EECF244321}">
                <p14:modId xmlns:p14="http://schemas.microsoft.com/office/powerpoint/2010/main" val="4031340823"/>
              </p:ext>
            </p:extLst>
          </p:nvPr>
        </p:nvGraphicFramePr>
        <p:xfrm>
          <a:off x="377825" y="1409700"/>
          <a:ext cx="4041775" cy="2545080"/>
        </p:xfrm>
        <a:graphic>
          <a:graphicData uri="http://schemas.openxmlformats.org/drawingml/2006/chart">
            <c:chart xmlns:c="http://schemas.openxmlformats.org/drawingml/2006/chart" xmlns:r="http://schemas.openxmlformats.org/officeDocument/2006/relationships" r:id="rId3"/>
          </a:graphicData>
        </a:graphic>
      </p:graphicFrame>
      <p:pic>
        <p:nvPicPr>
          <p:cNvPr id="19" name="Espace réservé du contenu 22">
            <a:extLst>
              <a:ext uri="{FF2B5EF4-FFF2-40B4-BE49-F238E27FC236}">
                <a16:creationId xmlns:a16="http://schemas.microsoft.com/office/drawing/2014/main" xmlns="" id="{74E65D1A-B7D5-4F03-A275-14FA1F7E4F7A}"/>
              </a:ext>
            </a:extLst>
          </p:cNvPr>
          <p:cNvPicPr>
            <a:picLocks noGrp="1" noChangeAspect="1"/>
          </p:cNvPicPr>
          <p:nvPr>
            <p:ph sz="quarter" idx="25"/>
          </p:nvPr>
        </p:nvPicPr>
        <p:blipFill>
          <a:blip r:embed="rId4" cstate="print">
            <a:extLst>
              <a:ext uri="{28A0092B-C50C-407E-A947-70E740481C1C}">
                <a14:useLocalDpi xmlns:a14="http://schemas.microsoft.com/office/drawing/2010/main" val="0"/>
              </a:ext>
            </a:extLst>
          </a:blip>
          <a:stretch>
            <a:fillRect/>
          </a:stretch>
        </p:blipFill>
        <p:spPr>
          <a:xfrm>
            <a:off x="429393" y="3866248"/>
            <a:ext cx="3491097" cy="2468755"/>
          </a:xfrm>
        </p:spPr>
      </p:pic>
      <p:graphicFrame>
        <p:nvGraphicFramePr>
          <p:cNvPr id="8" name="Graphique 7">
            <a:extLst>
              <a:ext uri="{FF2B5EF4-FFF2-40B4-BE49-F238E27FC236}">
                <a16:creationId xmlns:a16="http://schemas.microsoft.com/office/drawing/2014/main" xmlns="" id="{B158074B-98B2-4AE2-8021-420996705792}"/>
              </a:ext>
            </a:extLst>
          </p:cNvPr>
          <p:cNvGraphicFramePr>
            <a:graphicFrameLocks/>
          </p:cNvGraphicFramePr>
          <p:nvPr>
            <p:extLst>
              <p:ext uri="{D42A27DB-BD31-4B8C-83A1-F6EECF244321}">
                <p14:modId xmlns:p14="http://schemas.microsoft.com/office/powerpoint/2010/main" val="2535459784"/>
              </p:ext>
            </p:extLst>
          </p:nvPr>
        </p:nvGraphicFramePr>
        <p:xfrm>
          <a:off x="4724368" y="5171784"/>
          <a:ext cx="3644154" cy="1598931"/>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xmlns="" id="{97FE3A0D-6ACD-42E7-9F47-A949A90613EC}"/>
              </a:ext>
            </a:extLst>
          </p:cNvPr>
          <p:cNvSpPr>
            <a:spLocks noGrp="1"/>
          </p:cNvSpPr>
          <p:nvPr>
            <p:ph type="sldNum" sz="quarter" idx="12"/>
          </p:nvPr>
        </p:nvSpPr>
        <p:spPr/>
        <p:txBody>
          <a:bodyPr/>
          <a:lstStyle/>
          <a:p>
            <a:fld id="{01DFE443-B80B-44A7-B8E3-175A733CB829}" type="slidenum">
              <a:rPr lang="fr-FR" smtClean="0"/>
              <a:t>16</a:t>
            </a:fld>
            <a:endParaRPr lang="fr-FR"/>
          </a:p>
        </p:txBody>
      </p:sp>
      <p:sp>
        <p:nvSpPr>
          <p:cNvPr id="12" name="Espace réservé du texte 1">
            <a:extLst>
              <a:ext uri="{FF2B5EF4-FFF2-40B4-BE49-F238E27FC236}">
                <a16:creationId xmlns:a16="http://schemas.microsoft.com/office/drawing/2014/main" xmlns="" id="{539E5E3B-14E4-45B2-9F88-AC1A28C5EBDC}"/>
              </a:ext>
            </a:extLst>
          </p:cNvPr>
          <p:cNvSpPr>
            <a:spLocks noGrp="1"/>
          </p:cNvSpPr>
          <p:nvPr>
            <p:ph type="body" sz="quarter" idx="21"/>
          </p:nvPr>
        </p:nvSpPr>
        <p:spPr>
          <a:xfrm>
            <a:off x="4712758" y="6518671"/>
            <a:ext cx="4209804" cy="308217"/>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3201252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fontScale="90000"/>
          </a:bodyPr>
          <a:lstStyle/>
          <a:p>
            <a:r>
              <a:rPr lang="fr-FR" dirty="0"/>
              <a:t>Valoriser les emplois locaux et les filières de la transition écologique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160</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Promouvoir l’économie circulaire et la réduction des déchets auprès des acteurs économiques et des consommateurs</a:t>
            </a:r>
          </a:p>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12" name="Espace réservé du contenu 9">
            <a:extLst>
              <a:ext uri="{FF2B5EF4-FFF2-40B4-BE49-F238E27FC236}">
                <a16:creationId xmlns:a16="http://schemas.microsoft.com/office/drawing/2014/main" xmlns="" id="{012719F4-80CB-470B-AAA7-D452ED2C702C}"/>
              </a:ext>
            </a:extLst>
          </p:cNvPr>
          <p:cNvGraphicFramePr>
            <a:graphicFrameLocks/>
          </p:cNvGraphicFramePr>
          <p:nvPr>
            <p:extLst/>
          </p:nvPr>
        </p:nvGraphicFramePr>
        <p:xfrm>
          <a:off x="274862" y="1859280"/>
          <a:ext cx="8478885" cy="1402080"/>
        </p:xfrm>
        <a:graphic>
          <a:graphicData uri="http://schemas.openxmlformats.org/drawingml/2006/table">
            <a:tbl>
              <a:tblPr>
                <a:tableStyleId>{5C22544A-7EE6-4342-B048-85BDC9FD1C3A}</a:tableStyleId>
              </a:tblPr>
              <a:tblGrid>
                <a:gridCol w="3848475">
                  <a:extLst>
                    <a:ext uri="{9D8B030D-6E8A-4147-A177-3AD203B41FA5}">
                      <a16:colId xmlns:a16="http://schemas.microsoft.com/office/drawing/2014/main" xmlns="" val="457540897"/>
                    </a:ext>
                  </a:extLst>
                </a:gridCol>
                <a:gridCol w="2163163">
                  <a:extLst>
                    <a:ext uri="{9D8B030D-6E8A-4147-A177-3AD203B41FA5}">
                      <a16:colId xmlns:a16="http://schemas.microsoft.com/office/drawing/2014/main" xmlns="" val="2579914263"/>
                    </a:ext>
                  </a:extLst>
                </a:gridCol>
                <a:gridCol w="2467247">
                  <a:extLst>
                    <a:ext uri="{9D8B030D-6E8A-4147-A177-3AD203B41FA5}">
                      <a16:colId xmlns:a16="http://schemas.microsoft.com/office/drawing/2014/main" xmlns="" val="3252507221"/>
                    </a:ext>
                  </a:extLst>
                </a:gridCol>
              </a:tblGrid>
              <a:tr h="505130">
                <a:tc>
                  <a:txBody>
                    <a:bodyPr/>
                    <a:lstStyle/>
                    <a:p>
                      <a:pPr algn="l" fontAlgn="ctr"/>
                      <a:endParaRPr lang="fr-FR" sz="1600" b="1" i="0" u="none" strike="noStrike" dirty="0">
                        <a:solidFill>
                          <a:schemeClr val="bg1"/>
                        </a:solidFill>
                        <a:effectLst/>
                        <a:latin typeface="+mn-lt"/>
                      </a:endParaRP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Objectif pour 2030</a:t>
                      </a:r>
                    </a:p>
                  </a:txBody>
                  <a:tcPr anchor="ctr">
                    <a:solidFill>
                      <a:srgbClr val="32ACDE"/>
                    </a:solidFill>
                  </a:tcPr>
                </a:tc>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600" b="1" i="0" u="none" strike="noStrike" dirty="0">
                          <a:solidFill>
                            <a:schemeClr val="bg1"/>
                          </a:solidFill>
                          <a:effectLst/>
                          <a:latin typeface="+mn-lt"/>
                        </a:rPr>
                        <a:t>Flux annuel moyen 2019-2030</a:t>
                      </a:r>
                    </a:p>
                  </a:txBody>
                  <a:tcPr anchor="ctr">
                    <a:solidFill>
                      <a:srgbClr val="32ACDE"/>
                    </a:solidFill>
                  </a:tcPr>
                </a:tc>
                <a:extLst>
                  <a:ext uri="{0D108BD9-81ED-4DB2-BD59-A6C34878D82A}">
                    <a16:rowId xmlns:a16="http://schemas.microsoft.com/office/drawing/2014/main" xmlns="" val="4000971049"/>
                  </a:ext>
                </a:extLst>
              </a:tr>
              <a:tr h="505130">
                <a:tc>
                  <a:txBody>
                    <a:bodyPr/>
                    <a:lstStyle/>
                    <a:p>
                      <a:pPr algn="l" fontAlgn="ctr"/>
                      <a:r>
                        <a:rPr lang="fr-FR" sz="1600" u="none" strike="noStrike" dirty="0">
                          <a:effectLst/>
                        </a:rPr>
                        <a:t>Amélioration des pratiques chez les acteurs économiques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u="none" strike="noStrike" kern="1200" dirty="0">
                          <a:solidFill>
                            <a:schemeClr val="dk1"/>
                          </a:solidFill>
                          <a:effectLst/>
                          <a:latin typeface="+mn-lt"/>
                          <a:ea typeface="+mn-ea"/>
                          <a:cs typeface="+mn-cs"/>
                        </a:rPr>
                        <a:t>270 acteurs ont amélioré leurs pratiques</a:t>
                      </a:r>
                    </a:p>
                  </a:txBody>
                  <a:tcPr anchor="ctr"/>
                </a:tc>
                <a:tc>
                  <a:txBody>
                    <a:bodyPr/>
                    <a:lstStyle/>
                    <a:p>
                      <a:pPr marL="0" marR="0" lvl="0" indent="0" algn="l" defTabSz="1007943" rtl="0" eaLnBrk="1" fontAlgn="ctr"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mn-lt"/>
                        </a:rPr>
                        <a:t>25 / an</a:t>
                      </a:r>
                    </a:p>
                  </a:txBody>
                  <a:tcPr anchor="ctr"/>
                </a:tc>
                <a:extLst>
                  <a:ext uri="{0D108BD9-81ED-4DB2-BD59-A6C34878D82A}">
                    <a16:rowId xmlns:a16="http://schemas.microsoft.com/office/drawing/2014/main" xmlns="" val="826943521"/>
                  </a:ext>
                </a:extLst>
              </a:tr>
            </a:tbl>
          </a:graphicData>
        </a:graphic>
      </p:graphicFrame>
    </p:spTree>
    <p:extLst>
      <p:ext uri="{BB962C8B-B14F-4D97-AF65-F5344CB8AC3E}">
        <p14:creationId xmlns:p14="http://schemas.microsoft.com/office/powerpoint/2010/main" val="12109201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Augmenter la production d’énergie renouvelable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161</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5"/>
            <a:ext cx="8019651" cy="55975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graphicFrame>
        <p:nvGraphicFramePr>
          <p:cNvPr id="7" name="Graphique 6">
            <a:extLst>
              <a:ext uri="{FF2B5EF4-FFF2-40B4-BE49-F238E27FC236}">
                <a16:creationId xmlns:a16="http://schemas.microsoft.com/office/drawing/2014/main" xmlns="" id="{12ACD06D-8C61-4295-BA69-379AC7111346}"/>
              </a:ext>
            </a:extLst>
          </p:cNvPr>
          <p:cNvGraphicFramePr>
            <a:graphicFrameLocks/>
          </p:cNvGraphicFramePr>
          <p:nvPr>
            <p:extLst/>
          </p:nvPr>
        </p:nvGraphicFramePr>
        <p:xfrm>
          <a:off x="704521" y="1607343"/>
          <a:ext cx="7585134" cy="47934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82453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normAutofit/>
          </a:bodyPr>
          <a:lstStyle/>
          <a:p>
            <a:r>
              <a:rPr lang="fr-FR" dirty="0"/>
              <a:t>Augmenter la production d’énergie renouvelable</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pPr/>
              <a:t>162</a:t>
            </a:fld>
            <a:endParaRPr lang="fr-FR"/>
          </a:p>
        </p:txBody>
      </p:sp>
      <p:sp>
        <p:nvSpPr>
          <p:cNvPr id="14" name="Espace réservé du contenu 8">
            <a:extLst>
              <a:ext uri="{FF2B5EF4-FFF2-40B4-BE49-F238E27FC236}">
                <a16:creationId xmlns:a16="http://schemas.microsoft.com/office/drawing/2014/main" xmlns="" id="{CB7E9555-8815-4EF8-9F96-8660931709CF}"/>
              </a:ext>
            </a:extLst>
          </p:cNvPr>
          <p:cNvSpPr txBox="1">
            <a:spLocks/>
          </p:cNvSpPr>
          <p:nvPr/>
        </p:nvSpPr>
        <p:spPr>
          <a:xfrm>
            <a:off x="734096" y="1261104"/>
            <a:ext cx="8019651" cy="49879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dirty="0">
              <a:solidFill>
                <a:prstClr val="black"/>
              </a:solidFill>
              <a:latin typeface="Arial "/>
            </a:endParaRPr>
          </a:p>
        </p:txBody>
      </p:sp>
      <p:sp>
        <p:nvSpPr>
          <p:cNvPr id="10" name="Espace réservé du texte 2">
            <a:extLst>
              <a:ext uri="{FF2B5EF4-FFF2-40B4-BE49-F238E27FC236}">
                <a16:creationId xmlns:a16="http://schemas.microsoft.com/office/drawing/2014/main" xmlns="" id="{7F0AC535-3364-426B-B9C3-E6C40CCAAE25}"/>
              </a:ext>
            </a:extLst>
          </p:cNvPr>
          <p:cNvSpPr txBox="1">
            <a:spLocks/>
          </p:cNvSpPr>
          <p:nvPr/>
        </p:nvSpPr>
        <p:spPr>
          <a:xfrm>
            <a:off x="936567" y="1820863"/>
            <a:ext cx="7585134" cy="45799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1400" b="0" dirty="0">
                <a:solidFill>
                  <a:srgbClr val="8D235A"/>
                </a:solidFill>
                <a:highlight>
                  <a:srgbClr val="FFFF00"/>
                </a:highlight>
                <a:latin typeface="Arial "/>
              </a:rPr>
              <a:t> </a:t>
            </a:r>
          </a:p>
          <a:p>
            <a:pPr algn="l"/>
            <a:endParaRPr lang="fr-FR" sz="1400" dirty="0"/>
          </a:p>
        </p:txBody>
      </p:sp>
      <p:sp>
        <p:nvSpPr>
          <p:cNvPr id="6" name="Espace réservé du contenu 4">
            <a:extLst>
              <a:ext uri="{FF2B5EF4-FFF2-40B4-BE49-F238E27FC236}">
                <a16:creationId xmlns:a16="http://schemas.microsoft.com/office/drawing/2014/main" xmlns="" id="{28441866-96EB-4661-91C0-87ACA6B550D2}"/>
              </a:ext>
            </a:extLst>
          </p:cNvPr>
          <p:cNvSpPr txBox="1">
            <a:spLocks/>
          </p:cNvSpPr>
          <p:nvPr/>
        </p:nvSpPr>
        <p:spPr>
          <a:xfrm>
            <a:off x="106895" y="1731963"/>
            <a:ext cx="8414806" cy="1292621"/>
          </a:xfrm>
          <a:prstGeom prst="rect">
            <a:avLst/>
          </a:prstGeom>
        </p:spPr>
        <p:txBody>
          <a:bodyPr vert="horz" lIns="91440" tIns="45720" rIns="91440" bIns="45720" rtlCol="0">
            <a:normAutofit/>
          </a:bodyPr>
          <a:lstStyle/>
          <a:p>
            <a:endParaRPr lang="fr-FR" dirty="0"/>
          </a:p>
        </p:txBody>
      </p:sp>
      <p:graphicFrame>
        <p:nvGraphicFramePr>
          <p:cNvPr id="12" name="Tableau 11">
            <a:extLst>
              <a:ext uri="{FF2B5EF4-FFF2-40B4-BE49-F238E27FC236}">
                <a16:creationId xmlns:a16="http://schemas.microsoft.com/office/drawing/2014/main" xmlns="" id="{08299223-7B2D-4A22-AD66-DFD029863557}"/>
              </a:ext>
            </a:extLst>
          </p:cNvPr>
          <p:cNvGraphicFramePr>
            <a:graphicFrameLocks noGrp="1"/>
          </p:cNvGraphicFramePr>
          <p:nvPr>
            <p:extLst/>
          </p:nvPr>
        </p:nvGraphicFramePr>
        <p:xfrm>
          <a:off x="1804905" y="1541321"/>
          <a:ext cx="4959043" cy="2296160"/>
        </p:xfrm>
        <a:graphic>
          <a:graphicData uri="http://schemas.openxmlformats.org/drawingml/2006/table">
            <a:tbl>
              <a:tblPr firstRow="1" bandRow="1">
                <a:tableStyleId>{5C22544A-7EE6-4342-B048-85BDC9FD1C3A}</a:tableStyleId>
              </a:tblPr>
              <a:tblGrid>
                <a:gridCol w="2127917">
                  <a:extLst>
                    <a:ext uri="{9D8B030D-6E8A-4147-A177-3AD203B41FA5}">
                      <a16:colId xmlns:a16="http://schemas.microsoft.com/office/drawing/2014/main" xmlns="" val="585138327"/>
                    </a:ext>
                  </a:extLst>
                </a:gridCol>
                <a:gridCol w="1361319">
                  <a:extLst>
                    <a:ext uri="{9D8B030D-6E8A-4147-A177-3AD203B41FA5}">
                      <a16:colId xmlns:a16="http://schemas.microsoft.com/office/drawing/2014/main" xmlns="" val="4012413399"/>
                    </a:ext>
                  </a:extLst>
                </a:gridCol>
                <a:gridCol w="1469807">
                  <a:extLst>
                    <a:ext uri="{9D8B030D-6E8A-4147-A177-3AD203B41FA5}">
                      <a16:colId xmlns:a16="http://schemas.microsoft.com/office/drawing/2014/main" xmlns="" val="236355967"/>
                    </a:ext>
                  </a:extLst>
                </a:gridCol>
              </a:tblGrid>
              <a:tr h="370840">
                <a:tc>
                  <a:txBody>
                    <a:bodyPr/>
                    <a:lstStyle/>
                    <a:p>
                      <a:pPr algn="ctr"/>
                      <a:r>
                        <a:rPr lang="fr-FR" sz="1800" dirty="0"/>
                        <a:t>% d’ENR dans l’énergie consommée</a:t>
                      </a:r>
                    </a:p>
                  </a:txBody>
                  <a:tcPr anchor="ctr">
                    <a:solidFill>
                      <a:srgbClr val="32ACDE"/>
                    </a:solidFill>
                  </a:tcPr>
                </a:tc>
                <a:tc>
                  <a:txBody>
                    <a:bodyPr/>
                    <a:lstStyle/>
                    <a:p>
                      <a:pPr algn="ctr"/>
                      <a:r>
                        <a:rPr lang="fr-FR" sz="1800" dirty="0"/>
                        <a:t>2030</a:t>
                      </a:r>
                    </a:p>
                  </a:txBody>
                  <a:tcPr anchor="ctr">
                    <a:solidFill>
                      <a:srgbClr val="32ACDE"/>
                    </a:solidFill>
                  </a:tcPr>
                </a:tc>
                <a:tc>
                  <a:txBody>
                    <a:bodyPr/>
                    <a:lstStyle/>
                    <a:p>
                      <a:pPr algn="ctr"/>
                      <a:r>
                        <a:rPr lang="fr-FR" sz="1800" dirty="0"/>
                        <a:t>2050</a:t>
                      </a:r>
                    </a:p>
                  </a:txBody>
                  <a:tcPr anchor="ctr">
                    <a:solidFill>
                      <a:srgbClr val="32ACDE"/>
                    </a:solidFill>
                  </a:tcPr>
                </a:tc>
                <a:extLst>
                  <a:ext uri="{0D108BD9-81ED-4DB2-BD59-A6C34878D82A}">
                    <a16:rowId xmlns:a16="http://schemas.microsoft.com/office/drawing/2014/main" xmlns="" val="4027936094"/>
                  </a:ext>
                </a:extLst>
              </a:tr>
              <a:tr h="370840">
                <a:tc>
                  <a:txBody>
                    <a:bodyPr/>
                    <a:lstStyle/>
                    <a:p>
                      <a:r>
                        <a:rPr lang="fr-FR" sz="1800" b="1" dirty="0"/>
                        <a:t>Stratégie GCNSG</a:t>
                      </a:r>
                    </a:p>
                  </a:txBody>
                  <a:tcPr anchor="ctr">
                    <a:solidFill>
                      <a:schemeClr val="accent1">
                        <a:lumMod val="20000"/>
                        <a:lumOff val="80000"/>
                      </a:schemeClr>
                    </a:solidFill>
                  </a:tcPr>
                </a:tc>
                <a:tc>
                  <a:txBody>
                    <a:bodyPr/>
                    <a:lstStyle/>
                    <a:p>
                      <a:pPr algn="ctr"/>
                      <a:r>
                        <a:rPr lang="fr-FR" sz="1800" b="1" dirty="0"/>
                        <a:t>34% </a:t>
                      </a:r>
                    </a:p>
                    <a:p>
                      <a:pPr algn="ctr"/>
                      <a:r>
                        <a:rPr lang="fr-FR" sz="1800" b="1" dirty="0"/>
                        <a:t>(294 GWh)</a:t>
                      </a:r>
                    </a:p>
                  </a:txBody>
                  <a:tcPr anchor="ctr">
                    <a:solidFill>
                      <a:schemeClr val="accent1">
                        <a:lumMod val="20000"/>
                        <a:lumOff val="80000"/>
                      </a:schemeClr>
                    </a:solidFill>
                  </a:tcPr>
                </a:tc>
                <a:tc>
                  <a:txBody>
                    <a:bodyPr/>
                    <a:lstStyle/>
                    <a:p>
                      <a:pPr algn="ctr"/>
                      <a:r>
                        <a:rPr lang="fr-FR" sz="1800" b="1" dirty="0"/>
                        <a:t>384 GWh</a:t>
                      </a:r>
                    </a:p>
                  </a:txBody>
                  <a:tcPr anchor="ctr">
                    <a:solidFill>
                      <a:schemeClr val="accent1">
                        <a:lumMod val="20000"/>
                        <a:lumOff val="80000"/>
                      </a:schemeClr>
                    </a:solidFill>
                  </a:tcPr>
                </a:tc>
                <a:extLst>
                  <a:ext uri="{0D108BD9-81ED-4DB2-BD59-A6C34878D82A}">
                    <a16:rowId xmlns:a16="http://schemas.microsoft.com/office/drawing/2014/main" xmlns="" val="2036279967"/>
                  </a:ext>
                </a:extLst>
              </a:tr>
              <a:tr h="370840">
                <a:tc>
                  <a:txBody>
                    <a:bodyPr/>
                    <a:lstStyle/>
                    <a:p>
                      <a:r>
                        <a:rPr lang="fr-FR" sz="1600" dirty="0"/>
                        <a:t>SRCAE</a:t>
                      </a:r>
                    </a:p>
                  </a:txBody>
                  <a:tcPr anchor="ctr">
                    <a:solidFill>
                      <a:schemeClr val="accent1">
                        <a:lumMod val="20000"/>
                        <a:lumOff val="80000"/>
                      </a:schemeClr>
                    </a:solidFill>
                  </a:tcPr>
                </a:tc>
                <a:tc>
                  <a:txBody>
                    <a:bodyPr/>
                    <a:lstStyle/>
                    <a:p>
                      <a:pPr algn="ctr"/>
                      <a:r>
                        <a:rPr lang="fr-FR" sz="1600" dirty="0"/>
                        <a:t>23%</a:t>
                      </a:r>
                    </a:p>
                  </a:txBody>
                  <a:tcPr anchor="ctr">
                    <a:solidFill>
                      <a:schemeClr val="accent1">
                        <a:lumMod val="20000"/>
                        <a:lumOff val="80000"/>
                      </a:schemeClr>
                    </a:solidFill>
                  </a:tcPr>
                </a:tc>
                <a:tc>
                  <a:txBody>
                    <a:bodyPr/>
                    <a:lstStyle/>
                    <a:p>
                      <a:pPr algn="ctr"/>
                      <a:r>
                        <a:rPr lang="fr-FR" sz="1600" dirty="0"/>
                        <a:t>/</a:t>
                      </a:r>
                    </a:p>
                  </a:txBody>
                  <a:tcPr anchor="ctr">
                    <a:solidFill>
                      <a:schemeClr val="accent1">
                        <a:lumMod val="20000"/>
                        <a:lumOff val="80000"/>
                      </a:schemeClr>
                    </a:solidFill>
                  </a:tcPr>
                </a:tc>
                <a:extLst>
                  <a:ext uri="{0D108BD9-81ED-4DB2-BD59-A6C34878D82A}">
                    <a16:rowId xmlns:a16="http://schemas.microsoft.com/office/drawing/2014/main" xmlns="" val="1789051251"/>
                  </a:ext>
                </a:extLst>
              </a:tr>
              <a:tr h="370840">
                <a:tc>
                  <a:txBody>
                    <a:bodyPr/>
                    <a:lstStyle/>
                    <a:p>
                      <a:r>
                        <a:rPr lang="fr-FR" sz="1600" dirty="0"/>
                        <a:t>LTECV</a:t>
                      </a:r>
                    </a:p>
                  </a:txBody>
                  <a:tcPr anchor="ctr">
                    <a:solidFill>
                      <a:schemeClr val="accent1">
                        <a:lumMod val="20000"/>
                        <a:lumOff val="80000"/>
                      </a:schemeClr>
                    </a:solidFill>
                  </a:tcPr>
                </a:tc>
                <a:tc>
                  <a:txBody>
                    <a:bodyPr/>
                    <a:lstStyle/>
                    <a:p>
                      <a:pPr algn="ctr"/>
                      <a:r>
                        <a:rPr lang="fr-FR" sz="1600" dirty="0"/>
                        <a:t>32%</a:t>
                      </a:r>
                    </a:p>
                  </a:txBody>
                  <a:tcPr anchor="ctr">
                    <a:solidFill>
                      <a:schemeClr val="accent1">
                        <a:lumMod val="20000"/>
                        <a:lumOff val="80000"/>
                      </a:schemeClr>
                    </a:solidFill>
                  </a:tcPr>
                </a:tc>
                <a:tc>
                  <a:txBody>
                    <a:bodyPr/>
                    <a:lstStyle/>
                    <a:p>
                      <a:pPr algn="ctr"/>
                      <a:r>
                        <a:rPr lang="fr-FR" sz="1600" dirty="0"/>
                        <a:t>/</a:t>
                      </a:r>
                    </a:p>
                  </a:txBody>
                  <a:tcPr anchor="ctr">
                    <a:solidFill>
                      <a:schemeClr val="accent1">
                        <a:lumMod val="20000"/>
                        <a:lumOff val="80000"/>
                      </a:schemeClr>
                    </a:solidFill>
                  </a:tcPr>
                </a:tc>
                <a:extLst>
                  <a:ext uri="{0D108BD9-81ED-4DB2-BD59-A6C34878D82A}">
                    <a16:rowId xmlns:a16="http://schemas.microsoft.com/office/drawing/2014/main" xmlns="" val="2394901120"/>
                  </a:ext>
                </a:extLst>
              </a:tr>
            </a:tbl>
          </a:graphicData>
        </a:graphic>
      </p:graphicFrame>
      <p:sp>
        <p:nvSpPr>
          <p:cNvPr id="8" name="Espace réservé du contenu 4">
            <a:extLst>
              <a:ext uri="{FF2B5EF4-FFF2-40B4-BE49-F238E27FC236}">
                <a16:creationId xmlns:a16="http://schemas.microsoft.com/office/drawing/2014/main" xmlns="" id="{5A83CC08-749C-400D-AE1A-035C24C3ED2F}"/>
              </a:ext>
            </a:extLst>
          </p:cNvPr>
          <p:cNvSpPr txBox="1">
            <a:spLocks/>
          </p:cNvSpPr>
          <p:nvPr/>
        </p:nvSpPr>
        <p:spPr>
          <a:xfrm>
            <a:off x="378443" y="4110831"/>
            <a:ext cx="8549799" cy="1292621"/>
          </a:xfrm>
          <a:prstGeom prst="rect">
            <a:avLst/>
          </a:prstGeom>
        </p:spPr>
        <p:txBody>
          <a:bodyPr vert="horz" lIns="91440" tIns="45720" rIns="91440" bIns="45720" rtlCol="0">
            <a:normAutofit/>
          </a:bodyPr>
          <a:lstStyle/>
          <a:p>
            <a:r>
              <a:rPr lang="fr-FR" sz="1600" dirty="0"/>
              <a:t>A horizon 2030, la production d’énergie renouvelable augmente de 200 GWh par rapport à l’existant.</a:t>
            </a:r>
          </a:p>
          <a:p>
            <a:r>
              <a:rPr lang="fr-FR" sz="1600" dirty="0"/>
              <a:t>A horizon 2050, l’ensemble des potentiels identifiés sont mobilisés.</a:t>
            </a:r>
          </a:p>
          <a:p>
            <a:pPr algn="l" defTabSz="914400"/>
            <a:endParaRPr lang="fr-FR" sz="1600" kern="0" dirty="0">
              <a:solidFill>
                <a:sysClr val="windowText" lastClr="000000"/>
              </a:solidFill>
              <a:latin typeface="+mn-lt"/>
            </a:endParaRPr>
          </a:p>
        </p:txBody>
      </p:sp>
    </p:spTree>
    <p:extLst>
      <p:ext uri="{BB962C8B-B14F-4D97-AF65-F5344CB8AC3E}">
        <p14:creationId xmlns:p14="http://schemas.microsoft.com/office/powerpoint/2010/main" val="6288387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1C49C86-DF89-4F19-939A-82BF6A7F1C67}"/>
              </a:ext>
            </a:extLst>
          </p:cNvPr>
          <p:cNvSpPr>
            <a:spLocks noGrp="1"/>
          </p:cNvSpPr>
          <p:nvPr>
            <p:ph type="ctrTitle"/>
          </p:nvPr>
        </p:nvSpPr>
        <p:spPr>
          <a:xfrm>
            <a:off x="805536" y="4541291"/>
            <a:ext cx="7772400" cy="1027666"/>
          </a:xfrm>
        </p:spPr>
        <p:txBody>
          <a:bodyPr>
            <a:normAutofit/>
          </a:bodyPr>
          <a:lstStyle/>
          <a:p>
            <a:r>
              <a:rPr lang="fr-FR" sz="4400" dirty="0">
                <a:solidFill>
                  <a:srgbClr val="7FC31B"/>
                </a:solidFill>
              </a:rPr>
              <a:t>Programme d’actions</a:t>
            </a:r>
          </a:p>
        </p:txBody>
      </p:sp>
      <p:grpSp>
        <p:nvGrpSpPr>
          <p:cNvPr id="11" name="Groupe 10">
            <a:extLst>
              <a:ext uri="{FF2B5EF4-FFF2-40B4-BE49-F238E27FC236}">
                <a16:creationId xmlns:a16="http://schemas.microsoft.com/office/drawing/2014/main" xmlns=""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xmlns=""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xmlns=""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xmlns=""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xmlns=""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xmlns=""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xmlns=""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xmlns=""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xmlns="" id="{53E259E7-77E6-4250-BC07-6BAFD9CB41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4171" y="5836697"/>
            <a:ext cx="1340376" cy="1018618"/>
          </a:xfrm>
          <a:prstGeom prst="rect">
            <a:avLst/>
          </a:prstGeom>
        </p:spPr>
      </p:pic>
    </p:spTree>
    <p:extLst>
      <p:ext uri="{BB962C8B-B14F-4D97-AF65-F5344CB8AC3E}">
        <p14:creationId xmlns:p14="http://schemas.microsoft.com/office/powerpoint/2010/main" val="20079784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Sommaire – programme d’actions</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81000" y="1718688"/>
            <a:ext cx="838835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Font typeface="+mj-lt"/>
              <a:buAutoNum type="arabicPeriod"/>
              <a:defRPr/>
            </a:pPr>
            <a:r>
              <a:rPr lang="fr-FR" sz="2000" dirty="0"/>
              <a:t>Méthodologie 			Page 165</a:t>
            </a:r>
            <a:r>
              <a:rPr lang="fr-FR" altLang="fr-FR" sz="2000" b="1" dirty="0">
                <a:cs typeface="Arial" panose="020B0604020202020204" pitchFamily="34" charset="0"/>
              </a:rPr>
              <a:t>		</a:t>
            </a:r>
          </a:p>
          <a:p>
            <a:pPr>
              <a:buFont typeface="+mj-lt"/>
              <a:buAutoNum type="arabicPeriod"/>
              <a:defRPr/>
            </a:pPr>
            <a:r>
              <a:rPr lang="fr-FR" sz="2000" dirty="0"/>
              <a:t>Programme d’actions		Page 169</a:t>
            </a:r>
            <a:r>
              <a:rPr lang="fr-FR" altLang="fr-FR" sz="2000" b="1" dirty="0">
                <a:cs typeface="Arial" panose="020B0604020202020204" pitchFamily="34" charset="0"/>
              </a:rPr>
              <a:t>		</a:t>
            </a:r>
          </a:p>
          <a:p>
            <a:pPr>
              <a:buFont typeface="+mj-lt"/>
              <a:buAutoNum type="arabicPeriod"/>
              <a:defRPr/>
            </a:pPr>
            <a:r>
              <a:rPr lang="fr-FR" sz="2000" dirty="0"/>
              <a:t>Suivi et évaluation		Page 197</a:t>
            </a:r>
            <a:r>
              <a:rPr lang="fr-FR" altLang="fr-FR" sz="2000" b="1" dirty="0">
                <a:cs typeface="Arial" panose="020B0604020202020204" pitchFamily="34" charset="0"/>
              </a:rPr>
              <a:t>	</a:t>
            </a:r>
          </a:p>
          <a:p>
            <a:pPr>
              <a:buFont typeface="+mj-lt"/>
              <a:buAutoNum type="arabicPeriod"/>
              <a:defRPr/>
            </a:pPr>
            <a:r>
              <a:rPr lang="fr-FR" sz="2000" dirty="0"/>
              <a:t>Ensemble des fiches actions	Page 199</a:t>
            </a: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164</a:t>
            </a:fld>
            <a:endParaRPr lang="fr-FR"/>
          </a:p>
        </p:txBody>
      </p:sp>
    </p:spTree>
    <p:extLst>
      <p:ext uri="{BB962C8B-B14F-4D97-AF65-F5344CB8AC3E}">
        <p14:creationId xmlns:p14="http://schemas.microsoft.com/office/powerpoint/2010/main" val="33909170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graphique 6">
            <a:extLst>
              <a:ext uri="{FF2B5EF4-FFF2-40B4-BE49-F238E27FC236}">
                <a16:creationId xmlns:a16="http://schemas.microsoft.com/office/drawing/2014/main" xmlns="" id="{C4F82941-A288-4575-A8C8-CB951527FDF7}"/>
              </a:ext>
            </a:extLst>
          </p:cNvPr>
          <p:cNvSpPr>
            <a:spLocks noGrp="1"/>
          </p:cNvSpPr>
          <p:nvPr>
            <p:ph type="chart" sz="quarter" idx="22"/>
          </p:nvPr>
        </p:nvSpPr>
        <p:spPr/>
      </p:sp>
      <p:sp>
        <p:nvSpPr>
          <p:cNvPr id="8" name="Espace réservé pour une image  7">
            <a:extLst>
              <a:ext uri="{FF2B5EF4-FFF2-40B4-BE49-F238E27FC236}">
                <a16:creationId xmlns:a16="http://schemas.microsoft.com/office/drawing/2014/main" xmlns="" id="{5C09B8FC-BD5A-4944-A807-6FEDE7949EDB}"/>
              </a:ext>
            </a:extLst>
          </p:cNvPr>
          <p:cNvSpPr>
            <a:spLocks noGrp="1"/>
          </p:cNvSpPr>
          <p:nvPr>
            <p:ph type="pic" sz="quarter" idx="23"/>
          </p:nvPr>
        </p:nvSpPr>
        <p:spPr/>
      </p:sp>
      <p:sp>
        <p:nvSpPr>
          <p:cNvPr id="9" name="Titre 8">
            <a:extLst>
              <a:ext uri="{FF2B5EF4-FFF2-40B4-BE49-F238E27FC236}">
                <a16:creationId xmlns:a16="http://schemas.microsoft.com/office/drawing/2014/main" xmlns="" id="{291CA2B7-19D0-4D52-BFD8-203DF62568F2}"/>
              </a:ext>
            </a:extLst>
          </p:cNvPr>
          <p:cNvSpPr>
            <a:spLocks noGrp="1"/>
          </p:cNvSpPr>
          <p:nvPr>
            <p:ph type="title"/>
          </p:nvPr>
        </p:nvSpPr>
        <p:spPr/>
        <p:txBody>
          <a:bodyPr/>
          <a:lstStyle/>
          <a:p>
            <a:r>
              <a:rPr lang="fr-FR" dirty="0"/>
              <a:t>Méthodologie</a:t>
            </a:r>
          </a:p>
        </p:txBody>
      </p:sp>
      <p:sp>
        <p:nvSpPr>
          <p:cNvPr id="10" name="Espace réservé du texte 9">
            <a:extLst>
              <a:ext uri="{FF2B5EF4-FFF2-40B4-BE49-F238E27FC236}">
                <a16:creationId xmlns:a16="http://schemas.microsoft.com/office/drawing/2014/main" xmlns="" id="{2F83931C-A505-4755-8166-3C4B7C47FDD3}"/>
              </a:ext>
            </a:extLst>
          </p:cNvPr>
          <p:cNvSpPr>
            <a:spLocks noGrp="1"/>
          </p:cNvSpPr>
          <p:nvPr>
            <p:ph type="body" sz="quarter" idx="24"/>
          </p:nvPr>
        </p:nvSpPr>
        <p:spPr/>
        <p:txBody>
          <a:bodyPr/>
          <a:lstStyle/>
          <a:p>
            <a:endParaRPr lang="fr-FR" dirty="0"/>
          </a:p>
        </p:txBody>
      </p:sp>
      <p:sp>
        <p:nvSpPr>
          <p:cNvPr id="11" name="Espace réservé du texte 10">
            <a:extLst>
              <a:ext uri="{FF2B5EF4-FFF2-40B4-BE49-F238E27FC236}">
                <a16:creationId xmlns:a16="http://schemas.microsoft.com/office/drawing/2014/main" xmlns="" id="{DE0D67D2-113F-40AC-9837-11D318D95664}"/>
              </a:ext>
            </a:extLst>
          </p:cNvPr>
          <p:cNvSpPr>
            <a:spLocks noGrp="1"/>
          </p:cNvSpPr>
          <p:nvPr>
            <p:ph type="body" sz="quarter" idx="13"/>
          </p:nvPr>
        </p:nvSpPr>
        <p:spPr/>
        <p:txBody>
          <a:bodyPr/>
          <a:lstStyle/>
          <a:p>
            <a:endParaRPr lang="fr-FR" dirty="0"/>
          </a:p>
        </p:txBody>
      </p:sp>
      <p:sp>
        <p:nvSpPr>
          <p:cNvPr id="16" name="Espace réservé du numéro de diapositive 15">
            <a:extLst>
              <a:ext uri="{FF2B5EF4-FFF2-40B4-BE49-F238E27FC236}">
                <a16:creationId xmlns:a16="http://schemas.microsoft.com/office/drawing/2014/main" xmlns="" id="{8D634B74-D11E-4AEE-B81E-74638D671E32}"/>
              </a:ext>
            </a:extLst>
          </p:cNvPr>
          <p:cNvSpPr>
            <a:spLocks noGrp="1"/>
          </p:cNvSpPr>
          <p:nvPr>
            <p:ph type="sldNum" sz="quarter" idx="12"/>
          </p:nvPr>
        </p:nvSpPr>
        <p:spPr/>
        <p:txBody>
          <a:bodyPr/>
          <a:lstStyle/>
          <a:p>
            <a:fld id="{01DFE443-B80B-44A7-B8E3-175A733CB829}" type="slidenum">
              <a:rPr lang="fr-FR" smtClean="0"/>
              <a:pPr/>
              <a:t>165</a:t>
            </a:fld>
            <a:endParaRPr lang="fr-FR" dirty="0"/>
          </a:p>
        </p:txBody>
      </p:sp>
      <p:sp>
        <p:nvSpPr>
          <p:cNvPr id="17" name="Espace réservé du contenu 5">
            <a:extLst>
              <a:ext uri="{FF2B5EF4-FFF2-40B4-BE49-F238E27FC236}">
                <a16:creationId xmlns:a16="http://schemas.microsoft.com/office/drawing/2014/main" xmlns="" id="{D099E768-068D-42BA-835A-B92C83678B7A}"/>
              </a:ext>
            </a:extLst>
          </p:cNvPr>
          <p:cNvSpPr txBox="1">
            <a:spLocks/>
          </p:cNvSpPr>
          <p:nvPr/>
        </p:nvSpPr>
        <p:spPr>
          <a:xfrm>
            <a:off x="449563" y="4608904"/>
            <a:ext cx="8549220" cy="1396753"/>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400" dirty="0"/>
              <a:t>Programme d’actions : </a:t>
            </a:r>
          </a:p>
          <a:p>
            <a:pPr>
              <a:buFontTx/>
              <a:buChar char="-"/>
            </a:pPr>
            <a:r>
              <a:rPr lang="fr-FR" sz="1400" dirty="0"/>
              <a:t>Propositions d’actions avec le club climat</a:t>
            </a:r>
          </a:p>
          <a:p>
            <a:pPr>
              <a:buFontTx/>
              <a:buChar char="-"/>
            </a:pPr>
            <a:r>
              <a:rPr lang="fr-FR" sz="1400" dirty="0"/>
              <a:t>Caractérisation des actions avec les services</a:t>
            </a:r>
          </a:p>
          <a:p>
            <a:pPr>
              <a:buFontTx/>
              <a:buChar char="-"/>
            </a:pPr>
            <a:r>
              <a:rPr lang="fr-FR" sz="1400" dirty="0"/>
              <a:t>Identification des moyens nécessaires et des objectifs atteignable sur le premier volet du plan climat</a:t>
            </a:r>
          </a:p>
          <a:p>
            <a:pPr>
              <a:buFontTx/>
              <a:buChar char="-"/>
            </a:pPr>
            <a:r>
              <a:rPr lang="fr-FR" sz="1400" dirty="0"/>
              <a:t>Définition d’indicateurs de suivi et de résultats</a:t>
            </a:r>
          </a:p>
        </p:txBody>
      </p:sp>
      <p:grpSp>
        <p:nvGrpSpPr>
          <p:cNvPr id="18" name="Groupe 17">
            <a:extLst>
              <a:ext uri="{FF2B5EF4-FFF2-40B4-BE49-F238E27FC236}">
                <a16:creationId xmlns:a16="http://schemas.microsoft.com/office/drawing/2014/main" xmlns="" id="{AF3ABB6D-EA3C-46C1-BB2A-C74D684843D8}"/>
              </a:ext>
            </a:extLst>
          </p:cNvPr>
          <p:cNvGrpSpPr/>
          <p:nvPr/>
        </p:nvGrpSpPr>
        <p:grpSpPr>
          <a:xfrm>
            <a:off x="323528" y="1412776"/>
            <a:ext cx="8679412" cy="2743613"/>
            <a:chOff x="2222734" y="1195377"/>
            <a:chExt cx="8679412" cy="2108074"/>
          </a:xfrm>
          <a:solidFill>
            <a:srgbClr val="8D235A"/>
          </a:solidFill>
        </p:grpSpPr>
        <p:grpSp>
          <p:nvGrpSpPr>
            <p:cNvPr id="19" name="Groupe 18">
              <a:extLst>
                <a:ext uri="{FF2B5EF4-FFF2-40B4-BE49-F238E27FC236}">
                  <a16:creationId xmlns:a16="http://schemas.microsoft.com/office/drawing/2014/main" xmlns="" id="{49AAEE95-5025-4ABB-A2F4-145036DC00C7}"/>
                </a:ext>
              </a:extLst>
            </p:cNvPr>
            <p:cNvGrpSpPr/>
            <p:nvPr/>
          </p:nvGrpSpPr>
          <p:grpSpPr>
            <a:xfrm>
              <a:off x="2222734" y="1195377"/>
              <a:ext cx="8679412" cy="1685307"/>
              <a:chOff x="2224141" y="3081885"/>
              <a:chExt cx="8679412" cy="1685307"/>
            </a:xfrm>
            <a:grpFill/>
          </p:grpSpPr>
          <p:sp>
            <p:nvSpPr>
              <p:cNvPr id="21" name="Flèche : chevron 20">
                <a:extLst>
                  <a:ext uri="{FF2B5EF4-FFF2-40B4-BE49-F238E27FC236}">
                    <a16:creationId xmlns:a16="http://schemas.microsoft.com/office/drawing/2014/main" xmlns="" id="{CDAF3FFC-F557-44CC-A71A-B4B8BD26D54A}"/>
                  </a:ext>
                </a:extLst>
              </p:cNvPr>
              <p:cNvSpPr/>
              <p:nvPr/>
            </p:nvSpPr>
            <p:spPr>
              <a:xfrm>
                <a:off x="2224141" y="3081885"/>
                <a:ext cx="6654623" cy="387714"/>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3312" tIns="12700" rIns="447911"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Élaboration du PCAET</a:t>
                </a:r>
              </a:p>
            </p:txBody>
          </p:sp>
          <p:sp>
            <p:nvSpPr>
              <p:cNvPr id="22" name="Flèche : chevron 21">
                <a:extLst>
                  <a:ext uri="{FF2B5EF4-FFF2-40B4-BE49-F238E27FC236}">
                    <a16:creationId xmlns:a16="http://schemas.microsoft.com/office/drawing/2014/main" xmlns="" id="{6969FE03-4F81-47B9-BC59-B6D4D58D853D}"/>
                  </a:ext>
                </a:extLst>
              </p:cNvPr>
              <p:cNvSpPr/>
              <p:nvPr/>
            </p:nvSpPr>
            <p:spPr>
              <a:xfrm>
                <a:off x="2224142" y="3546920"/>
                <a:ext cx="1858833"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200" dirty="0">
                    <a:solidFill>
                      <a:schemeClr val="bg1"/>
                    </a:solidFill>
                  </a:rPr>
                  <a:t>Diagnostic territorial climat, air et énergie </a:t>
                </a:r>
              </a:p>
            </p:txBody>
          </p:sp>
          <p:sp>
            <p:nvSpPr>
              <p:cNvPr id="23" name="Flèche : chevron 22">
                <a:extLst>
                  <a:ext uri="{FF2B5EF4-FFF2-40B4-BE49-F238E27FC236}">
                    <a16:creationId xmlns:a16="http://schemas.microsoft.com/office/drawing/2014/main" xmlns="" id="{E3D66426-EC2F-4E04-95D8-25C26A16858B}"/>
                  </a:ext>
                </a:extLst>
              </p:cNvPr>
              <p:cNvSpPr/>
              <p:nvPr/>
            </p:nvSpPr>
            <p:spPr>
              <a:xfrm>
                <a:off x="3953366" y="3546920"/>
                <a:ext cx="1858833"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sz="1200" dirty="0">
                    <a:solidFill>
                      <a:schemeClr val="bg1"/>
                    </a:solidFill>
                  </a:rPr>
                  <a:t>Etablissement d'une stratégie territoriale</a:t>
                </a:r>
              </a:p>
            </p:txBody>
          </p:sp>
          <p:sp>
            <p:nvSpPr>
              <p:cNvPr id="24" name="Flèche : chevron 23">
                <a:extLst>
                  <a:ext uri="{FF2B5EF4-FFF2-40B4-BE49-F238E27FC236}">
                    <a16:creationId xmlns:a16="http://schemas.microsoft.com/office/drawing/2014/main" xmlns="" id="{80D8B4F7-4B2A-4BDA-AF5D-5CC533C9CB65}"/>
                  </a:ext>
                </a:extLst>
              </p:cNvPr>
              <p:cNvSpPr/>
              <p:nvPr/>
            </p:nvSpPr>
            <p:spPr>
              <a:xfrm>
                <a:off x="5681572" y="3546920"/>
                <a:ext cx="3197192"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200" dirty="0">
                    <a:solidFill>
                      <a:schemeClr val="bg1"/>
                    </a:solidFill>
                  </a:rPr>
                  <a:t>Construction d'un plan d'actions et d'un dispositif de suivi et d'évaluation des actions</a:t>
                </a:r>
              </a:p>
            </p:txBody>
          </p:sp>
          <p:sp>
            <p:nvSpPr>
              <p:cNvPr id="25" name="Flèche : chevron 24">
                <a:extLst>
                  <a:ext uri="{FF2B5EF4-FFF2-40B4-BE49-F238E27FC236}">
                    <a16:creationId xmlns:a16="http://schemas.microsoft.com/office/drawing/2014/main" xmlns="" id="{F9508BEA-65F2-4C0A-9079-8F8471BEBB43}"/>
                  </a:ext>
                </a:extLst>
              </p:cNvPr>
              <p:cNvSpPr/>
              <p:nvPr/>
            </p:nvSpPr>
            <p:spPr>
              <a:xfrm>
                <a:off x="2224141" y="4191192"/>
                <a:ext cx="6654623" cy="576000"/>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200" dirty="0">
                    <a:solidFill>
                      <a:schemeClr val="bg1"/>
                    </a:solidFill>
                  </a:rPr>
                  <a:t>Concertation avec les acteurs du territoire : le Club Climat sur les thématiques du bâtiment, de l’agriculture, la mobilité, l’économie locale, les nouvelles énergies…</a:t>
                </a:r>
              </a:p>
            </p:txBody>
          </p:sp>
          <p:sp>
            <p:nvSpPr>
              <p:cNvPr id="26" name="Flèche : chevron 25">
                <a:extLst>
                  <a:ext uri="{FF2B5EF4-FFF2-40B4-BE49-F238E27FC236}">
                    <a16:creationId xmlns:a16="http://schemas.microsoft.com/office/drawing/2014/main" xmlns="" id="{9CE6B24D-1C78-46C4-8851-ECAB3B67EAE7}"/>
                  </a:ext>
                </a:extLst>
              </p:cNvPr>
              <p:cNvSpPr/>
              <p:nvPr/>
            </p:nvSpPr>
            <p:spPr>
              <a:xfrm>
                <a:off x="8837957" y="3081885"/>
                <a:ext cx="2065596" cy="387714"/>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700" rIns="0"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Mise en œuvre du PCAET</a:t>
                </a:r>
              </a:p>
            </p:txBody>
          </p:sp>
        </p:grpSp>
        <p:sp>
          <p:nvSpPr>
            <p:cNvPr id="20" name="Flèche : chevron 19">
              <a:extLst>
                <a:ext uri="{FF2B5EF4-FFF2-40B4-BE49-F238E27FC236}">
                  <a16:creationId xmlns:a16="http://schemas.microsoft.com/office/drawing/2014/main" xmlns="" id="{F40CBAB0-F5B2-45EF-8631-A25130762AA2}"/>
                </a:ext>
              </a:extLst>
            </p:cNvPr>
            <p:cNvSpPr/>
            <p:nvPr/>
          </p:nvSpPr>
          <p:spPr>
            <a:xfrm>
              <a:off x="3473450" y="2957375"/>
              <a:ext cx="5403907" cy="346076"/>
            </a:xfrm>
            <a:prstGeom prst="chevron">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lvl="0" indent="11113" algn="ctr" defTabSz="488950">
                <a:lnSpc>
                  <a:spcPct val="90000"/>
                </a:lnSpc>
                <a:spcBef>
                  <a:spcPct val="0"/>
                </a:spcBef>
                <a:spcAft>
                  <a:spcPct val="35000"/>
                </a:spcAft>
                <a:buNone/>
              </a:pPr>
              <a:r>
                <a:rPr lang="fr-FR" sz="1200" kern="1200" dirty="0">
                  <a:solidFill>
                    <a:schemeClr val="bg1"/>
                  </a:solidFill>
                </a:rPr>
                <a:t>Évaluation environnementale des orientations et des actions du PCAET</a:t>
              </a:r>
            </a:p>
          </p:txBody>
        </p:sp>
      </p:grpSp>
    </p:spTree>
    <p:extLst>
      <p:ext uri="{BB962C8B-B14F-4D97-AF65-F5344CB8AC3E}">
        <p14:creationId xmlns:p14="http://schemas.microsoft.com/office/powerpoint/2010/main" val="11530284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291CA2B7-19D0-4D52-BFD8-203DF62568F2}"/>
              </a:ext>
            </a:extLst>
          </p:cNvPr>
          <p:cNvSpPr>
            <a:spLocks noGrp="1"/>
          </p:cNvSpPr>
          <p:nvPr>
            <p:ph type="title"/>
          </p:nvPr>
        </p:nvSpPr>
        <p:spPr/>
        <p:txBody>
          <a:bodyPr/>
          <a:lstStyle/>
          <a:p>
            <a:r>
              <a:rPr lang="fr-FR" dirty="0"/>
              <a:t>Le PCAET : un projet « concerté et partagé » </a:t>
            </a:r>
          </a:p>
        </p:txBody>
      </p:sp>
      <p:sp>
        <p:nvSpPr>
          <p:cNvPr id="11" name="Espace réservé du texte 10">
            <a:extLst>
              <a:ext uri="{FF2B5EF4-FFF2-40B4-BE49-F238E27FC236}">
                <a16:creationId xmlns:a16="http://schemas.microsoft.com/office/drawing/2014/main" xmlns="" id="{DE0D67D2-113F-40AC-9837-11D318D95664}"/>
              </a:ext>
            </a:extLst>
          </p:cNvPr>
          <p:cNvSpPr>
            <a:spLocks noGrp="1"/>
          </p:cNvSpPr>
          <p:nvPr>
            <p:ph type="body" sz="quarter" idx="13"/>
          </p:nvPr>
        </p:nvSpPr>
        <p:spPr/>
        <p:txBody>
          <a:bodyPr/>
          <a:lstStyle/>
          <a:p>
            <a:endParaRPr lang="fr-FR" dirty="0"/>
          </a:p>
        </p:txBody>
      </p:sp>
      <p:sp>
        <p:nvSpPr>
          <p:cNvPr id="16" name="Espace réservé du numéro de diapositive 15">
            <a:extLst>
              <a:ext uri="{FF2B5EF4-FFF2-40B4-BE49-F238E27FC236}">
                <a16:creationId xmlns:a16="http://schemas.microsoft.com/office/drawing/2014/main" xmlns="" id="{8D634B74-D11E-4AEE-B81E-74638D671E32}"/>
              </a:ext>
            </a:extLst>
          </p:cNvPr>
          <p:cNvSpPr>
            <a:spLocks noGrp="1"/>
          </p:cNvSpPr>
          <p:nvPr>
            <p:ph type="sldNum" sz="quarter" idx="12"/>
          </p:nvPr>
        </p:nvSpPr>
        <p:spPr/>
        <p:txBody>
          <a:bodyPr/>
          <a:lstStyle/>
          <a:p>
            <a:fld id="{01DFE443-B80B-44A7-B8E3-175A733CB829}" type="slidenum">
              <a:rPr lang="fr-FR" smtClean="0"/>
              <a:pPr/>
              <a:t>166</a:t>
            </a:fld>
            <a:endParaRPr lang="fr-FR" dirty="0"/>
          </a:p>
        </p:txBody>
      </p:sp>
      <p:pic>
        <p:nvPicPr>
          <p:cNvPr id="10" name="Espace réservé pour une image  25">
            <a:extLst>
              <a:ext uri="{FF2B5EF4-FFF2-40B4-BE49-F238E27FC236}">
                <a16:creationId xmlns:a16="http://schemas.microsoft.com/office/drawing/2014/main" xmlns=""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xmlns="" id="{05EC83D3-7B57-47E2-B163-B5ED1A3E6C07}"/>
              </a:ext>
            </a:extLst>
          </p:cNvPr>
          <p:cNvSpPr txBox="1">
            <a:spLocks/>
          </p:cNvSpPr>
          <p:nvPr/>
        </p:nvSpPr>
        <p:spPr>
          <a:xfrm>
            <a:off x="364597" y="1655762"/>
            <a:ext cx="8414806" cy="5202237"/>
          </a:xfrm>
          <a:prstGeom prst="rect">
            <a:avLst/>
          </a:prstGeom>
        </p:spPr>
        <p:txBody>
          <a:bodyPr vert="horz" lIns="91440" tIns="45720" rIns="91440" bIns="45720" rtlCol="0">
            <a:normAutofit/>
          </a:bodyPr>
          <a:lstStyle/>
          <a:p>
            <a:pPr algn="just"/>
            <a:r>
              <a:rPr lang="fr-FR" sz="1400" b="1" dirty="0"/>
              <a:t>Durant l’élaboration du PCAET, élus, acteurs et citoyens ont régulièrement été associés à la construction du plan climat.  </a:t>
            </a:r>
          </a:p>
          <a:p>
            <a:pPr algn="just"/>
            <a:r>
              <a:rPr lang="fr-FR" sz="1400" dirty="0"/>
              <a:t>L’implication des acteurs et partenaires dans l’élaboration du plan climat est une première étape de sensibilisation, de concertation et de co-construction du projet. Elle se poursuivra durant la mise en œuvre du PCAET.  Les différentes actions de concertation sont listées ci-dessous :</a:t>
            </a:r>
          </a:p>
          <a:p>
            <a:pPr algn="just"/>
            <a:endParaRPr lang="fr-FR" sz="1400" dirty="0">
              <a:sym typeface="Wingdings 3" panose="05040102010807070707" pitchFamily="18" charset="2"/>
            </a:endParaRPr>
          </a:p>
          <a:p>
            <a:pPr algn="just"/>
            <a:r>
              <a:rPr lang="fr-FR" sz="1400" dirty="0">
                <a:sym typeface="Wingdings 3" panose="05040102010807070707" pitchFamily="18" charset="2"/>
              </a:rPr>
              <a:t>Sensibilisation et implication des élus et des partenaires </a:t>
            </a:r>
          </a:p>
          <a:p>
            <a:pPr marL="278606" indent="-278606" algn="just">
              <a:buFont typeface="Courier New" panose="02070309020205020404" pitchFamily="49" charset="0"/>
              <a:buChar char="o"/>
            </a:pPr>
            <a:r>
              <a:rPr lang="fr-FR" sz="1400" dirty="0">
                <a:sym typeface="Wingdings 3" panose="05040102010807070707" pitchFamily="18" charset="2"/>
              </a:rPr>
              <a:t>1 réunion de lancement et de sensibilisation : 23 mars 2018</a:t>
            </a:r>
          </a:p>
          <a:p>
            <a:pPr marL="278606" indent="-278606" algn="just">
              <a:buFont typeface="Courier New" panose="02070309020205020404" pitchFamily="49" charset="0"/>
              <a:buChar char="o"/>
            </a:pPr>
            <a:r>
              <a:rPr lang="fr-FR" sz="1400" dirty="0">
                <a:sym typeface="Wingdings 3" panose="05040102010807070707" pitchFamily="18" charset="2"/>
              </a:rPr>
              <a:t>1 journée d’entretiens </a:t>
            </a:r>
            <a:r>
              <a:rPr lang="fr-FR" sz="1400" dirty="0" err="1">
                <a:sym typeface="Wingdings 3" panose="05040102010807070707" pitchFamily="18" charset="2"/>
              </a:rPr>
              <a:t>cit’ergie</a:t>
            </a:r>
            <a:r>
              <a:rPr lang="fr-FR" sz="1400" dirty="0">
                <a:sym typeface="Wingdings 3" panose="05040102010807070707" pitchFamily="18" charset="2"/>
              </a:rPr>
              <a:t> – plan climat : 17 mai 2018</a:t>
            </a:r>
          </a:p>
          <a:p>
            <a:pPr marL="278606" indent="-278606" algn="just">
              <a:buFont typeface="Courier New" panose="02070309020205020404" pitchFamily="49" charset="0"/>
              <a:buChar char="o"/>
            </a:pPr>
            <a:r>
              <a:rPr lang="fr-FR" sz="1400" dirty="0">
                <a:sym typeface="Wingdings 3" panose="05040102010807070707" pitchFamily="18" charset="2"/>
              </a:rPr>
              <a:t>1 atelier de co-construction de la stratégie : 22 novembre 2018</a:t>
            </a:r>
          </a:p>
          <a:p>
            <a:pPr marL="278606" indent="-278606" algn="just">
              <a:buFont typeface="Courier New" panose="02070309020205020404" pitchFamily="49" charset="0"/>
              <a:buChar char="o"/>
            </a:pPr>
            <a:r>
              <a:rPr lang="fr-FR" sz="1400" dirty="0">
                <a:sym typeface="Wingdings 3" panose="05040102010807070707" pitchFamily="18" charset="2"/>
              </a:rPr>
              <a:t>3 réunions du comité de pilotage : 13 septembre 2018 ; 28 novembre 2018 ; 13 février 2019</a:t>
            </a:r>
          </a:p>
          <a:p>
            <a:pPr algn="just"/>
            <a:endParaRPr lang="fr-FR" sz="1400" dirty="0">
              <a:sym typeface="Wingdings 3" panose="05040102010807070707" pitchFamily="18" charset="2"/>
            </a:endParaRPr>
          </a:p>
          <a:p>
            <a:pPr algn="just"/>
            <a:r>
              <a:rPr lang="fr-FR" sz="1400" dirty="0">
                <a:sym typeface="Wingdings 3" panose="05040102010807070707" pitchFamily="18" charset="2"/>
              </a:rPr>
              <a:t>Création d’un club « climat », émanation des acteurs du territoire</a:t>
            </a:r>
          </a:p>
          <a:p>
            <a:pPr marL="278606" indent="-278606" algn="just">
              <a:buFont typeface="Courier New" panose="02070309020205020404" pitchFamily="49" charset="0"/>
              <a:buChar char="o"/>
            </a:pPr>
            <a:r>
              <a:rPr lang="fr-FR" sz="1400" dirty="0"/>
              <a:t>4 ateliers d’acteurs (entreprises, associations, exploitants agricoles et viticoles et institutionnels) et une réunion publique de sensibilisation : le 20 septembre 2018</a:t>
            </a:r>
          </a:p>
          <a:p>
            <a:pPr marL="278606" indent="-278606" algn="just">
              <a:buFont typeface="Courier New" panose="02070309020205020404" pitchFamily="49" charset="0"/>
              <a:buChar char="o"/>
            </a:pPr>
            <a:r>
              <a:rPr lang="fr-FR" sz="1400" dirty="0"/>
              <a:t>2 ateliers spécifiques à l’adaptation climatique dans le cadre de la démarche </a:t>
            </a:r>
            <a:r>
              <a:rPr lang="fr-FR" sz="1400" dirty="0" err="1"/>
              <a:t>adapt’clim</a:t>
            </a:r>
            <a:r>
              <a:rPr lang="fr-FR" sz="1400" dirty="0"/>
              <a:t> : courant mai et 14 juin 2018</a:t>
            </a:r>
          </a:p>
          <a:p>
            <a:pPr marL="278606" indent="-278606" algn="just">
              <a:buFont typeface="Courier New" panose="02070309020205020404" pitchFamily="49" charset="0"/>
              <a:buChar char="o"/>
            </a:pPr>
            <a:r>
              <a:rPr lang="fr-FR" sz="1400" dirty="0"/>
              <a:t>1 atelier de partage du diagnostic le 14 novembre 2018</a:t>
            </a:r>
          </a:p>
          <a:p>
            <a:pPr marL="278606" indent="-278606" algn="just">
              <a:buFont typeface="Courier New" panose="02070309020205020404" pitchFamily="49" charset="0"/>
              <a:buChar char="o"/>
            </a:pPr>
            <a:r>
              <a:rPr lang="fr-FR" sz="1400" dirty="0"/>
              <a:t>5 ateliers thématiques de co-construction du programme d’actions entre le 5 décembre 2018 et le 30 janvier 2019 (mobilité, agriculture/viticulture/forêt, habitat, économie/consommation, énergie/environnement) </a:t>
            </a:r>
            <a:endParaRPr lang="fr-FR" sz="1400" b="1" dirty="0"/>
          </a:p>
        </p:txBody>
      </p:sp>
    </p:spTree>
    <p:extLst>
      <p:ext uri="{BB962C8B-B14F-4D97-AF65-F5344CB8AC3E}">
        <p14:creationId xmlns:p14="http://schemas.microsoft.com/office/powerpoint/2010/main" val="24753863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291CA2B7-19D0-4D52-BFD8-203DF62568F2}"/>
              </a:ext>
            </a:extLst>
          </p:cNvPr>
          <p:cNvSpPr>
            <a:spLocks noGrp="1"/>
          </p:cNvSpPr>
          <p:nvPr>
            <p:ph type="title"/>
          </p:nvPr>
        </p:nvSpPr>
        <p:spPr/>
        <p:txBody>
          <a:bodyPr/>
          <a:lstStyle/>
          <a:p>
            <a:r>
              <a:rPr lang="fr-FR" dirty="0"/>
              <a:t>Un plan d’actions </a:t>
            </a:r>
            <a:r>
              <a:rPr lang="fr-FR" dirty="0" err="1"/>
              <a:t>co-construit</a:t>
            </a:r>
            <a:endParaRPr lang="fr-FR" dirty="0"/>
          </a:p>
        </p:txBody>
      </p:sp>
      <p:sp>
        <p:nvSpPr>
          <p:cNvPr id="11" name="Espace réservé du texte 10">
            <a:extLst>
              <a:ext uri="{FF2B5EF4-FFF2-40B4-BE49-F238E27FC236}">
                <a16:creationId xmlns:a16="http://schemas.microsoft.com/office/drawing/2014/main" xmlns="" id="{DE0D67D2-113F-40AC-9837-11D318D95664}"/>
              </a:ext>
            </a:extLst>
          </p:cNvPr>
          <p:cNvSpPr>
            <a:spLocks noGrp="1"/>
          </p:cNvSpPr>
          <p:nvPr>
            <p:ph type="body" sz="quarter" idx="13"/>
          </p:nvPr>
        </p:nvSpPr>
        <p:spPr/>
        <p:txBody>
          <a:bodyPr/>
          <a:lstStyle/>
          <a:p>
            <a:endParaRPr lang="fr-FR"/>
          </a:p>
        </p:txBody>
      </p:sp>
      <p:sp>
        <p:nvSpPr>
          <p:cNvPr id="16" name="Espace réservé du numéro de diapositive 15">
            <a:extLst>
              <a:ext uri="{FF2B5EF4-FFF2-40B4-BE49-F238E27FC236}">
                <a16:creationId xmlns:a16="http://schemas.microsoft.com/office/drawing/2014/main" xmlns="" id="{8D634B74-D11E-4AEE-B81E-74638D671E32}"/>
              </a:ext>
            </a:extLst>
          </p:cNvPr>
          <p:cNvSpPr>
            <a:spLocks noGrp="1"/>
          </p:cNvSpPr>
          <p:nvPr>
            <p:ph type="sldNum" sz="quarter" idx="12"/>
          </p:nvPr>
        </p:nvSpPr>
        <p:spPr/>
        <p:txBody>
          <a:bodyPr/>
          <a:lstStyle/>
          <a:p>
            <a:fld id="{01DFE443-B80B-44A7-B8E3-175A733CB829}" type="slidenum">
              <a:rPr lang="fr-FR" smtClean="0"/>
              <a:pPr/>
              <a:t>167</a:t>
            </a:fld>
            <a:endParaRPr lang="fr-FR"/>
          </a:p>
        </p:txBody>
      </p:sp>
      <p:pic>
        <p:nvPicPr>
          <p:cNvPr id="10" name="Espace réservé pour une image  25">
            <a:extLst>
              <a:ext uri="{FF2B5EF4-FFF2-40B4-BE49-F238E27FC236}">
                <a16:creationId xmlns:a16="http://schemas.microsoft.com/office/drawing/2014/main" xmlns=""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xmlns="" id="{05EC83D3-7B57-47E2-B163-B5ED1A3E6C07}"/>
              </a:ext>
            </a:extLst>
          </p:cNvPr>
          <p:cNvSpPr txBox="1">
            <a:spLocks/>
          </p:cNvSpPr>
          <p:nvPr/>
        </p:nvSpPr>
        <p:spPr>
          <a:xfrm>
            <a:off x="364597" y="1655763"/>
            <a:ext cx="8414806" cy="4781716"/>
          </a:xfrm>
          <a:prstGeom prst="rect">
            <a:avLst/>
          </a:prstGeom>
        </p:spPr>
        <p:txBody>
          <a:bodyPr vert="horz" lIns="91440" tIns="45720" rIns="91440" bIns="45720" rtlCol="0">
            <a:normAutofit/>
          </a:bodyPr>
          <a:lstStyle/>
          <a:p>
            <a:pPr algn="just"/>
            <a:r>
              <a:rPr lang="fr-FR" dirty="0"/>
              <a:t>Un ensemble de 105 propositions d’actions, classées en 23 plans d’actions, émanant : </a:t>
            </a:r>
          </a:p>
          <a:p>
            <a:pPr marL="342900" indent="-342900" algn="just">
              <a:buFontTx/>
              <a:buChar char="-"/>
            </a:pPr>
            <a:endParaRPr lang="fr-FR" sz="1600" dirty="0"/>
          </a:p>
          <a:p>
            <a:pPr marL="342900" indent="-342900" algn="just">
              <a:buFont typeface="Wingdings" panose="05000000000000000000" pitchFamily="2" charset="2"/>
              <a:buChar char="q"/>
            </a:pPr>
            <a:r>
              <a:rPr lang="fr-FR" sz="1600" dirty="0"/>
              <a:t>Des travaux du Club climat </a:t>
            </a:r>
          </a:p>
          <a:p>
            <a:pPr marL="285750" indent="-285750" algn="just">
              <a:buFontTx/>
              <a:buChar char="-"/>
            </a:pPr>
            <a:r>
              <a:rPr lang="fr-FR" sz="1400" i="1" dirty="0"/>
              <a:t>4 ateliers d’acteurs et une réunion publique de sensibilisation</a:t>
            </a:r>
            <a:endParaRPr lang="fr-FR" sz="1400" i="1" dirty="0">
              <a:sym typeface="Wingdings 3" panose="05040102010807070707" pitchFamily="18" charset="2"/>
            </a:endParaRPr>
          </a:p>
          <a:p>
            <a:pPr marL="285750" indent="-285750" algn="just">
              <a:buFontTx/>
              <a:buChar char="-"/>
            </a:pPr>
            <a:r>
              <a:rPr lang="fr-FR" sz="1400" i="1" dirty="0"/>
              <a:t>1 atelier sur la hiérarchisation des enjeux</a:t>
            </a:r>
          </a:p>
          <a:p>
            <a:pPr marL="285750" indent="-285750" algn="just">
              <a:buFontTx/>
              <a:buChar char="-"/>
            </a:pPr>
            <a:r>
              <a:rPr lang="fr-FR" sz="1400" i="1" dirty="0"/>
              <a:t>5 ateliers thématiques</a:t>
            </a:r>
          </a:p>
          <a:p>
            <a:pPr marL="342900" indent="-342900" algn="just">
              <a:buFontTx/>
              <a:buChar char="-"/>
            </a:pPr>
            <a:endParaRPr lang="fr-FR" sz="1600" dirty="0"/>
          </a:p>
          <a:p>
            <a:pPr marL="342900" indent="-342900" algn="just">
              <a:buFont typeface="Wingdings" panose="05000000000000000000" pitchFamily="2" charset="2"/>
              <a:buChar char="q"/>
            </a:pPr>
            <a:r>
              <a:rPr lang="fr-FR" sz="1600" dirty="0"/>
              <a:t>Du processus </a:t>
            </a:r>
            <a:r>
              <a:rPr lang="fr-FR" sz="1600" dirty="0" err="1"/>
              <a:t>Cit’ergie</a:t>
            </a:r>
            <a:r>
              <a:rPr lang="fr-FR" sz="1600" dirty="0"/>
              <a:t> engagé par la Communauté de Communes</a:t>
            </a:r>
          </a:p>
          <a:p>
            <a:pPr marL="342900" indent="-342900" algn="just">
              <a:buFont typeface="Wingdings" panose="05000000000000000000" pitchFamily="2" charset="2"/>
              <a:buChar char="q"/>
            </a:pPr>
            <a:endParaRPr lang="fr-FR" sz="1600" dirty="0"/>
          </a:p>
          <a:p>
            <a:pPr marL="342900" indent="-342900" algn="just">
              <a:buFont typeface="Wingdings" panose="05000000000000000000" pitchFamily="2" charset="2"/>
              <a:buChar char="q"/>
            </a:pPr>
            <a:r>
              <a:rPr lang="fr-FR" sz="1600" dirty="0"/>
              <a:t>De la démarche d’Adaptation au Changement Climatique (</a:t>
            </a:r>
            <a:r>
              <a:rPr lang="fr-FR" sz="1600" dirty="0" err="1"/>
              <a:t>Alterre</a:t>
            </a:r>
            <a:r>
              <a:rPr lang="fr-FR" sz="1600" dirty="0"/>
              <a:t>)</a:t>
            </a:r>
          </a:p>
          <a:p>
            <a:pPr marL="342900" indent="-342900" algn="just">
              <a:buFont typeface="Wingdings" panose="05000000000000000000" pitchFamily="2" charset="2"/>
              <a:buChar char="q"/>
            </a:pPr>
            <a:endParaRPr lang="fr-FR" sz="1600" dirty="0"/>
          </a:p>
          <a:p>
            <a:pPr marL="342900" indent="-342900" algn="just">
              <a:buFont typeface="Wingdings" panose="05000000000000000000" pitchFamily="2" charset="2"/>
              <a:buChar char="q"/>
            </a:pPr>
            <a:r>
              <a:rPr lang="fr-FR" sz="1600" dirty="0"/>
              <a:t>De pistes d’actions proposées par les agents</a:t>
            </a:r>
          </a:p>
          <a:p>
            <a:pPr algn="just"/>
            <a:r>
              <a:rPr lang="fr-FR" sz="1600" dirty="0"/>
              <a:t>	</a:t>
            </a:r>
          </a:p>
          <a:p>
            <a:pPr marL="342900" indent="-342900" algn="just">
              <a:buFont typeface="Wingdings" panose="05000000000000000000" pitchFamily="2" charset="2"/>
              <a:buChar char="q"/>
            </a:pPr>
            <a:r>
              <a:rPr lang="fr-FR" sz="1600" dirty="0"/>
              <a:t>De projets / propositions actés par les élus dans le cadre du projet de territoire </a:t>
            </a:r>
          </a:p>
          <a:p>
            <a:endParaRPr lang="fr-FR" sz="1600" i="1" dirty="0"/>
          </a:p>
          <a:p>
            <a:pPr marL="342900" indent="-342900">
              <a:buFont typeface="Wingdings" panose="05000000000000000000" pitchFamily="2" charset="2"/>
              <a:buChar char="q"/>
            </a:pPr>
            <a:r>
              <a:rPr lang="fr-FR" sz="1600" dirty="0"/>
              <a:t>De pistes d’actions proposées par le Bureau d’études</a:t>
            </a:r>
          </a:p>
          <a:p>
            <a:endParaRPr lang="fr-FR" sz="1600" i="1" dirty="0">
              <a:solidFill>
                <a:schemeClr val="tx1">
                  <a:lumMod val="65000"/>
                  <a:lumOff val="35000"/>
                </a:schemeClr>
              </a:solidFill>
            </a:endParaRPr>
          </a:p>
          <a:p>
            <a:pPr algn="just"/>
            <a:endParaRPr lang="fr-FR" sz="1600" dirty="0"/>
          </a:p>
        </p:txBody>
      </p:sp>
    </p:spTree>
    <p:extLst>
      <p:ext uri="{BB962C8B-B14F-4D97-AF65-F5344CB8AC3E}">
        <p14:creationId xmlns:p14="http://schemas.microsoft.com/office/powerpoint/2010/main" val="6988079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291CA2B7-19D0-4D52-BFD8-203DF62568F2}"/>
              </a:ext>
            </a:extLst>
          </p:cNvPr>
          <p:cNvSpPr>
            <a:spLocks noGrp="1"/>
          </p:cNvSpPr>
          <p:nvPr>
            <p:ph type="title"/>
          </p:nvPr>
        </p:nvSpPr>
        <p:spPr/>
        <p:txBody>
          <a:bodyPr/>
          <a:lstStyle/>
          <a:p>
            <a:r>
              <a:rPr lang="fr-FR" dirty="0"/>
              <a:t>Un plan d’actions analysé et hiérarchisé </a:t>
            </a:r>
          </a:p>
        </p:txBody>
      </p:sp>
      <p:sp>
        <p:nvSpPr>
          <p:cNvPr id="16" name="Espace réservé du numéro de diapositive 15">
            <a:extLst>
              <a:ext uri="{FF2B5EF4-FFF2-40B4-BE49-F238E27FC236}">
                <a16:creationId xmlns:a16="http://schemas.microsoft.com/office/drawing/2014/main" xmlns="" id="{8D634B74-D11E-4AEE-B81E-74638D671E32}"/>
              </a:ext>
            </a:extLst>
          </p:cNvPr>
          <p:cNvSpPr>
            <a:spLocks noGrp="1"/>
          </p:cNvSpPr>
          <p:nvPr>
            <p:ph type="sldNum" sz="quarter" idx="12"/>
          </p:nvPr>
        </p:nvSpPr>
        <p:spPr/>
        <p:txBody>
          <a:bodyPr/>
          <a:lstStyle/>
          <a:p>
            <a:fld id="{01DFE443-B80B-44A7-B8E3-175A733CB829}" type="slidenum">
              <a:rPr lang="fr-FR" smtClean="0"/>
              <a:pPr/>
              <a:t>168</a:t>
            </a:fld>
            <a:endParaRPr lang="fr-FR"/>
          </a:p>
        </p:txBody>
      </p:sp>
      <p:pic>
        <p:nvPicPr>
          <p:cNvPr id="10" name="Espace réservé pour une image  25">
            <a:extLst>
              <a:ext uri="{FF2B5EF4-FFF2-40B4-BE49-F238E27FC236}">
                <a16:creationId xmlns:a16="http://schemas.microsoft.com/office/drawing/2014/main" xmlns=""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xmlns="" id="{05EC83D3-7B57-47E2-B163-B5ED1A3E6C07}"/>
              </a:ext>
            </a:extLst>
          </p:cNvPr>
          <p:cNvSpPr txBox="1">
            <a:spLocks/>
          </p:cNvSpPr>
          <p:nvPr/>
        </p:nvSpPr>
        <p:spPr>
          <a:xfrm>
            <a:off x="364597" y="1655763"/>
            <a:ext cx="8414806" cy="4781716"/>
          </a:xfrm>
          <a:prstGeom prst="rect">
            <a:avLst/>
          </a:prstGeom>
        </p:spPr>
        <p:txBody>
          <a:bodyPr vert="horz" lIns="91440" tIns="45720" rIns="91440" bIns="45720" rtlCol="0">
            <a:normAutofit/>
          </a:bodyPr>
          <a:lstStyle/>
          <a:p>
            <a:pPr algn="just"/>
            <a:r>
              <a:rPr lang="fr-FR" sz="1600" dirty="0"/>
              <a:t>Une analyse technique croisée « Bureau d’études / Service DD &amp; Biodiversité / SICECO  » afin d’évaluer la pertinence, l’impact et la faisabilité technique et financière des 105 actions</a:t>
            </a:r>
          </a:p>
          <a:p>
            <a:pPr algn="just"/>
            <a:endParaRPr lang="fr-FR" sz="1600" dirty="0"/>
          </a:p>
          <a:p>
            <a:pPr algn="just"/>
            <a:endParaRPr lang="fr-FR" sz="1600" dirty="0"/>
          </a:p>
          <a:p>
            <a:pPr algn="just"/>
            <a:r>
              <a:rPr lang="fr-FR" sz="1600" dirty="0"/>
              <a:t>1/ Chaque action évaluée de 1 à 5, sur la base de 5 critères</a:t>
            </a:r>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algn="just"/>
            <a:r>
              <a:rPr lang="fr-FR" sz="1600" dirty="0"/>
              <a:t>2/ un travail de restructuration et de mise en cohérence pour aboutir à un schéma Axe / Plans d’actions / Actions / pistes d’actions </a:t>
            </a:r>
            <a:r>
              <a:rPr lang="fr-FR" sz="1600" dirty="0" smtClean="0"/>
              <a:t>évoquées, comportant 42 actions.</a:t>
            </a:r>
            <a:endParaRPr lang="fr-FR" sz="1600" dirty="0"/>
          </a:p>
          <a:p>
            <a:pPr algn="just"/>
            <a:endParaRPr lang="fr-FR" sz="1600" dirty="0"/>
          </a:p>
          <a:p>
            <a:pPr algn="just"/>
            <a:r>
              <a:rPr lang="fr-FR" sz="1600" dirty="0"/>
              <a:t>3 / un travail de priorisation permettant de définir les actions prioritaires et urgentes, les actions prioritaires et les actions </a:t>
            </a:r>
            <a:r>
              <a:rPr lang="fr-FR" sz="1600" dirty="0" smtClean="0"/>
              <a:t>de priorité moyenne et les actions non </a:t>
            </a:r>
            <a:r>
              <a:rPr lang="fr-FR" sz="1600" dirty="0"/>
              <a:t>prioritaires</a:t>
            </a:r>
          </a:p>
        </p:txBody>
      </p:sp>
      <p:graphicFrame>
        <p:nvGraphicFramePr>
          <p:cNvPr id="3" name="Tableau 2">
            <a:extLst>
              <a:ext uri="{FF2B5EF4-FFF2-40B4-BE49-F238E27FC236}">
                <a16:creationId xmlns:a16="http://schemas.microsoft.com/office/drawing/2014/main" xmlns="" id="{7A310FA6-CDAE-4D5C-9E87-B198DA3A8BDD}"/>
              </a:ext>
            </a:extLst>
          </p:cNvPr>
          <p:cNvGraphicFramePr>
            <a:graphicFrameLocks noGrp="1"/>
          </p:cNvGraphicFramePr>
          <p:nvPr>
            <p:extLst/>
          </p:nvPr>
        </p:nvGraphicFramePr>
        <p:xfrm>
          <a:off x="1245870" y="3104960"/>
          <a:ext cx="4457699" cy="819150"/>
        </p:xfrm>
        <a:graphic>
          <a:graphicData uri="http://schemas.openxmlformats.org/drawingml/2006/table">
            <a:tbl>
              <a:tblPr/>
              <a:tblGrid>
                <a:gridCol w="939131">
                  <a:extLst>
                    <a:ext uri="{9D8B030D-6E8A-4147-A177-3AD203B41FA5}">
                      <a16:colId xmlns:a16="http://schemas.microsoft.com/office/drawing/2014/main" xmlns="" val="3704724687"/>
                    </a:ext>
                  </a:extLst>
                </a:gridCol>
                <a:gridCol w="850294">
                  <a:extLst>
                    <a:ext uri="{9D8B030D-6E8A-4147-A177-3AD203B41FA5}">
                      <a16:colId xmlns:a16="http://schemas.microsoft.com/office/drawing/2014/main" xmlns="" val="1720525610"/>
                    </a:ext>
                  </a:extLst>
                </a:gridCol>
                <a:gridCol w="866158">
                  <a:extLst>
                    <a:ext uri="{9D8B030D-6E8A-4147-A177-3AD203B41FA5}">
                      <a16:colId xmlns:a16="http://schemas.microsoft.com/office/drawing/2014/main" xmlns="" val="3786651002"/>
                    </a:ext>
                  </a:extLst>
                </a:gridCol>
                <a:gridCol w="951822">
                  <a:extLst>
                    <a:ext uri="{9D8B030D-6E8A-4147-A177-3AD203B41FA5}">
                      <a16:colId xmlns:a16="http://schemas.microsoft.com/office/drawing/2014/main" xmlns="" val="878459371"/>
                    </a:ext>
                  </a:extLst>
                </a:gridCol>
                <a:gridCol w="850294">
                  <a:extLst>
                    <a:ext uri="{9D8B030D-6E8A-4147-A177-3AD203B41FA5}">
                      <a16:colId xmlns:a16="http://schemas.microsoft.com/office/drawing/2014/main" xmlns="" val="821371104"/>
                    </a:ext>
                  </a:extLst>
                </a:gridCol>
              </a:tblGrid>
              <a:tr h="209550">
                <a:tc gridSpan="5">
                  <a:txBody>
                    <a:bodyPr/>
                    <a:lstStyle/>
                    <a:p>
                      <a:pPr algn="ctr" fontAlgn="ctr"/>
                      <a:r>
                        <a:rPr lang="fr-FR" sz="1200" b="1" i="0" u="none" strike="noStrike">
                          <a:solidFill>
                            <a:srgbClr val="FFFFFF"/>
                          </a:solidFill>
                          <a:effectLst/>
                          <a:latin typeface="Calibri" panose="020F0502020204030204" pitchFamily="34" charset="0"/>
                        </a:rPr>
                        <a:t>Indicateurs d'impacts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25400" cap="flat" cmpd="dbl" algn="ctr">
                      <a:solidFill>
                        <a:srgbClr val="FFFFFF"/>
                      </a:solidFill>
                      <a:prstDash val="solid"/>
                      <a:round/>
                      <a:headEnd type="none" w="med" len="med"/>
                      <a:tailEnd type="none" w="med" len="med"/>
                    </a:lnB>
                    <a:solidFill>
                      <a:srgbClr val="7E0143"/>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19799115"/>
                  </a:ext>
                </a:extLst>
              </a:tr>
              <a:tr h="609600">
                <a:tc>
                  <a:txBody>
                    <a:bodyPr/>
                    <a:lstStyle/>
                    <a:p>
                      <a:pPr algn="ctr" fontAlgn="ctr"/>
                      <a:r>
                        <a:rPr lang="fr-FR" sz="1200" b="1" i="0" u="none" strike="noStrike">
                          <a:solidFill>
                            <a:srgbClr val="FFFFFF"/>
                          </a:solidFill>
                          <a:effectLst/>
                          <a:latin typeface="Calibri" panose="020F0502020204030204" pitchFamily="34" charset="0"/>
                        </a:rPr>
                        <a:t>Acceptation</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a:solidFill>
                            <a:srgbClr val="FFFFFF"/>
                          </a:solidFill>
                          <a:effectLst/>
                          <a:latin typeface="Calibri" panose="020F0502020204030204" pitchFamily="34" charset="0"/>
                        </a:rPr>
                        <a:t>Faisabilité financière</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a:solidFill>
                            <a:srgbClr val="FFFFFF"/>
                          </a:solidFill>
                          <a:effectLst/>
                          <a:latin typeface="Calibri" panose="020F0502020204030204" pitchFamily="34" charset="0"/>
                        </a:rPr>
                        <a:t>Faisabilité technique</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a:solidFill>
                            <a:srgbClr val="FFFFFF"/>
                          </a:solidFill>
                          <a:effectLst/>
                          <a:latin typeface="Calibri" panose="020F0502020204030204" pitchFamily="34" charset="0"/>
                        </a:rPr>
                        <a:t>Performance air-énergie-climat</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5400" cap="flat" cmpd="dbl" algn="ctr">
                      <a:solidFill>
                        <a:srgbClr val="FFFFFF"/>
                      </a:solidFill>
                      <a:prstDash val="solid"/>
                      <a:round/>
                      <a:headEnd type="none" w="med" len="med"/>
                      <a:tailEnd type="none" w="med" len="med"/>
                    </a:lnT>
                    <a:lnB>
                      <a:noFill/>
                    </a:lnB>
                    <a:solidFill>
                      <a:srgbClr val="7E0143"/>
                    </a:solidFill>
                  </a:tcPr>
                </a:tc>
                <a:tc>
                  <a:txBody>
                    <a:bodyPr/>
                    <a:lstStyle/>
                    <a:p>
                      <a:pPr algn="ctr" fontAlgn="ctr"/>
                      <a:r>
                        <a:rPr lang="fr-FR" sz="1200" b="1" i="0" u="none" strike="noStrike" dirty="0">
                          <a:solidFill>
                            <a:srgbClr val="FFFFFF"/>
                          </a:solidFill>
                          <a:effectLst/>
                          <a:latin typeface="Calibri" panose="020F0502020204030204" pitchFamily="34" charset="0"/>
                        </a:rPr>
                        <a:t>Effet de levier</a:t>
                      </a:r>
                    </a:p>
                  </a:txBody>
                  <a:tcPr marL="9525" marR="9525" marT="9525" marB="0" anchor="ctr">
                    <a:lnL w="19050" cap="flat" cmpd="sng" algn="ctr">
                      <a:solidFill>
                        <a:srgbClr val="FFFFFF"/>
                      </a:solidFill>
                      <a:prstDash val="solid"/>
                      <a:round/>
                      <a:headEnd type="none" w="med" len="med"/>
                      <a:tailEnd type="none" w="med" len="med"/>
                    </a:lnL>
                    <a:lnR>
                      <a:noFill/>
                    </a:lnR>
                    <a:lnT w="25400" cap="flat" cmpd="dbl" algn="ctr">
                      <a:solidFill>
                        <a:srgbClr val="FFFFFF"/>
                      </a:solidFill>
                      <a:prstDash val="solid"/>
                      <a:round/>
                      <a:headEnd type="none" w="med" len="med"/>
                      <a:tailEnd type="none" w="med" len="med"/>
                    </a:lnT>
                    <a:lnB>
                      <a:noFill/>
                    </a:lnB>
                    <a:solidFill>
                      <a:srgbClr val="7E0143"/>
                    </a:solidFill>
                  </a:tcPr>
                </a:tc>
                <a:extLst>
                  <a:ext uri="{0D108BD9-81ED-4DB2-BD59-A6C34878D82A}">
                    <a16:rowId xmlns:a16="http://schemas.microsoft.com/office/drawing/2014/main" xmlns="" val="413662931"/>
                  </a:ext>
                </a:extLst>
              </a:tr>
            </a:tbl>
          </a:graphicData>
        </a:graphic>
      </p:graphicFrame>
    </p:spTree>
    <p:extLst>
      <p:ext uri="{BB962C8B-B14F-4D97-AF65-F5344CB8AC3E}">
        <p14:creationId xmlns:p14="http://schemas.microsoft.com/office/powerpoint/2010/main" val="35475699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smtClean="0"/>
              <a:t>La mise en œuvre du plan d’action</a:t>
            </a:r>
            <a:endParaRPr lang="fr-FR" dirty="0"/>
          </a:p>
        </p:txBody>
      </p:sp>
      <p:sp>
        <p:nvSpPr>
          <p:cNvPr id="18" name="ZoneTexte 17"/>
          <p:cNvSpPr txBox="1"/>
          <p:nvPr/>
        </p:nvSpPr>
        <p:spPr>
          <a:xfrm>
            <a:off x="231494" y="1411850"/>
            <a:ext cx="8657863" cy="6186309"/>
          </a:xfrm>
          <a:prstGeom prst="rect">
            <a:avLst/>
          </a:prstGeom>
          <a:noFill/>
        </p:spPr>
        <p:txBody>
          <a:bodyPr wrap="square" rtlCol="0">
            <a:spAutoFit/>
          </a:bodyPr>
          <a:lstStyle/>
          <a:p>
            <a:r>
              <a:rPr lang="fr-FR" dirty="0" smtClean="0"/>
              <a:t>Le plan d’action pour 6 ans présenté constitue une feuille de route stratégique et opérationnelle (23 plans d’action, 41 actions définies avec des objectifs opérationnels précisés).</a:t>
            </a:r>
          </a:p>
          <a:p>
            <a:endParaRPr lang="fr-FR" dirty="0" smtClean="0"/>
          </a:p>
          <a:p>
            <a:r>
              <a:rPr lang="fr-FR" dirty="0" smtClean="0"/>
              <a:t>Chaque année un programme annuel est élaboré, validé et mis en œuvre :</a:t>
            </a:r>
          </a:p>
          <a:p>
            <a:r>
              <a:rPr lang="fr-FR" dirty="0"/>
              <a:t>		- résultant du suivi du plan d’action </a:t>
            </a:r>
            <a:endParaRPr lang="fr-FR" dirty="0" smtClean="0"/>
          </a:p>
          <a:p>
            <a:r>
              <a:rPr lang="fr-FR" dirty="0"/>
              <a:t>	</a:t>
            </a:r>
            <a:r>
              <a:rPr lang="fr-FR" dirty="0" smtClean="0"/>
              <a:t>	- </a:t>
            </a:r>
            <a:r>
              <a:rPr lang="fr-FR" dirty="0"/>
              <a:t>en analysant les </a:t>
            </a:r>
            <a:r>
              <a:rPr lang="fr-FR" dirty="0" smtClean="0"/>
              <a:t>priorités et les opportunités</a:t>
            </a:r>
            <a:endParaRPr lang="fr-FR" dirty="0"/>
          </a:p>
          <a:p>
            <a:r>
              <a:rPr lang="fr-FR" dirty="0" smtClean="0"/>
              <a:t>		- avec un budget affecté (minimum 1 ETP + 40 k€ et progression à 			       sur les 6 ans à évaluer) </a:t>
            </a:r>
          </a:p>
          <a:p>
            <a:r>
              <a:rPr lang="fr-FR" dirty="0"/>
              <a:t>	</a:t>
            </a:r>
            <a:r>
              <a:rPr lang="fr-FR" dirty="0" smtClean="0"/>
              <a:t>	- en mobilisant un maximum de moyens (appel à projet, 			    		   contractualisation) et en ajustant les objectifs au moyens mobilisables</a:t>
            </a:r>
          </a:p>
          <a:p>
            <a:r>
              <a:rPr lang="fr-FR" dirty="0" smtClean="0"/>
              <a:t>	</a:t>
            </a:r>
          </a:p>
          <a:p>
            <a:r>
              <a:rPr lang="fr-FR" dirty="0" smtClean="0"/>
              <a:t>Un suivi de la réalisation est mené au moyen d’un tableau de bord pour piloter le PCAET afin de maximiser ses résultats. Le tableau de bord précise et suit : l’avancée de la définition des actions et objectifs au cours de la mise en œuvre des plans d’action (au fur et à mesure des études préalables, des opportunités et de l’estimation des moyens disponibles) ; les résultats, les moyens affectés et les indicateurs de moyens et de résultats qui restent également à affiner.</a:t>
            </a:r>
          </a:p>
          <a:p>
            <a:endParaRPr lang="fr-FR" dirty="0"/>
          </a:p>
          <a:p>
            <a:endParaRPr lang="fr-FR" dirty="0" smtClean="0"/>
          </a:p>
          <a:p>
            <a:endParaRPr lang="fr-FR" dirty="0"/>
          </a:p>
          <a:p>
            <a:endParaRPr lang="fr-FR" dirty="0"/>
          </a:p>
        </p:txBody>
      </p:sp>
    </p:spTree>
    <p:extLst>
      <p:ext uri="{BB962C8B-B14F-4D97-AF65-F5344CB8AC3E}">
        <p14:creationId xmlns:p14="http://schemas.microsoft.com/office/powerpoint/2010/main" val="911429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724567" y="1842314"/>
            <a:ext cx="4155041" cy="2343488"/>
          </a:xfrm>
        </p:spPr>
        <p:txBody>
          <a:bodyPr>
            <a:normAutofit/>
          </a:bodyPr>
          <a:lstStyle/>
          <a:p>
            <a:pPr algn="just"/>
            <a:r>
              <a:rPr lang="fr-FR" sz="1100" dirty="0"/>
              <a:t>Les logements qui consomment le plus sont les logements construits avant 1990, les logements plus récents consomment  20% de moins que les anciens. C’est notamment sur les questions de chauffage qu’il y a de fortes différences (les autres postes d’utilisations sont très similaires (ECS, cuisson…).</a:t>
            </a:r>
          </a:p>
          <a:p>
            <a:pPr algn="just"/>
            <a:r>
              <a:rPr lang="fr-FR" sz="1100" dirty="0"/>
              <a:t>Même si sur les deux périodes le chauffage au bois est privilégié, le gaz et le fioul est peu à peu délaissé pour l’utilisation d’électricité et de GPL pour se chauffer.</a:t>
            </a:r>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a:xfrm>
            <a:off x="4419038" y="1378795"/>
            <a:ext cx="4515134" cy="334497"/>
          </a:xfrm>
        </p:spPr>
        <p:txBody>
          <a:bodyPr/>
          <a:lstStyle/>
          <a:p>
            <a:r>
              <a:rPr lang="fr-FR" sz="1400" dirty="0"/>
              <a:t>Des logements anciens consommateurs d’énergie</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8" name="Graphique 17">
            <a:extLst>
              <a:ext uri="{FF2B5EF4-FFF2-40B4-BE49-F238E27FC236}">
                <a16:creationId xmlns:a16="http://schemas.microsoft.com/office/drawing/2014/main" xmlns="" id="{BFA2B1B6-E624-46FD-ACAB-5D9F47115B99}"/>
              </a:ext>
            </a:extLst>
          </p:cNvPr>
          <p:cNvGraphicFramePr>
            <a:graphicFrameLocks/>
          </p:cNvGraphicFramePr>
          <p:nvPr>
            <p:extLst>
              <p:ext uri="{D42A27DB-BD31-4B8C-83A1-F6EECF244321}">
                <p14:modId xmlns:p14="http://schemas.microsoft.com/office/powerpoint/2010/main" val="3004741944"/>
              </p:ext>
            </p:extLst>
          </p:nvPr>
        </p:nvGraphicFramePr>
        <p:xfrm>
          <a:off x="72952" y="4686299"/>
          <a:ext cx="2158261" cy="17028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phique 18">
            <a:extLst>
              <a:ext uri="{FF2B5EF4-FFF2-40B4-BE49-F238E27FC236}">
                <a16:creationId xmlns:a16="http://schemas.microsoft.com/office/drawing/2014/main" xmlns="" id="{76B84B97-79A3-46DB-A4C1-7E7B8C0BA4C7}"/>
              </a:ext>
            </a:extLst>
          </p:cNvPr>
          <p:cNvGraphicFramePr>
            <a:graphicFrameLocks/>
          </p:cNvGraphicFramePr>
          <p:nvPr>
            <p:extLst>
              <p:ext uri="{D42A27DB-BD31-4B8C-83A1-F6EECF244321}">
                <p14:modId xmlns:p14="http://schemas.microsoft.com/office/powerpoint/2010/main" val="2310100622"/>
              </p:ext>
            </p:extLst>
          </p:nvPr>
        </p:nvGraphicFramePr>
        <p:xfrm>
          <a:off x="2153212" y="4686299"/>
          <a:ext cx="2158261" cy="1702813"/>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a:extLst>
              <a:ext uri="{FF2B5EF4-FFF2-40B4-BE49-F238E27FC236}">
                <a16:creationId xmlns:a16="http://schemas.microsoft.com/office/drawing/2014/main" xmlns="" id="{9957D598-7C1F-4178-AE85-3E13D6E7A4E5}"/>
              </a:ext>
            </a:extLst>
          </p:cNvPr>
          <p:cNvSpPr txBox="1"/>
          <p:nvPr/>
        </p:nvSpPr>
        <p:spPr>
          <a:xfrm>
            <a:off x="468630" y="4368682"/>
            <a:ext cx="3531870" cy="307777"/>
          </a:xfrm>
          <a:prstGeom prst="rect">
            <a:avLst/>
          </a:prstGeom>
          <a:noFill/>
        </p:spPr>
        <p:txBody>
          <a:bodyPr wrap="square" rtlCol="0">
            <a:spAutoFit/>
          </a:bodyPr>
          <a:lstStyle/>
          <a:p>
            <a:r>
              <a:rPr lang="fr-FR" sz="1400" b="1" dirty="0"/>
              <a:t>Energie utilisée pour le chauffage</a:t>
            </a:r>
          </a:p>
        </p:txBody>
      </p:sp>
      <p:graphicFrame>
        <p:nvGraphicFramePr>
          <p:cNvPr id="12" name="Graphique 11">
            <a:extLst>
              <a:ext uri="{FF2B5EF4-FFF2-40B4-BE49-F238E27FC236}">
                <a16:creationId xmlns:a16="http://schemas.microsoft.com/office/drawing/2014/main" xmlns="" id="{FFBEC6A5-5CC0-477B-9AAB-78AFAD9C5356}"/>
              </a:ext>
            </a:extLst>
          </p:cNvPr>
          <p:cNvGraphicFramePr>
            <a:graphicFrameLocks/>
          </p:cNvGraphicFramePr>
          <p:nvPr>
            <p:extLst>
              <p:ext uri="{D42A27DB-BD31-4B8C-83A1-F6EECF244321}">
                <p14:modId xmlns:p14="http://schemas.microsoft.com/office/powerpoint/2010/main" val="2717663852"/>
              </p:ext>
            </p:extLst>
          </p:nvPr>
        </p:nvGraphicFramePr>
        <p:xfrm>
          <a:off x="4362172" y="384016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Espace réservé du graphique 12">
            <a:extLst>
              <a:ext uri="{FF2B5EF4-FFF2-40B4-BE49-F238E27FC236}">
                <a16:creationId xmlns:a16="http://schemas.microsoft.com/office/drawing/2014/main" xmlns="" id="{952D9BD1-2FCC-481E-B704-F18139591EA8}"/>
              </a:ext>
            </a:extLst>
          </p:cNvPr>
          <p:cNvGraphicFramePr>
            <a:graphicFrameLocks noGrp="1"/>
          </p:cNvGraphicFramePr>
          <p:nvPr>
            <p:ph type="chart" sz="quarter" idx="22"/>
            <p:extLst>
              <p:ext uri="{D42A27DB-BD31-4B8C-83A1-F6EECF244321}">
                <p14:modId xmlns:p14="http://schemas.microsoft.com/office/powerpoint/2010/main" val="377326952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6FAE1A09-1BC8-4176-B3E3-5823384E3E08}"/>
              </a:ext>
            </a:extLst>
          </p:cNvPr>
          <p:cNvSpPr>
            <a:spLocks noGrp="1"/>
          </p:cNvSpPr>
          <p:nvPr>
            <p:ph type="sldNum" sz="quarter" idx="12"/>
          </p:nvPr>
        </p:nvSpPr>
        <p:spPr/>
        <p:txBody>
          <a:bodyPr/>
          <a:lstStyle/>
          <a:p>
            <a:fld id="{01DFE443-B80B-44A7-B8E3-175A733CB829}" type="slidenum">
              <a:rPr lang="fr-FR" smtClean="0"/>
              <a:t>17</a:t>
            </a:fld>
            <a:endParaRPr lang="fr-FR"/>
          </a:p>
        </p:txBody>
      </p:sp>
      <p:sp>
        <p:nvSpPr>
          <p:cNvPr id="14" name="Espace réservé du texte 1">
            <a:extLst>
              <a:ext uri="{FF2B5EF4-FFF2-40B4-BE49-F238E27FC236}">
                <a16:creationId xmlns:a16="http://schemas.microsoft.com/office/drawing/2014/main" xmlns="" id="{AEE67EB3-E01F-4125-90AB-EC46A2D8A4E2}"/>
              </a:ext>
            </a:extLst>
          </p:cNvPr>
          <p:cNvSpPr>
            <a:spLocks noGrp="1"/>
          </p:cNvSpPr>
          <p:nvPr>
            <p:ph type="body" sz="quarter" idx="21"/>
          </p:nvPr>
        </p:nvSpPr>
        <p:spPr>
          <a:xfrm>
            <a:off x="4712758" y="6518671"/>
            <a:ext cx="4209804" cy="308217"/>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39615676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normAutofit/>
          </a:bodyPr>
          <a:lstStyle/>
          <a:p>
            <a:r>
              <a:rPr lang="fr-FR" dirty="0"/>
              <a:t>Programme d’actions</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4533243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CE62875D-F433-4B0C-A34F-CE6967A7EE53}"/>
              </a:ext>
            </a:extLst>
          </p:cNvPr>
          <p:cNvSpPr>
            <a:spLocks noGrp="1"/>
          </p:cNvSpPr>
          <p:nvPr>
            <p:ph type="title"/>
          </p:nvPr>
        </p:nvSpPr>
        <p:spPr/>
        <p:txBody>
          <a:bodyPr>
            <a:normAutofit/>
          </a:bodyPr>
          <a:lstStyle/>
          <a:p>
            <a:r>
              <a:rPr lang="fr-FR" dirty="0"/>
              <a:t>La structuration du programme d’actions</a:t>
            </a:r>
          </a:p>
        </p:txBody>
      </p:sp>
      <p:sp>
        <p:nvSpPr>
          <p:cNvPr id="5" name="Espace réservé du numéro de diapositive 4">
            <a:extLst>
              <a:ext uri="{FF2B5EF4-FFF2-40B4-BE49-F238E27FC236}">
                <a16:creationId xmlns:a16="http://schemas.microsoft.com/office/drawing/2014/main" xmlns="" id="{C362ED17-80C0-44BD-BCEF-341B86337DE7}"/>
              </a:ext>
            </a:extLst>
          </p:cNvPr>
          <p:cNvSpPr>
            <a:spLocks noGrp="1"/>
          </p:cNvSpPr>
          <p:nvPr>
            <p:ph type="sldNum" sz="quarter" idx="12"/>
          </p:nvPr>
        </p:nvSpPr>
        <p:spPr>
          <a:xfrm>
            <a:off x="8753747" y="6492875"/>
            <a:ext cx="390253" cy="365125"/>
          </a:xfrm>
        </p:spPr>
        <p:txBody>
          <a:bodyPr/>
          <a:lstStyle/>
          <a:p>
            <a:fld id="{01DFE443-B80B-44A7-B8E3-175A733CB829}" type="slidenum">
              <a:rPr lang="fr-FR" smtClean="0"/>
              <a:t>171</a:t>
            </a:fld>
            <a:endParaRPr lang="fr-FR" dirty="0"/>
          </a:p>
        </p:txBody>
      </p:sp>
      <p:pic>
        <p:nvPicPr>
          <p:cNvPr id="20" name="Espace réservé pour une image  39">
            <a:extLst>
              <a:ext uri="{FF2B5EF4-FFF2-40B4-BE49-F238E27FC236}">
                <a16:creationId xmlns:a16="http://schemas.microsoft.com/office/drawing/2014/main" xmlns="" id="{4C1F6ED9-0820-4559-A2F6-DFCCAA8BAFF9}"/>
              </a:ext>
            </a:extLst>
          </p:cNvPr>
          <p:cNvPicPr>
            <a:picLocks noChangeAspect="1"/>
          </p:cNvPicPr>
          <p:nvPr/>
        </p:nvPicPr>
        <p:blipFill>
          <a:blip r:embed="rId2">
            <a:extLst>
              <a:ext uri="{28A0092B-C50C-407E-A947-70E740481C1C}">
                <a14:useLocalDpi xmlns:a14="http://schemas.microsoft.com/office/drawing/2010/main" val="0"/>
              </a:ext>
            </a:extLst>
          </a:blip>
          <a:srcRect l="1489" r="1489"/>
          <a:stretch>
            <a:fillRect/>
          </a:stretch>
        </p:blipFill>
        <p:spPr>
          <a:xfrm>
            <a:off x="8345057" y="339329"/>
            <a:ext cx="621547" cy="640386"/>
          </a:xfrm>
          <a:prstGeom prst="rect">
            <a:avLst/>
          </a:prstGeom>
        </p:spPr>
      </p:pic>
      <p:grpSp>
        <p:nvGrpSpPr>
          <p:cNvPr id="4" name="Groupe 3"/>
          <p:cNvGrpSpPr/>
          <p:nvPr/>
        </p:nvGrpSpPr>
        <p:grpSpPr>
          <a:xfrm>
            <a:off x="2464526" y="1653090"/>
            <a:ext cx="5880531" cy="875743"/>
            <a:chOff x="162046" y="1628816"/>
            <a:chExt cx="4792928" cy="1063584"/>
          </a:xfrm>
          <a:solidFill>
            <a:srgbClr val="222268"/>
          </a:solidFill>
        </p:grpSpPr>
        <p:sp>
          <p:nvSpPr>
            <p:cNvPr id="16" name="Rectangle à coins arrondis 15"/>
            <p:cNvSpPr/>
            <p:nvPr/>
          </p:nvSpPr>
          <p:spPr>
            <a:xfrm>
              <a:off x="197818" y="1628816"/>
              <a:ext cx="4757156" cy="1063584"/>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ZoneTexte 16"/>
            <p:cNvSpPr txBox="1"/>
            <p:nvPr/>
          </p:nvSpPr>
          <p:spPr>
            <a:xfrm>
              <a:off x="162046" y="1628816"/>
              <a:ext cx="4792928" cy="93150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76200" numCol="1" spcCol="1270" anchor="t" anchorCtr="0">
              <a:noAutofit/>
            </a:bodyPr>
            <a:lstStyle/>
            <a:p>
              <a:pPr lvl="0" algn="ctr" defTabSz="889000">
                <a:lnSpc>
                  <a:spcPct val="90000"/>
                </a:lnSpc>
                <a:spcBef>
                  <a:spcPct val="0"/>
                </a:spcBef>
                <a:spcAft>
                  <a:spcPct val="35000"/>
                </a:spcAft>
              </a:pPr>
              <a:r>
                <a:rPr lang="fr-FR" sz="2000" b="1" kern="1200" dirty="0"/>
                <a:t>PCAET</a:t>
              </a:r>
            </a:p>
            <a:p>
              <a:pPr lvl="0" algn="ctr" defTabSz="889000">
                <a:lnSpc>
                  <a:spcPct val="90000"/>
                </a:lnSpc>
                <a:spcBef>
                  <a:spcPct val="0"/>
                </a:spcBef>
                <a:spcAft>
                  <a:spcPct val="35000"/>
                </a:spcAft>
              </a:pPr>
              <a:r>
                <a:rPr lang="fr-FR" sz="2000" b="1" dirty="0"/>
                <a:t>8 axes – 23 plans d’actions – 42 actions</a:t>
              </a:r>
            </a:p>
            <a:p>
              <a:pPr lvl="0" algn="l" defTabSz="889000">
                <a:lnSpc>
                  <a:spcPct val="90000"/>
                </a:lnSpc>
                <a:spcBef>
                  <a:spcPct val="0"/>
                </a:spcBef>
                <a:spcAft>
                  <a:spcPct val="35000"/>
                </a:spcAft>
              </a:pPr>
              <a:endParaRPr lang="fr-FR" sz="2000" b="1" kern="1200" dirty="0"/>
            </a:p>
          </p:txBody>
        </p:sp>
      </p:grpSp>
      <p:graphicFrame>
        <p:nvGraphicFramePr>
          <p:cNvPr id="18" name="Diagramme 17"/>
          <p:cNvGraphicFramePr/>
          <p:nvPr>
            <p:extLst/>
          </p:nvPr>
        </p:nvGraphicFramePr>
        <p:xfrm>
          <a:off x="1838539" y="2734090"/>
          <a:ext cx="7215876" cy="3677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xmlns="" id="{182F7B23-80C8-43B2-8FB8-DFF2FA54D2F9}"/>
              </a:ext>
            </a:extLst>
          </p:cNvPr>
          <p:cNvSpPr txBox="1"/>
          <p:nvPr/>
        </p:nvSpPr>
        <p:spPr>
          <a:xfrm>
            <a:off x="-1" y="3057180"/>
            <a:ext cx="2314575" cy="369332"/>
          </a:xfrm>
          <a:prstGeom prst="rect">
            <a:avLst/>
          </a:prstGeom>
          <a:noFill/>
        </p:spPr>
        <p:txBody>
          <a:bodyPr wrap="square" rtlCol="0">
            <a:spAutoFit/>
          </a:bodyPr>
          <a:lstStyle/>
          <a:p>
            <a:r>
              <a:rPr lang="fr-FR" dirty="0"/>
              <a:t>3 axes transversaux</a:t>
            </a:r>
          </a:p>
        </p:txBody>
      </p:sp>
      <p:sp>
        <p:nvSpPr>
          <p:cNvPr id="11" name="ZoneTexte 10">
            <a:extLst>
              <a:ext uri="{FF2B5EF4-FFF2-40B4-BE49-F238E27FC236}">
                <a16:creationId xmlns:a16="http://schemas.microsoft.com/office/drawing/2014/main" xmlns="" id="{4C94EA1B-1F26-4D4C-9F40-2402135B46C2}"/>
              </a:ext>
            </a:extLst>
          </p:cNvPr>
          <p:cNvSpPr txBox="1"/>
          <p:nvPr/>
        </p:nvSpPr>
        <p:spPr>
          <a:xfrm>
            <a:off x="-2" y="4851192"/>
            <a:ext cx="2314575" cy="369332"/>
          </a:xfrm>
          <a:prstGeom prst="rect">
            <a:avLst/>
          </a:prstGeom>
          <a:noFill/>
        </p:spPr>
        <p:txBody>
          <a:bodyPr wrap="square" rtlCol="0">
            <a:spAutoFit/>
          </a:bodyPr>
          <a:lstStyle/>
          <a:p>
            <a:r>
              <a:rPr lang="fr-FR" dirty="0"/>
              <a:t>5 axes thématiques</a:t>
            </a:r>
          </a:p>
        </p:txBody>
      </p:sp>
    </p:spTree>
    <p:extLst>
      <p:ext uri="{BB962C8B-B14F-4D97-AF65-F5344CB8AC3E}">
        <p14:creationId xmlns:p14="http://schemas.microsoft.com/office/powerpoint/2010/main" val="40580186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172</a:t>
            </a:fld>
            <a:endParaRPr lang="fr-FR"/>
          </a:p>
        </p:txBody>
      </p:sp>
      <p:pic>
        <p:nvPicPr>
          <p:cNvPr id="56" name="Image 55">
            <a:extLst>
              <a:ext uri="{FF2B5EF4-FFF2-40B4-BE49-F238E27FC236}">
                <a16:creationId xmlns:a16="http://schemas.microsoft.com/office/drawing/2014/main" xmlns="" id="{4F76B21F-0ACB-49C5-B27D-BBB1E4F6D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839" y="402670"/>
            <a:ext cx="567055" cy="567055"/>
          </a:xfrm>
          <a:prstGeom prst="rect">
            <a:avLst/>
          </a:prstGeom>
        </p:spPr>
      </p:pic>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latin typeface="+mj-lt"/>
              </a:rPr>
              <a:t>Axe 1. </a:t>
            </a:r>
            <a:r>
              <a:rPr lang="fr-FR" sz="2000" dirty="0"/>
              <a:t>EPCI et communes exemplaires</a:t>
            </a:r>
            <a:endParaRPr lang="fr-FR" sz="2000" dirty="0">
              <a:latin typeface="+mj-lt"/>
            </a:endParaRP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Faire de la collectivité et des communes des acteurs exemplaires de la transition énergétique sur le territoire, en mettant en place la gouvernance et les moyens permettant d’assurer le succès du plan climat, en agissant sur le patrimoine, le plan de prévention des déchets et la politique d’achats. </a:t>
            </a:r>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3332163"/>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- 19% de consommation d’énergie</a:t>
            </a:r>
          </a:p>
          <a:p>
            <a:pPr algn="just"/>
            <a:r>
              <a:rPr lang="fr-FR" sz="1600" dirty="0"/>
              <a:t>	- 27% d’émission de gaz à effet de serre</a:t>
            </a:r>
          </a:p>
          <a:p>
            <a:pPr algn="l" defTabSz="914400"/>
            <a:endParaRPr lang="fr-FR" sz="1600" kern="0" dirty="0">
              <a:solidFill>
                <a:sysClr val="windowText" lastClr="000000"/>
              </a:solidFill>
              <a:latin typeface="+mn-lt"/>
            </a:endParaRPr>
          </a:p>
        </p:txBody>
      </p:sp>
    </p:spTree>
    <p:extLst>
      <p:ext uri="{BB962C8B-B14F-4D97-AF65-F5344CB8AC3E}">
        <p14:creationId xmlns:p14="http://schemas.microsoft.com/office/powerpoint/2010/main" val="5142916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173</a:t>
            </a:fld>
            <a:endParaRPr lang="fr-FR"/>
          </a:p>
        </p:txBody>
      </p:sp>
      <p:pic>
        <p:nvPicPr>
          <p:cNvPr id="56" name="Image 55">
            <a:extLst>
              <a:ext uri="{FF2B5EF4-FFF2-40B4-BE49-F238E27FC236}">
                <a16:creationId xmlns:a16="http://schemas.microsoft.com/office/drawing/2014/main" xmlns="" id="{4F76B21F-0ACB-49C5-B27D-BBB1E4F6D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839" y="402670"/>
            <a:ext cx="567055" cy="567055"/>
          </a:xfrm>
          <a:prstGeom prst="rect">
            <a:avLst/>
          </a:prstGeom>
        </p:spPr>
      </p:pic>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1. EPCI et communes exemplaires</a:t>
            </a:r>
          </a:p>
        </p:txBody>
      </p:sp>
      <p:graphicFrame>
        <p:nvGraphicFramePr>
          <p:cNvPr id="4" name="Tableau 3">
            <a:extLst>
              <a:ext uri="{FF2B5EF4-FFF2-40B4-BE49-F238E27FC236}">
                <a16:creationId xmlns:a16="http://schemas.microsoft.com/office/drawing/2014/main" xmlns="" id="{ACEB0D5D-8CA5-4BF0-88AC-7EDC6D88254E}"/>
              </a:ext>
            </a:extLst>
          </p:cNvPr>
          <p:cNvGraphicFramePr>
            <a:graphicFrameLocks noGrp="1"/>
          </p:cNvGraphicFramePr>
          <p:nvPr>
            <p:extLst/>
          </p:nvPr>
        </p:nvGraphicFramePr>
        <p:xfrm>
          <a:off x="299065" y="1301460"/>
          <a:ext cx="8454682" cy="5052060"/>
        </p:xfrm>
        <a:graphic>
          <a:graphicData uri="http://schemas.openxmlformats.org/drawingml/2006/table">
            <a:tbl>
              <a:tblPr firstRow="1" bandRow="1">
                <a:tableStyleId>{2D5ABB26-0587-4C30-8999-92F81FD0307C}</a:tableStyleId>
              </a:tblPr>
              <a:tblGrid>
                <a:gridCol w="3061424">
                  <a:extLst>
                    <a:ext uri="{9D8B030D-6E8A-4147-A177-3AD203B41FA5}">
                      <a16:colId xmlns:a16="http://schemas.microsoft.com/office/drawing/2014/main" xmlns="" val="3500264983"/>
                    </a:ext>
                  </a:extLst>
                </a:gridCol>
                <a:gridCol w="4334635">
                  <a:extLst>
                    <a:ext uri="{9D8B030D-6E8A-4147-A177-3AD203B41FA5}">
                      <a16:colId xmlns:a16="http://schemas.microsoft.com/office/drawing/2014/main" xmlns="" val="2321255503"/>
                    </a:ext>
                  </a:extLst>
                </a:gridCol>
                <a:gridCol w="1058623">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rowSpan="2">
                  <a:txBody>
                    <a:bodyPr/>
                    <a:lstStyle/>
                    <a:p>
                      <a:r>
                        <a:rPr lang="fr-FR" sz="1200" b="1" i="0" dirty="0"/>
                        <a:t>1. Gouvernance et animation du PCAET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n°1.1 : Mobiliser les élus, les services et les acteurs du territoire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1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2027426737"/>
                  </a:ext>
                </a:extLst>
              </a:tr>
              <a:tr h="370840">
                <a:tc vMerge="1">
                  <a:txBody>
                    <a:bodyPr/>
                    <a:lstStyle/>
                    <a:p>
                      <a:endParaRPr lang="fr-FR" sz="1200" b="1" i="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n°1.2 : Se donner les moyens de la mise en œuvre du PCAET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1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853618474"/>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latin typeface="+mn-lt"/>
                          <a:ea typeface="+mn-ea"/>
                          <a:cs typeface="+mn-cs"/>
                        </a:rPr>
                        <a:t>2. Bâtiments, équipements, infrastructures publiques exemplaires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n°2.1 : Améliorer l’efficacité énergétique et environnementale des équipements communautaires et des zones d’activités pour </a:t>
                      </a:r>
                      <a:r>
                        <a:rPr lang="fr-FR" sz="1100" dirty="0">
                          <a:solidFill>
                            <a:schemeClr val="tx1"/>
                          </a:solidFill>
                        </a:rPr>
                        <a:t>la Communauté</a:t>
                      </a:r>
                      <a:r>
                        <a:rPr lang="fr-FR" sz="1100" baseline="0" dirty="0">
                          <a:solidFill>
                            <a:schemeClr val="tx1"/>
                          </a:solidFill>
                        </a:rPr>
                        <a:t> de Communes</a:t>
                      </a:r>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100" dirty="0"/>
                        <a:t>Prioritaire et urgent</a:t>
                      </a:r>
                    </a:p>
                    <a:p>
                      <a:endParaRPr lang="fr-FR" sz="11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1856441777"/>
                  </a:ext>
                </a:extLst>
              </a:tr>
              <a:tr h="370840">
                <a:tc vMerge="1">
                  <a:txBody>
                    <a:bodyPr/>
                    <a:lstStyle/>
                    <a:p>
                      <a:endParaRPr lang="fr-F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 2.2 : Améliorer l’efficacité énergétique et environnementale des équipements communaux et autres (syndicats de communes)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3550684"/>
                  </a:ext>
                </a:extLst>
              </a:tr>
              <a:tr h="370840">
                <a:tc rowSpan="3">
                  <a:txBody>
                    <a:bodyPr/>
                    <a:lstStyle/>
                    <a:p>
                      <a:r>
                        <a:rPr lang="fr-FR" sz="1200" b="1" i="0" dirty="0"/>
                        <a:t>3. Elaboration et mise en œuvre d’un plan de prévention des déchets ménagers et assimilés (PLPDMA)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n°3.1 : Etablir un diagnostic des déchets et pratiques dans les services de </a:t>
                      </a:r>
                      <a:r>
                        <a:rPr lang="fr-FR" sz="1100" dirty="0">
                          <a:solidFill>
                            <a:schemeClr val="tx1"/>
                          </a:solidFill>
                        </a:rPr>
                        <a:t>la Communauté</a:t>
                      </a:r>
                      <a:r>
                        <a:rPr lang="fr-FR" sz="1100" baseline="0" dirty="0">
                          <a:solidFill>
                            <a:schemeClr val="tx1"/>
                          </a:solidFill>
                        </a:rPr>
                        <a:t> de Communes</a:t>
                      </a:r>
                      <a:endParaRPr lang="fr-FR"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1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1397565002"/>
                  </a:ext>
                </a:extLst>
              </a:tr>
              <a:tr h="370840">
                <a:tc vMerge="1">
                  <a:txBody>
                    <a:bodyPr/>
                    <a:lstStyle/>
                    <a:p>
                      <a:endParaRPr lang="fr-FR" sz="1200" b="1" i="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fr-FR" sz="1100" kern="1200" dirty="0">
                          <a:solidFill>
                            <a:schemeClr val="tx1"/>
                          </a:solidFill>
                          <a:latin typeface="+mn-lt"/>
                          <a:ea typeface="+mn-ea"/>
                          <a:cs typeface="+mn-cs"/>
                        </a:rPr>
                        <a:t>Action n°3.2 : Sensibiliser les acteurs et favoriser la visibilité de leurs efforts en faveur de la prévention des déchets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algn="l" defTabSz="914400" rtl="0" eaLnBrk="1" latinLnBrk="0" hangingPunct="1"/>
                      <a:r>
                        <a:rPr lang="fr-FR" sz="1100" kern="1200" dirty="0">
                          <a:solidFill>
                            <a:schemeClr val="tx1"/>
                          </a:solidFill>
                          <a:latin typeface="+mn-lt"/>
                          <a:ea typeface="+mn-ea"/>
                          <a:cs typeface="+mn-cs"/>
                        </a:rPr>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1424580238"/>
                  </a:ext>
                </a:extLst>
              </a:tr>
              <a:tr h="370840">
                <a:tc vMerge="1">
                  <a:txBody>
                    <a:bodyPr/>
                    <a:lstStyle/>
                    <a:p>
                      <a:endParaRPr lang="fr-FR" sz="1200" b="1" i="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50" dirty="0"/>
                        <a:t>Action n°3.3 : Développer et renforcer la politique de consommation éco-responsable de papier bureautique et de dématérialisation des procédures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Prioritaire</a:t>
                      </a:r>
                    </a:p>
                    <a:p>
                      <a:endParaRPr lang="fr-FR" sz="11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3512919213"/>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dirty="0">
                          <a:solidFill>
                            <a:schemeClr val="tx1"/>
                          </a:solidFill>
                          <a:latin typeface="+mn-lt"/>
                          <a:ea typeface="+mn-ea"/>
                          <a:cs typeface="+mn-cs"/>
                        </a:rPr>
                        <a:t>4. Politique achat et pratiques responsables</a:t>
                      </a:r>
                    </a:p>
                    <a:p>
                      <a:endParaRPr lang="fr-FR" sz="1200" b="1" i="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n°4.1 : Définir une politique d’achat responsable (fournitures, services, bâtiments, aménagements)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a:ea typeface="+mn-ea"/>
                          <a:cs typeface="+mn-cs"/>
                        </a:rPr>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1756827664"/>
                  </a:ext>
                </a:extLst>
              </a:tr>
              <a:tr h="370840">
                <a:tc vMerge="1">
                  <a:txBody>
                    <a:bodyPr/>
                    <a:lstStyle/>
                    <a:p>
                      <a:endParaRPr lang="fr-FR"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n°4.2 : Améliorer les pratiques et usages de l’EPCI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a:ea typeface="+mn-ea"/>
                          <a:cs typeface="+mn-cs"/>
                        </a:rPr>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2562028318"/>
                  </a:ext>
                </a:extLst>
              </a:tr>
              <a:tr h="370840">
                <a:tc vMerge="1">
                  <a:txBody>
                    <a:bodyPr/>
                    <a:lstStyle/>
                    <a:p>
                      <a:endParaRPr lang="fr-FR" sz="1200" b="1" i="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100" dirty="0"/>
                        <a:t>Action n°4.3 : Mettre en place un plan de déplacement de la communauté de communes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2429811962"/>
                  </a:ext>
                </a:extLst>
              </a:tr>
            </a:tbl>
          </a:graphicData>
        </a:graphic>
      </p:graphicFrame>
    </p:spTree>
    <p:extLst>
      <p:ext uri="{BB962C8B-B14F-4D97-AF65-F5344CB8AC3E}">
        <p14:creationId xmlns:p14="http://schemas.microsoft.com/office/powerpoint/2010/main" val="18193492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174</a:t>
            </a:fld>
            <a:endParaRPr lang="fr-FR"/>
          </a:p>
        </p:txBody>
      </p:sp>
      <p:pic>
        <p:nvPicPr>
          <p:cNvPr id="56" name="Image 55">
            <a:extLst>
              <a:ext uri="{FF2B5EF4-FFF2-40B4-BE49-F238E27FC236}">
                <a16:creationId xmlns:a16="http://schemas.microsoft.com/office/drawing/2014/main" xmlns="" id="{4F76B21F-0ACB-49C5-B27D-BBB1E4F6D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839" y="402670"/>
            <a:ext cx="567055" cy="567055"/>
          </a:xfrm>
          <a:prstGeom prst="rect">
            <a:avLst/>
          </a:prstGeom>
        </p:spPr>
      </p:pic>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1. EPCI et communes exemplaires</a:t>
            </a:r>
          </a:p>
        </p:txBody>
      </p:sp>
      <p:sp>
        <p:nvSpPr>
          <p:cNvPr id="8" name="Espace réservé du contenu 4">
            <a:extLst>
              <a:ext uri="{FF2B5EF4-FFF2-40B4-BE49-F238E27FC236}">
                <a16:creationId xmlns:a16="http://schemas.microsoft.com/office/drawing/2014/main" xmlns="" id="{986BF663-2D02-462F-A5F5-326FA0A13CF4}"/>
              </a:ext>
            </a:extLst>
          </p:cNvPr>
          <p:cNvSpPr txBox="1">
            <a:spLocks/>
          </p:cNvSpPr>
          <p:nvPr/>
        </p:nvSpPr>
        <p:spPr>
          <a:xfrm>
            <a:off x="364597" y="1844675"/>
            <a:ext cx="8414806" cy="4257951"/>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Les services en charge de la mise en œuvre des différentes actions de cet axe sont les services DD et biodiversité, technique et environnement et la mission achat. Ils pourront être appuyés par différents partenaires : le service déchets, les prestataires de collecte de déchets, le SICECO, le Conseil Départemental de Côte d’Or, la Région, l'ADEME...</a:t>
            </a:r>
          </a:p>
          <a:p>
            <a:pPr algn="just"/>
            <a:endParaRPr lang="fr-FR" sz="1600" dirty="0"/>
          </a:p>
          <a:p>
            <a:pPr algn="just"/>
            <a:r>
              <a:rPr lang="fr-FR" sz="1600" dirty="0"/>
              <a:t>Les actions de cet axe ont pour public les agents et élus de la communauté de communes, les autres institutions du bloc communal, les habitants, les entreprises, les organismes de gestion des déchets ainsi que les usagers des équipements communautaires. </a:t>
            </a:r>
          </a:p>
          <a:p>
            <a:pPr algn="just"/>
            <a:endParaRPr lang="fr-FR" sz="1600" dirty="0"/>
          </a:p>
          <a:p>
            <a:pPr algn="l" defTabSz="914400"/>
            <a:endParaRPr lang="fr-FR" sz="1600" kern="0" dirty="0">
              <a:solidFill>
                <a:sysClr val="windowText" lastClr="000000"/>
              </a:solidFill>
              <a:latin typeface="+mn-lt"/>
            </a:endParaRPr>
          </a:p>
        </p:txBody>
      </p:sp>
    </p:spTree>
    <p:extLst>
      <p:ext uri="{BB962C8B-B14F-4D97-AF65-F5344CB8AC3E}">
        <p14:creationId xmlns:p14="http://schemas.microsoft.com/office/powerpoint/2010/main" val="25938145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175</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2. Information, Education à l’environnement et au DD, Accompagnement</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r>
              <a:rPr lang="fr-FR" sz="1600" dirty="0"/>
              <a:t>Enjeu : la mise en œuvre du PCAET nécessite une appropriation forte des enjeux climat, environnementaux et de développement durable d’une manière large. Cela passe par l’information, l’éducation et l’accompagnement de tous les publics.</a:t>
            </a:r>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2800935"/>
            <a:ext cx="8414806" cy="1292621"/>
          </a:xfrm>
          <a:prstGeom prst="rect">
            <a:avLst/>
          </a:prstGeom>
        </p:spPr>
        <p:txBody>
          <a:bodyPr vert="horz" lIns="91440" tIns="45720" rIns="91440" bIns="45720" rtlCol="0">
            <a:normAutofit/>
          </a:bodyPr>
          <a:lstStyle/>
          <a:p>
            <a:pPr algn="just"/>
            <a:r>
              <a:rPr lang="fr-FR" sz="1600" dirty="0"/>
              <a:t>Objectifs de l’axe à 2030 : </a:t>
            </a:r>
          </a:p>
          <a:p>
            <a:r>
              <a:rPr lang="fr-FR" sz="1600" dirty="0"/>
              <a:t>Les habitants disposent des informations nécessaires, des savoirs et </a:t>
            </a:r>
            <a:r>
              <a:rPr lang="fr-FR" sz="1600" dirty="0" smtClean="0"/>
              <a:t>savoirs </a:t>
            </a:r>
            <a:r>
              <a:rPr lang="fr-FR" sz="1600" dirty="0"/>
              <a:t>faire pour agir et sont accompagnés dans leur </a:t>
            </a:r>
            <a:r>
              <a:rPr lang="fr-FR" sz="1600" dirty="0" smtClean="0"/>
              <a:t>transition.</a:t>
            </a:r>
            <a:endParaRPr lang="fr-FR" sz="1600" dirty="0"/>
          </a:p>
          <a:p>
            <a:pPr algn="l" defTabSz="914400"/>
            <a:endParaRPr lang="fr-FR" sz="1600" kern="0" dirty="0">
              <a:solidFill>
                <a:sysClr val="windowText" lastClr="000000"/>
              </a:solidFill>
              <a:latin typeface="+mn-lt"/>
            </a:endParaRPr>
          </a:p>
        </p:txBody>
      </p:sp>
      <p:sp>
        <p:nvSpPr>
          <p:cNvPr id="8" name="Espace réservé du contenu 4">
            <a:extLst>
              <a:ext uri="{FF2B5EF4-FFF2-40B4-BE49-F238E27FC236}">
                <a16:creationId xmlns:a16="http://schemas.microsoft.com/office/drawing/2014/main" xmlns="" id="{986BF663-2D02-462F-A5F5-326FA0A13CF4}"/>
              </a:ext>
            </a:extLst>
          </p:cNvPr>
          <p:cNvSpPr txBox="1">
            <a:spLocks/>
          </p:cNvSpPr>
          <p:nvPr/>
        </p:nvSpPr>
        <p:spPr>
          <a:xfrm>
            <a:off x="364597" y="4816475"/>
            <a:ext cx="8414806" cy="1292621"/>
          </a:xfrm>
          <a:prstGeom prst="rect">
            <a:avLst/>
          </a:prstGeom>
        </p:spPr>
        <p:txBody>
          <a:bodyPr vert="horz" lIns="91440" tIns="45720" rIns="91440" bIns="45720" rtlCol="0">
            <a:normAutofit/>
          </a:bodyPr>
          <a:lstStyle/>
          <a:p>
            <a:pPr algn="l" defTabSz="914400"/>
            <a:endParaRPr lang="fr-FR" kern="0" dirty="0">
              <a:solidFill>
                <a:sysClr val="windowText" lastClr="000000"/>
              </a:solidFill>
              <a:latin typeface="+mn-lt"/>
            </a:endParaRPr>
          </a:p>
        </p:txBody>
      </p:sp>
      <p:pic>
        <p:nvPicPr>
          <p:cNvPr id="9" name="Image 8">
            <a:extLst>
              <a:ext uri="{FF2B5EF4-FFF2-40B4-BE49-F238E27FC236}">
                <a16:creationId xmlns:a16="http://schemas.microsoft.com/office/drawing/2014/main" xmlns="" id="{0EFA5940-6C9F-4887-A65D-2456CD224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6" y="458400"/>
            <a:ext cx="524536" cy="524536"/>
          </a:xfrm>
          <a:prstGeom prst="rect">
            <a:avLst/>
          </a:prstGeom>
        </p:spPr>
      </p:pic>
    </p:spTree>
    <p:extLst>
      <p:ext uri="{BB962C8B-B14F-4D97-AF65-F5344CB8AC3E}">
        <p14:creationId xmlns:p14="http://schemas.microsoft.com/office/powerpoint/2010/main" val="2044640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176</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2. Information, Education à l’environnement et au DD, Accompagnement</a:t>
            </a:r>
          </a:p>
        </p:txBody>
      </p:sp>
      <p:sp>
        <p:nvSpPr>
          <p:cNvPr id="8" name="Espace réservé du contenu 4">
            <a:extLst>
              <a:ext uri="{FF2B5EF4-FFF2-40B4-BE49-F238E27FC236}">
                <a16:creationId xmlns:a16="http://schemas.microsoft.com/office/drawing/2014/main" xmlns="" id="{986BF663-2D02-462F-A5F5-326FA0A13CF4}"/>
              </a:ext>
            </a:extLst>
          </p:cNvPr>
          <p:cNvSpPr txBox="1">
            <a:spLocks/>
          </p:cNvSpPr>
          <p:nvPr/>
        </p:nvSpPr>
        <p:spPr>
          <a:xfrm>
            <a:off x="364597" y="4816475"/>
            <a:ext cx="8414806" cy="1292621"/>
          </a:xfrm>
          <a:prstGeom prst="rect">
            <a:avLst/>
          </a:prstGeom>
        </p:spPr>
        <p:txBody>
          <a:bodyPr vert="horz" lIns="91440" tIns="45720" rIns="91440" bIns="45720" rtlCol="0">
            <a:normAutofit/>
          </a:bodyPr>
          <a:lstStyle/>
          <a:p>
            <a:pPr algn="l" defTabSz="914400"/>
            <a:endParaRPr lang="fr-FR" kern="0" dirty="0">
              <a:solidFill>
                <a:sysClr val="windowText" lastClr="000000"/>
              </a:solidFill>
              <a:latin typeface="+mn-lt"/>
            </a:endParaRPr>
          </a:p>
        </p:txBody>
      </p:sp>
      <p:pic>
        <p:nvPicPr>
          <p:cNvPr id="9" name="Image 8">
            <a:extLst>
              <a:ext uri="{FF2B5EF4-FFF2-40B4-BE49-F238E27FC236}">
                <a16:creationId xmlns:a16="http://schemas.microsoft.com/office/drawing/2014/main" xmlns="" id="{0EFA5940-6C9F-4887-A65D-2456CD224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6" y="458400"/>
            <a:ext cx="524536" cy="524536"/>
          </a:xfrm>
          <a:prstGeom prst="rect">
            <a:avLst/>
          </a:prstGeom>
        </p:spPr>
      </p:pic>
      <p:graphicFrame>
        <p:nvGraphicFramePr>
          <p:cNvPr id="10" name="Tableau 9">
            <a:extLst>
              <a:ext uri="{FF2B5EF4-FFF2-40B4-BE49-F238E27FC236}">
                <a16:creationId xmlns:a16="http://schemas.microsoft.com/office/drawing/2014/main" xmlns="" id="{D6B36444-7C8A-45B0-BAAC-7E983C99F083}"/>
              </a:ext>
            </a:extLst>
          </p:cNvPr>
          <p:cNvGraphicFramePr>
            <a:graphicFrameLocks noGrp="1"/>
          </p:cNvGraphicFramePr>
          <p:nvPr>
            <p:extLst/>
          </p:nvPr>
        </p:nvGraphicFramePr>
        <p:xfrm>
          <a:off x="250576" y="1933336"/>
          <a:ext cx="8314005" cy="249936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xmlns="" val="3500264983"/>
                    </a:ext>
                  </a:extLst>
                </a:gridCol>
                <a:gridCol w="4262511">
                  <a:extLst>
                    <a:ext uri="{9D8B030D-6E8A-4147-A177-3AD203B41FA5}">
                      <a16:colId xmlns:a16="http://schemas.microsoft.com/office/drawing/2014/main" xmlns="" val="2321255503"/>
                    </a:ext>
                  </a:extLst>
                </a:gridCol>
                <a:gridCol w="1041009">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rowSpan="2">
                  <a:txBody>
                    <a:bodyPr/>
                    <a:lstStyle/>
                    <a:p>
                      <a:r>
                        <a:rPr lang="fr-FR" sz="1200" b="1" dirty="0"/>
                        <a:t>5. Plan d’information et de sensibilisation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n°5.1 : Sensibiliser à la vulnérabilité face au changement global (climat et biodiversité)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2742673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n°5.2 : Sensibiliser sur les changements individuels et collectifs à mener: mobilité, habitat, consommation,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18564417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6.Programme d’accompagnement des foyers dans la transition écologique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n°6.1 : Accompagner les foyers (individuellement ou en collectif) vers une transition écologique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3173550684"/>
                  </a:ext>
                </a:extLst>
              </a:tr>
              <a:tr h="370840">
                <a:tc>
                  <a:txBody>
                    <a:bodyPr/>
                    <a:lstStyle/>
                    <a:p>
                      <a:r>
                        <a:rPr lang="fr-FR" sz="1200" b="1" dirty="0"/>
                        <a:t>7. Programme d’EEDD (Education à l’environnement et au développement durable)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n°7.1 : Développer un programme d’éducation à l’environnement au changement climatique et à la biodiversité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1397565002"/>
                  </a:ext>
                </a:extLst>
              </a:tr>
            </a:tbl>
          </a:graphicData>
        </a:graphic>
      </p:graphicFrame>
    </p:spTree>
    <p:extLst>
      <p:ext uri="{BB962C8B-B14F-4D97-AF65-F5344CB8AC3E}">
        <p14:creationId xmlns:p14="http://schemas.microsoft.com/office/powerpoint/2010/main" val="42780017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177</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2. Information, Education à l’environnement et au DD, Accompagnement</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4141922"/>
          </a:xfrm>
          <a:prstGeom prst="rect">
            <a:avLst/>
          </a:prstGeom>
        </p:spPr>
        <p:txBody>
          <a:bodyPr vert="horz" lIns="91440" tIns="45720" rIns="91440" bIns="45720" rtlCol="0">
            <a:normAutofit/>
          </a:bodyPr>
          <a:lstStyle/>
          <a:p>
            <a:pPr algn="just"/>
            <a:r>
              <a:rPr lang="fr-FR" sz="1600" dirty="0"/>
              <a:t>La mise en œuvre de ces plans d'actions nécessite des moyens humains d’animation.</a:t>
            </a:r>
          </a:p>
          <a:p>
            <a:pPr algn="just"/>
            <a:r>
              <a:rPr lang="fr-FR" sz="1600" dirty="0"/>
              <a:t>Le service en charge de la mise en œuvre des différentes actions de cet axe est le service DD et biodiversité. Il pourra être appuyé par différents partenaires : les associations, BER... </a:t>
            </a:r>
          </a:p>
          <a:p>
            <a:pPr algn="just"/>
            <a:endParaRPr lang="fr-FR" sz="1600" dirty="0"/>
          </a:p>
          <a:p>
            <a:pPr algn="just"/>
            <a:r>
              <a:rPr lang="fr-FR" sz="1600" dirty="0"/>
              <a:t>Les actions de cet axe ont pour public les scolaires et périscolaires, les foyers et de manière générale tous les publics du territoire. </a:t>
            </a:r>
          </a:p>
          <a:p>
            <a:pPr algn="just"/>
            <a:endParaRPr lang="fr-FR" sz="1600" dirty="0"/>
          </a:p>
        </p:txBody>
      </p:sp>
      <p:pic>
        <p:nvPicPr>
          <p:cNvPr id="9" name="Image 8">
            <a:extLst>
              <a:ext uri="{FF2B5EF4-FFF2-40B4-BE49-F238E27FC236}">
                <a16:creationId xmlns:a16="http://schemas.microsoft.com/office/drawing/2014/main" xmlns="" id="{0EFA5940-6C9F-4887-A65D-2456CD224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76" y="458400"/>
            <a:ext cx="524536" cy="524536"/>
          </a:xfrm>
          <a:prstGeom prst="rect">
            <a:avLst/>
          </a:prstGeom>
        </p:spPr>
      </p:pic>
    </p:spTree>
    <p:extLst>
      <p:ext uri="{BB962C8B-B14F-4D97-AF65-F5344CB8AC3E}">
        <p14:creationId xmlns:p14="http://schemas.microsoft.com/office/powerpoint/2010/main" val="16464472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178</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3. Développer l’économie locale en prenant appui sur le développement durable</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Valoriser les emplois locaux et les filières de la transition écologique par la promotion d’une économie circulaire et la réduction des déchets auprès des acteurs économiques et des consommateurs.</a:t>
            </a:r>
          </a:p>
          <a:p>
            <a:pPr algn="just"/>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3332163"/>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- 10% de consommation d’énergie</a:t>
            </a:r>
          </a:p>
          <a:p>
            <a:pPr algn="just"/>
            <a:r>
              <a:rPr lang="fr-FR" sz="1600" dirty="0"/>
              <a:t>	- 10%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23">
            <a:extLst>
              <a:ext uri="{FF2B5EF4-FFF2-40B4-BE49-F238E27FC236}">
                <a16:creationId xmlns:a16="http://schemas.microsoft.com/office/drawing/2014/main" xmlns="" id="{ED4902B5-8571-4358-A06B-DE0BE4CE0D4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172006" y="462221"/>
            <a:ext cx="594615" cy="594615"/>
          </a:xfrm>
          <a:prstGeom prst="rect">
            <a:avLst/>
          </a:prstGeom>
        </p:spPr>
      </p:pic>
    </p:spTree>
    <p:extLst>
      <p:ext uri="{BB962C8B-B14F-4D97-AF65-F5344CB8AC3E}">
        <p14:creationId xmlns:p14="http://schemas.microsoft.com/office/powerpoint/2010/main" val="32125382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179</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707886"/>
          </a:xfrm>
          <a:prstGeom prst="rect">
            <a:avLst/>
          </a:prstGeom>
        </p:spPr>
        <p:txBody>
          <a:bodyPr wrap="square">
            <a:spAutoFit/>
          </a:bodyPr>
          <a:lstStyle/>
          <a:p>
            <a:r>
              <a:rPr lang="fr-FR" sz="2000" dirty="0">
                <a:latin typeface="+mj-lt"/>
              </a:rPr>
              <a:t>Axe 3. Développer l’économie locale en prenant appui sur le développement durable</a:t>
            </a:r>
          </a:p>
        </p:txBody>
      </p:sp>
      <p:graphicFrame>
        <p:nvGraphicFramePr>
          <p:cNvPr id="4" name="Tableau 3">
            <a:extLst>
              <a:ext uri="{FF2B5EF4-FFF2-40B4-BE49-F238E27FC236}">
                <a16:creationId xmlns:a16="http://schemas.microsoft.com/office/drawing/2014/main" xmlns="" id="{ACEB0D5D-8CA5-4BF0-88AC-7EDC6D88254E}"/>
              </a:ext>
            </a:extLst>
          </p:cNvPr>
          <p:cNvGraphicFramePr>
            <a:graphicFrameLocks noGrp="1"/>
          </p:cNvGraphicFramePr>
          <p:nvPr>
            <p:extLst/>
          </p:nvPr>
        </p:nvGraphicFramePr>
        <p:xfrm>
          <a:off x="281354" y="1505242"/>
          <a:ext cx="8314005" cy="387096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xmlns="" val="3500264983"/>
                    </a:ext>
                  </a:extLst>
                </a:gridCol>
                <a:gridCol w="4262511">
                  <a:extLst>
                    <a:ext uri="{9D8B030D-6E8A-4147-A177-3AD203B41FA5}">
                      <a16:colId xmlns:a16="http://schemas.microsoft.com/office/drawing/2014/main" xmlns="" val="2321255503"/>
                    </a:ext>
                  </a:extLst>
                </a:gridCol>
                <a:gridCol w="1041009">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a:txBody>
                    <a:bodyPr/>
                    <a:lstStyle/>
                    <a:p>
                      <a:r>
                        <a:rPr lang="fr-FR" sz="1200" b="1" dirty="0"/>
                        <a:t>8. Accompagnement RSE et DD des entreprises et établissements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n°8.1 : Favoriser l’émergence de programme RSE et DD pour les entreprises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2027426737"/>
                  </a:ext>
                </a:extLst>
              </a:tr>
              <a:tr h="586546">
                <a:tc rowSpan="2">
                  <a:txBody>
                    <a:bodyPr/>
                    <a:lstStyle/>
                    <a:p>
                      <a:r>
                        <a:rPr lang="fr-FR" sz="1200" b="1" dirty="0"/>
                        <a:t>9. Incubateur d’entreprises DD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n°9.1 : Aider à l’implantation de nouvelles installations agricoles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185644177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n°9.2 : Faire naître et grandir des entreprises DD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3173550684"/>
                  </a:ext>
                </a:extLst>
              </a:tr>
              <a:tr h="370840">
                <a:tc rowSpan="2">
                  <a:txBody>
                    <a:bodyPr/>
                    <a:lstStyle/>
                    <a:p>
                      <a:r>
                        <a:rPr lang="fr-FR" sz="1200" b="1" dirty="0"/>
                        <a:t>10. Politique du commerce intégrant le DD</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n°10.1 : Intégrer les enjeux climat air énergie dans la politique du commerce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Priorité moyenne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67593052"/>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n°10.2 :Travailler avec les commerces existants pour améliorer la vente en circuits courts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2495558598"/>
                  </a:ext>
                </a:extLst>
              </a:tr>
              <a:tr h="370840">
                <a:tc rowSpan="2">
                  <a:txBody>
                    <a:bodyPr/>
                    <a:lstStyle/>
                    <a:p>
                      <a:r>
                        <a:rPr lang="fr-FR" sz="1200" b="1" dirty="0"/>
                        <a:t>11. Tourisme écoresponsable et développement du tourisme en plein air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n°11.1 : Favoriser un développement écoresponsable du tourisme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2032608192"/>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n°11.2 :Développer le tourisme de plein air.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00211005"/>
                  </a:ext>
                </a:extLst>
              </a:tr>
            </a:tbl>
          </a:graphicData>
        </a:graphic>
      </p:graphicFrame>
      <p:pic>
        <p:nvPicPr>
          <p:cNvPr id="6" name="Espace réservé pour une image  23">
            <a:extLst>
              <a:ext uri="{FF2B5EF4-FFF2-40B4-BE49-F238E27FC236}">
                <a16:creationId xmlns:a16="http://schemas.microsoft.com/office/drawing/2014/main" xmlns="" id="{5A428112-22EA-4807-8A7B-5331B9B53B4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172006" y="462221"/>
            <a:ext cx="594615" cy="594615"/>
          </a:xfrm>
          <a:prstGeom prst="rect">
            <a:avLst/>
          </a:prstGeom>
        </p:spPr>
      </p:pic>
    </p:spTree>
    <p:extLst>
      <p:ext uri="{BB962C8B-B14F-4D97-AF65-F5344CB8AC3E}">
        <p14:creationId xmlns:p14="http://schemas.microsoft.com/office/powerpoint/2010/main" val="295980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AA68A81-669D-4714-946C-D93331D1959C}"/>
              </a:ext>
            </a:extLst>
          </p:cNvPr>
          <p:cNvSpPr>
            <a:spLocks noGrp="1"/>
          </p:cNvSpPr>
          <p:nvPr>
            <p:ph type="body" sz="quarter" idx="21"/>
          </p:nvPr>
        </p:nvSpPr>
        <p:spPr>
          <a:xfrm>
            <a:off x="2668956" y="3784917"/>
            <a:ext cx="3713071" cy="302902"/>
          </a:xfrm>
        </p:spPr>
        <p:txBody>
          <a:bodyPr/>
          <a:lstStyle/>
          <a:p>
            <a:r>
              <a:rPr lang="fr-FR" dirty="0"/>
              <a:t>Consommations des logements pour le chauffage </a:t>
            </a:r>
          </a:p>
        </p:txBody>
      </p:sp>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57200" y="1359930"/>
            <a:ext cx="5331415" cy="2375316"/>
          </a:xfrm>
        </p:spPr>
        <p:txBody>
          <a:bodyPr>
            <a:normAutofit/>
          </a:bodyPr>
          <a:lstStyle/>
          <a:p>
            <a:pPr algn="just"/>
            <a:r>
              <a:rPr lang="fr-FR" sz="1100" dirty="0"/>
              <a:t>Le chauffage est principalement orienté sur l’utilisation du bois sur le territoire, pourtant on remarque une certaine spatialité dans la répartition géographique d’utilisation d’énergie pour le chauffage.</a:t>
            </a:r>
          </a:p>
          <a:p>
            <a:pPr algn="just"/>
            <a:r>
              <a:rPr lang="fr-FR" sz="1100" dirty="0"/>
              <a:t>Le chauffage au bois est essentiellement localisé dans les zones les moins urbanisés, dans la plaine à l’est et sur les hauteurs occidentales. </a:t>
            </a:r>
          </a:p>
          <a:p>
            <a:pPr algn="just"/>
            <a:r>
              <a:rPr lang="fr-FR" sz="1100" dirty="0"/>
              <a:t>Les consommations de fioul sont principalement présentes à l’ouest et dans une moindre mesure sur les communes de la plaine.</a:t>
            </a:r>
          </a:p>
          <a:p>
            <a:pPr algn="just"/>
            <a:r>
              <a:rPr lang="fr-FR" sz="1100" dirty="0"/>
              <a:t>Le chauffage au gaz lui est principalement présent sur les communes les plus urbanisées. Cela s’explique par la présence d’un réseau de distribution développé uniquement dans cette zone. </a:t>
            </a:r>
          </a:p>
          <a:p>
            <a:pPr algn="just"/>
            <a:r>
              <a:rPr lang="fr-FR" sz="1100" dirty="0"/>
              <a:t>Aucune spatialité n’a été constaté pour l’électricité.</a:t>
            </a:r>
          </a:p>
          <a:p>
            <a:pPr algn="just"/>
            <a:endParaRPr lang="fr-FR" sz="1100" dirty="0"/>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dirty="0"/>
              <a:t>Chauffage</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25" name="Espace réservé du contenu 24">
            <a:extLst>
              <a:ext uri="{FF2B5EF4-FFF2-40B4-BE49-F238E27FC236}">
                <a16:creationId xmlns:a16="http://schemas.microsoft.com/office/drawing/2014/main" xmlns="" id="{C1EB4F24-32BD-467D-8F89-9831DD65E450}"/>
              </a:ext>
            </a:extLst>
          </p:cNvPr>
          <p:cNvPicPr>
            <a:picLocks noGrp="1" noChangeAspect="1"/>
          </p:cNvPicPr>
          <p:nvPr>
            <p:ph sz="quarter" idx="25"/>
          </p:nvPr>
        </p:nvPicPr>
        <p:blipFill>
          <a:blip r:embed="rId3" cstate="print">
            <a:extLst>
              <a:ext uri="{28A0092B-C50C-407E-A947-70E740481C1C}">
                <a14:useLocalDpi xmlns:a14="http://schemas.microsoft.com/office/drawing/2010/main" val="0"/>
              </a:ext>
            </a:extLst>
          </a:blip>
          <a:stretch>
            <a:fillRect/>
          </a:stretch>
        </p:blipFill>
        <p:spPr>
          <a:xfrm>
            <a:off x="2983563" y="4155062"/>
            <a:ext cx="3083856" cy="2180771"/>
          </a:xfrm>
        </p:spPr>
      </p:pic>
      <p:pic>
        <p:nvPicPr>
          <p:cNvPr id="27" name="Image 26">
            <a:extLst>
              <a:ext uri="{FF2B5EF4-FFF2-40B4-BE49-F238E27FC236}">
                <a16:creationId xmlns:a16="http://schemas.microsoft.com/office/drawing/2014/main" xmlns="" id="{0B60B81A-0121-4F4F-8965-0C44F1500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746" y="4155062"/>
            <a:ext cx="3083857" cy="2180771"/>
          </a:xfrm>
          <a:prstGeom prst="rect">
            <a:avLst/>
          </a:prstGeom>
        </p:spPr>
      </p:pic>
      <p:pic>
        <p:nvPicPr>
          <p:cNvPr id="29" name="Image 28">
            <a:extLst>
              <a:ext uri="{FF2B5EF4-FFF2-40B4-BE49-F238E27FC236}">
                <a16:creationId xmlns:a16="http://schemas.microsoft.com/office/drawing/2014/main" xmlns="" id="{F8606A14-89B8-4937-8299-F13BC6639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428" y="4155064"/>
            <a:ext cx="3083856" cy="2180770"/>
          </a:xfrm>
          <a:prstGeom prst="rect">
            <a:avLst/>
          </a:prstGeom>
        </p:spPr>
      </p:pic>
      <p:sp>
        <p:nvSpPr>
          <p:cNvPr id="30" name="Espace réservé du texte 1">
            <a:extLst>
              <a:ext uri="{FF2B5EF4-FFF2-40B4-BE49-F238E27FC236}">
                <a16:creationId xmlns:a16="http://schemas.microsoft.com/office/drawing/2014/main" xmlns="" id="{D809F6CE-E75C-4CD5-B829-E763B981766A}"/>
              </a:ext>
            </a:extLst>
          </p:cNvPr>
          <p:cNvSpPr txBox="1">
            <a:spLocks/>
          </p:cNvSpPr>
          <p:nvPr/>
        </p:nvSpPr>
        <p:spPr>
          <a:xfrm>
            <a:off x="4002981" y="4030210"/>
            <a:ext cx="634888"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Fioul</a:t>
            </a:r>
          </a:p>
        </p:txBody>
      </p:sp>
      <p:sp>
        <p:nvSpPr>
          <p:cNvPr id="31" name="Espace réservé du texte 1">
            <a:extLst>
              <a:ext uri="{FF2B5EF4-FFF2-40B4-BE49-F238E27FC236}">
                <a16:creationId xmlns:a16="http://schemas.microsoft.com/office/drawing/2014/main" xmlns="" id="{49E50720-930C-4A78-824B-14431E50ADFC}"/>
              </a:ext>
            </a:extLst>
          </p:cNvPr>
          <p:cNvSpPr txBox="1">
            <a:spLocks/>
          </p:cNvSpPr>
          <p:nvPr/>
        </p:nvSpPr>
        <p:spPr>
          <a:xfrm>
            <a:off x="729817" y="3818540"/>
            <a:ext cx="1084808"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Bois énergie</a:t>
            </a:r>
          </a:p>
        </p:txBody>
      </p:sp>
      <p:sp>
        <p:nvSpPr>
          <p:cNvPr id="32" name="Espace réservé du texte 1">
            <a:extLst>
              <a:ext uri="{FF2B5EF4-FFF2-40B4-BE49-F238E27FC236}">
                <a16:creationId xmlns:a16="http://schemas.microsoft.com/office/drawing/2014/main" xmlns="" id="{B4FAC940-1F89-4245-BE5C-9F183A233971}"/>
              </a:ext>
            </a:extLst>
          </p:cNvPr>
          <p:cNvSpPr txBox="1">
            <a:spLocks/>
          </p:cNvSpPr>
          <p:nvPr/>
        </p:nvSpPr>
        <p:spPr>
          <a:xfrm>
            <a:off x="6553121" y="4030210"/>
            <a:ext cx="1084808"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Gaz naturel</a:t>
            </a:r>
          </a:p>
        </p:txBody>
      </p:sp>
      <p:graphicFrame>
        <p:nvGraphicFramePr>
          <p:cNvPr id="33" name="Graphique 32">
            <a:extLst>
              <a:ext uri="{FF2B5EF4-FFF2-40B4-BE49-F238E27FC236}">
                <a16:creationId xmlns:a16="http://schemas.microsoft.com/office/drawing/2014/main" xmlns="" id="{32D5F500-99A3-407C-A630-409EDC0B5918}"/>
              </a:ext>
            </a:extLst>
          </p:cNvPr>
          <p:cNvGraphicFramePr>
            <a:graphicFrameLocks/>
          </p:cNvGraphicFramePr>
          <p:nvPr>
            <p:extLst>
              <p:ext uri="{D42A27DB-BD31-4B8C-83A1-F6EECF244321}">
                <p14:modId xmlns:p14="http://schemas.microsoft.com/office/powerpoint/2010/main" val="2589379779"/>
              </p:ext>
            </p:extLst>
          </p:nvPr>
        </p:nvGraphicFramePr>
        <p:xfrm>
          <a:off x="5788615" y="1795060"/>
          <a:ext cx="3272118" cy="1963271"/>
        </p:xfrm>
        <a:graphic>
          <a:graphicData uri="http://schemas.openxmlformats.org/drawingml/2006/chart">
            <c:chart xmlns:c="http://schemas.openxmlformats.org/drawingml/2006/chart" xmlns:r="http://schemas.openxmlformats.org/officeDocument/2006/relationships" r:id="rId6"/>
          </a:graphicData>
        </a:graphic>
      </p:graphicFrame>
      <p:sp>
        <p:nvSpPr>
          <p:cNvPr id="3" name="Espace réservé du numéro de diapositive 2">
            <a:extLst>
              <a:ext uri="{FF2B5EF4-FFF2-40B4-BE49-F238E27FC236}">
                <a16:creationId xmlns:a16="http://schemas.microsoft.com/office/drawing/2014/main" xmlns="" id="{84CA27BA-3344-45BB-ADE8-83039A7CB78C}"/>
              </a:ext>
            </a:extLst>
          </p:cNvPr>
          <p:cNvSpPr>
            <a:spLocks noGrp="1"/>
          </p:cNvSpPr>
          <p:nvPr>
            <p:ph type="sldNum" sz="quarter" idx="12"/>
          </p:nvPr>
        </p:nvSpPr>
        <p:spPr/>
        <p:txBody>
          <a:bodyPr/>
          <a:lstStyle/>
          <a:p>
            <a:fld id="{01DFE443-B80B-44A7-B8E3-175A733CB829}" type="slidenum">
              <a:rPr lang="fr-FR" smtClean="0"/>
              <a:t>18</a:t>
            </a:fld>
            <a:endParaRPr lang="fr-FR"/>
          </a:p>
        </p:txBody>
      </p:sp>
      <p:sp>
        <p:nvSpPr>
          <p:cNvPr id="15" name="Espace réservé du texte 1">
            <a:extLst>
              <a:ext uri="{FF2B5EF4-FFF2-40B4-BE49-F238E27FC236}">
                <a16:creationId xmlns:a16="http://schemas.microsoft.com/office/drawing/2014/main" xmlns="" id="{2AAB276E-5C69-4085-B62D-B6DFB1F9C63E}"/>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a:t>Source : données OPTEER, profil énergétique de la CC SICECO</a:t>
            </a:r>
            <a:endParaRPr lang="fr-FR" sz="1100" i="1" dirty="0"/>
          </a:p>
        </p:txBody>
      </p:sp>
    </p:spTree>
    <p:extLst>
      <p:ext uri="{BB962C8B-B14F-4D97-AF65-F5344CB8AC3E}">
        <p14:creationId xmlns:p14="http://schemas.microsoft.com/office/powerpoint/2010/main" val="9866131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180</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707886"/>
          </a:xfrm>
          <a:prstGeom prst="rect">
            <a:avLst/>
          </a:prstGeom>
        </p:spPr>
        <p:txBody>
          <a:bodyPr wrap="square">
            <a:spAutoFit/>
          </a:bodyPr>
          <a:lstStyle/>
          <a:p>
            <a:r>
              <a:rPr lang="fr-FR" sz="2000" dirty="0"/>
              <a:t>Axe 3. Développer l’économie locale en prenant appui sur le développement durable</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4589394"/>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Les services en charge de la mise en œuvre des différentes actions de cet axe sont les services développement économique, tourisme et la mission attractivité. Ils pourront être appuyés par différents partenaires : la CCI, la CMA, la Région, le CD21...</a:t>
            </a:r>
          </a:p>
          <a:p>
            <a:pPr algn="just"/>
            <a:endParaRPr lang="fr-FR" sz="1600" dirty="0"/>
          </a:p>
          <a:p>
            <a:pPr algn="just"/>
            <a:r>
              <a:rPr lang="fr-FR" sz="1600" dirty="0"/>
              <a:t>Les actions de cet axe ont pour public les entreprises et établissements, les créateurs potentiels, les futurs agriculteurs, les entreprises et commerçants locaux, les entreprises du tourisme, les communes. </a:t>
            </a:r>
          </a:p>
          <a:p>
            <a:pPr algn="just"/>
            <a:endParaRPr lang="fr-FR" sz="1600" dirty="0"/>
          </a:p>
          <a:p>
            <a:pPr defTabSz="914400"/>
            <a:endParaRPr lang="fr-FR" sz="1600" kern="0" dirty="0">
              <a:solidFill>
                <a:sysClr val="windowText" lastClr="000000"/>
              </a:solidFill>
            </a:endParaRPr>
          </a:p>
        </p:txBody>
      </p:sp>
      <p:pic>
        <p:nvPicPr>
          <p:cNvPr id="9" name="Espace réservé pour une image  23">
            <a:extLst>
              <a:ext uri="{FF2B5EF4-FFF2-40B4-BE49-F238E27FC236}">
                <a16:creationId xmlns:a16="http://schemas.microsoft.com/office/drawing/2014/main" xmlns="" id="{ED4902B5-8571-4358-A06B-DE0BE4CE0D4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172006" y="462221"/>
            <a:ext cx="594615" cy="594615"/>
          </a:xfrm>
          <a:prstGeom prst="rect">
            <a:avLst/>
          </a:prstGeom>
        </p:spPr>
      </p:pic>
    </p:spTree>
    <p:extLst>
      <p:ext uri="{BB962C8B-B14F-4D97-AF65-F5344CB8AC3E}">
        <p14:creationId xmlns:p14="http://schemas.microsoft.com/office/powerpoint/2010/main" val="354562293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181</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4. Mobilité</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2011565"/>
          </a:xfrm>
          <a:prstGeom prst="rect">
            <a:avLst/>
          </a:prstGeom>
        </p:spPr>
        <p:txBody>
          <a:bodyPr vert="horz" lIns="91440" tIns="45720" rIns="91440" bIns="45720" rtlCol="0">
            <a:normAutofit/>
          </a:bodyPr>
          <a:lstStyle/>
          <a:p>
            <a:pPr algn="just"/>
            <a:r>
              <a:rPr lang="fr-FR" sz="1600" dirty="0"/>
              <a:t>Enjeu : </a:t>
            </a:r>
            <a:r>
              <a:rPr lang="fr-FR" sz="1600" dirty="0" smtClean="0"/>
              <a:t>développer </a:t>
            </a:r>
            <a:r>
              <a:rPr lang="fr-FR" sz="1600" dirty="0"/>
              <a:t>une mobilité partagée, propre, efficace et adaptée aux besoins locaux ; en mettant en place un </a:t>
            </a:r>
            <a:r>
              <a:rPr lang="fr-FR" sz="1600" dirty="0">
                <a:solidFill>
                  <a:prstClr val="black"/>
                </a:solidFill>
                <a:latin typeface="Arial "/>
              </a:rPr>
              <a:t>panel d’alternatives à la voiture individuelle thermique. Cela passe notamment par le développement des modes doux et l’amélioration de l’intermodalité au niveau des gares mais également par un travail sur </a:t>
            </a:r>
            <a:r>
              <a:rPr lang="fr-FR" sz="1600" dirty="0" smtClean="0">
                <a:solidFill>
                  <a:prstClr val="black"/>
                </a:solidFill>
                <a:latin typeface="Arial "/>
              </a:rPr>
              <a:t>l’aménagement du territoire </a:t>
            </a:r>
            <a:r>
              <a:rPr lang="fr-FR" sz="1600" dirty="0">
                <a:solidFill>
                  <a:prstClr val="black"/>
                </a:solidFill>
                <a:latin typeface="Arial "/>
              </a:rPr>
              <a:t>et le développement du lien social. </a:t>
            </a:r>
            <a:endParaRPr lang="fr-FR" sz="1600" dirty="0"/>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3354026"/>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- 13% de consommation d’énergie</a:t>
            </a:r>
          </a:p>
          <a:p>
            <a:pPr algn="just"/>
            <a:r>
              <a:rPr lang="fr-FR" sz="1600" dirty="0"/>
              <a:t>	- 20%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39">
            <a:extLst>
              <a:ext uri="{FF2B5EF4-FFF2-40B4-BE49-F238E27FC236}">
                <a16:creationId xmlns:a16="http://schemas.microsoft.com/office/drawing/2014/main" xmlns="" id="{018261E0-1EB2-4D12-B78C-F4E342013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808" y="481679"/>
            <a:ext cx="553998" cy="553998"/>
          </a:xfrm>
          <a:prstGeom prst="rect">
            <a:avLst/>
          </a:prstGeom>
        </p:spPr>
      </p:pic>
    </p:spTree>
    <p:extLst>
      <p:ext uri="{BB962C8B-B14F-4D97-AF65-F5344CB8AC3E}">
        <p14:creationId xmlns:p14="http://schemas.microsoft.com/office/powerpoint/2010/main" val="87079665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182</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558623"/>
            <a:ext cx="7627033" cy="400110"/>
          </a:xfrm>
          <a:prstGeom prst="rect">
            <a:avLst/>
          </a:prstGeom>
        </p:spPr>
        <p:txBody>
          <a:bodyPr wrap="square">
            <a:spAutoFit/>
          </a:bodyPr>
          <a:lstStyle/>
          <a:p>
            <a:r>
              <a:rPr lang="fr-FR" sz="2000" dirty="0">
                <a:latin typeface="+mj-lt"/>
              </a:rPr>
              <a:t>Axe 4. Mobilité</a:t>
            </a:r>
          </a:p>
        </p:txBody>
      </p:sp>
      <p:graphicFrame>
        <p:nvGraphicFramePr>
          <p:cNvPr id="4" name="Tableau 3">
            <a:extLst>
              <a:ext uri="{FF2B5EF4-FFF2-40B4-BE49-F238E27FC236}">
                <a16:creationId xmlns:a16="http://schemas.microsoft.com/office/drawing/2014/main" xmlns="" id="{ACEB0D5D-8CA5-4BF0-88AC-7EDC6D88254E}"/>
              </a:ext>
            </a:extLst>
          </p:cNvPr>
          <p:cNvGraphicFramePr>
            <a:graphicFrameLocks noGrp="1"/>
          </p:cNvGraphicFramePr>
          <p:nvPr>
            <p:extLst/>
          </p:nvPr>
        </p:nvGraphicFramePr>
        <p:xfrm>
          <a:off x="234808" y="1676400"/>
          <a:ext cx="8314005" cy="368808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xmlns="" val="3500264983"/>
                    </a:ext>
                  </a:extLst>
                </a:gridCol>
                <a:gridCol w="4262511">
                  <a:extLst>
                    <a:ext uri="{9D8B030D-6E8A-4147-A177-3AD203B41FA5}">
                      <a16:colId xmlns:a16="http://schemas.microsoft.com/office/drawing/2014/main" xmlns="" val="2321255503"/>
                    </a:ext>
                  </a:extLst>
                </a:gridCol>
                <a:gridCol w="1041009">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12. Elaboration et mise en œuvre d’une stratégie de mobilité rurale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n°12.1 :  Produire une stratégie globale de mobilité durable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2027426737"/>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n°12.2 :  Définir une stratégie de développement du vélo et de changement des pratiques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441063555"/>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n°12.3 :  Développer les autres déplacements doux et actifs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1727062144"/>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n°12.4 :  Renforcer les services et l’intermodalité dans les gares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4237162381"/>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n°12.5 :  Diminuer l’utilisation de la voiture en solo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1477840693"/>
                  </a:ext>
                </a:extLst>
              </a:tr>
              <a:tr h="370840">
                <a:tc vMerge="1">
                  <a:txBody>
                    <a:bodyPr/>
                    <a:lstStyle/>
                    <a:p>
                      <a:endParaRPr lang="fr-FR"/>
                    </a:p>
                  </a:txBody>
                  <a:tcPr>
                    <a:lnT w="12700" cap="flat" cmpd="sng" algn="ctr">
                      <a:solidFill>
                        <a:schemeClr val="tx1"/>
                      </a:solidFill>
                      <a:prstDash val="solid"/>
                      <a:round/>
                      <a:headEnd type="none" w="med" len="med"/>
                      <a:tailEnd type="none" w="med" len="med"/>
                    </a:lnT>
                  </a:tcPr>
                </a:tc>
                <a:tc>
                  <a:txBody>
                    <a:bodyPr/>
                    <a:lstStyle/>
                    <a:p>
                      <a:r>
                        <a:rPr lang="fr-FR" sz="1200" dirty="0"/>
                        <a:t>Action n°12.6 : Développer des solutions de nouvelle technologie au service de la mobilité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3485837940"/>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n°12.7 :  Augmenter le lien social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4229391921"/>
                  </a:ext>
                </a:extLst>
              </a:tr>
            </a:tbl>
          </a:graphicData>
        </a:graphic>
      </p:graphicFrame>
      <p:pic>
        <p:nvPicPr>
          <p:cNvPr id="7" name="Espace réservé pour une image  39">
            <a:extLst>
              <a:ext uri="{FF2B5EF4-FFF2-40B4-BE49-F238E27FC236}">
                <a16:creationId xmlns:a16="http://schemas.microsoft.com/office/drawing/2014/main" xmlns="" id="{83CBD071-511F-416F-B8AB-E7A1E8879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808" y="481679"/>
            <a:ext cx="553998" cy="553998"/>
          </a:xfrm>
          <a:prstGeom prst="rect">
            <a:avLst/>
          </a:prstGeom>
        </p:spPr>
      </p:pic>
    </p:spTree>
    <p:extLst>
      <p:ext uri="{BB962C8B-B14F-4D97-AF65-F5344CB8AC3E}">
        <p14:creationId xmlns:p14="http://schemas.microsoft.com/office/powerpoint/2010/main" val="29232722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183</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4. Mobilité</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3937641"/>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le service DD et biodiversité. Il pourra être appuyé par différents partenaires : la région, les prestataires des transports, le Conseil Départemental de  Côte d’Or, le CAUE21, les communes, l’ADEME, le SICECO…</a:t>
            </a:r>
          </a:p>
          <a:p>
            <a:pPr algn="just"/>
            <a:endParaRPr lang="fr-FR" sz="1600" dirty="0"/>
          </a:p>
          <a:p>
            <a:pPr algn="just"/>
            <a:r>
              <a:rPr lang="fr-FR" sz="1600" dirty="0"/>
              <a:t>Les actions de cet axe ont pour public la communauté de communes, les communes, les foyers, les entreprises et les employeurs. </a:t>
            </a:r>
          </a:p>
          <a:p>
            <a:pPr algn="just"/>
            <a:endParaRPr lang="fr-FR" sz="1600" dirty="0"/>
          </a:p>
          <a:p>
            <a:pPr defTabSz="914400"/>
            <a:endParaRPr lang="fr-FR" sz="1600" kern="0" dirty="0">
              <a:solidFill>
                <a:sysClr val="windowText" lastClr="000000"/>
              </a:solidFill>
            </a:endParaRPr>
          </a:p>
        </p:txBody>
      </p:sp>
      <p:pic>
        <p:nvPicPr>
          <p:cNvPr id="9" name="Espace réservé pour une image  39">
            <a:extLst>
              <a:ext uri="{FF2B5EF4-FFF2-40B4-BE49-F238E27FC236}">
                <a16:creationId xmlns:a16="http://schemas.microsoft.com/office/drawing/2014/main" xmlns="" id="{018261E0-1EB2-4D12-B78C-F4E342013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808" y="481679"/>
            <a:ext cx="553998" cy="553998"/>
          </a:xfrm>
          <a:prstGeom prst="rect">
            <a:avLst/>
          </a:prstGeom>
        </p:spPr>
      </p:pic>
    </p:spTree>
    <p:extLst>
      <p:ext uri="{BB962C8B-B14F-4D97-AF65-F5344CB8AC3E}">
        <p14:creationId xmlns:p14="http://schemas.microsoft.com/office/powerpoint/2010/main" val="28012967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184</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5. Bâti et Habitat</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1905482"/>
          </a:xfrm>
          <a:prstGeom prst="rect">
            <a:avLst/>
          </a:prstGeom>
        </p:spPr>
        <p:txBody>
          <a:bodyPr vert="horz" lIns="91440" tIns="45720" rIns="91440" bIns="45720" rtlCol="0">
            <a:normAutofit/>
          </a:bodyPr>
          <a:lstStyle/>
          <a:p>
            <a:pPr algn="just"/>
            <a:r>
              <a:rPr lang="fr-FR" sz="1600" dirty="0"/>
              <a:t>Enjeu : Favoriser un territoire éco-rénové qui se chauffe à l’énergie propre en priorisant les logements existants et anciens. S’assurer de la structuration d’une filière qualitative permettant de réaliser les travaux de rénovation appropriés et une garantie de performance dans le neuf et faire converger les documents d’urbanisme.</a:t>
            </a:r>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3419712"/>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- 19% de consommation d’énergie</a:t>
            </a:r>
          </a:p>
          <a:p>
            <a:pPr algn="just"/>
            <a:r>
              <a:rPr lang="fr-FR" sz="1600" dirty="0"/>
              <a:t>	- 27%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15">
            <a:extLst>
              <a:ext uri="{FF2B5EF4-FFF2-40B4-BE49-F238E27FC236}">
                <a16:creationId xmlns:a16="http://schemas.microsoft.com/office/drawing/2014/main" xmlns="" id="{13463AD7-5E2B-4255-B3CC-E4A3904A52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1230" y="460960"/>
            <a:ext cx="562041" cy="562041"/>
          </a:xfrm>
          <a:prstGeom prst="rect">
            <a:avLst/>
          </a:prstGeom>
        </p:spPr>
      </p:pic>
    </p:spTree>
    <p:extLst>
      <p:ext uri="{BB962C8B-B14F-4D97-AF65-F5344CB8AC3E}">
        <p14:creationId xmlns:p14="http://schemas.microsoft.com/office/powerpoint/2010/main" val="330511828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185</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latin typeface="+mj-lt"/>
              </a:rPr>
              <a:t>Axe 5. Bâti et Habitat</a:t>
            </a:r>
          </a:p>
        </p:txBody>
      </p:sp>
      <p:graphicFrame>
        <p:nvGraphicFramePr>
          <p:cNvPr id="4" name="Tableau 3">
            <a:extLst>
              <a:ext uri="{FF2B5EF4-FFF2-40B4-BE49-F238E27FC236}">
                <a16:creationId xmlns:a16="http://schemas.microsoft.com/office/drawing/2014/main" xmlns="" id="{ACEB0D5D-8CA5-4BF0-88AC-7EDC6D88254E}"/>
              </a:ext>
            </a:extLst>
          </p:cNvPr>
          <p:cNvGraphicFramePr>
            <a:graphicFrameLocks noGrp="1"/>
          </p:cNvGraphicFramePr>
          <p:nvPr>
            <p:extLst/>
          </p:nvPr>
        </p:nvGraphicFramePr>
        <p:xfrm>
          <a:off x="281354" y="2222500"/>
          <a:ext cx="8314005" cy="2499360"/>
        </p:xfrm>
        <a:graphic>
          <a:graphicData uri="http://schemas.openxmlformats.org/drawingml/2006/table">
            <a:tbl>
              <a:tblPr firstRow="1" bandRow="1">
                <a:tableStyleId>{2D5ABB26-0587-4C30-8999-92F81FD0307C}</a:tableStyleId>
              </a:tblPr>
              <a:tblGrid>
                <a:gridCol w="3010485">
                  <a:extLst>
                    <a:ext uri="{9D8B030D-6E8A-4147-A177-3AD203B41FA5}">
                      <a16:colId xmlns:a16="http://schemas.microsoft.com/office/drawing/2014/main" xmlns="" val="3500264983"/>
                    </a:ext>
                  </a:extLst>
                </a:gridCol>
                <a:gridCol w="4262511">
                  <a:extLst>
                    <a:ext uri="{9D8B030D-6E8A-4147-A177-3AD203B41FA5}">
                      <a16:colId xmlns:a16="http://schemas.microsoft.com/office/drawing/2014/main" xmlns="" val="2321255503"/>
                    </a:ext>
                  </a:extLst>
                </a:gridCol>
                <a:gridCol w="1041009">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rowSpan="2">
                  <a:txBody>
                    <a:bodyPr/>
                    <a:lstStyle/>
                    <a:p>
                      <a:r>
                        <a:rPr lang="fr-FR" sz="1200" b="1" dirty="0"/>
                        <a:t>13. Rénover l’ancien bâti</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n°13.1 :  Mobiliser et soutenir la filière de rénovation énergétique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2027426737"/>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n°13.2 :  Etablir et animer un programme de rénovation de l’ancien</a:t>
                      </a:r>
                    </a:p>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2665548797"/>
                  </a:ext>
                </a:extLst>
              </a:tr>
              <a:tr h="370840">
                <a:tc>
                  <a:txBody>
                    <a:bodyPr/>
                    <a:lstStyle/>
                    <a:p>
                      <a:r>
                        <a:rPr lang="fr-FR" sz="1200" b="1" dirty="0"/>
                        <a:t>14. Garantir les performances du neuf</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n°14.1 :  Aider au contrôle des performances du 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281138484"/>
                  </a:ext>
                </a:extLst>
              </a:tr>
              <a:tr h="370840">
                <a:tc>
                  <a:txBody>
                    <a:bodyPr/>
                    <a:lstStyle/>
                    <a:p>
                      <a:r>
                        <a:rPr lang="fr-FR" sz="1200" b="1" dirty="0"/>
                        <a:t>15. Réviser et Mettre en œuvre de manière proactive le SCOT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n°15.1 :  Faire converger les documents d’urbanisme(SCOT, PLU, PLH) avec les enjeux de plan climat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 et urgent</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713732593"/>
                  </a:ext>
                </a:extLst>
              </a:tr>
            </a:tbl>
          </a:graphicData>
        </a:graphic>
      </p:graphicFrame>
      <p:pic>
        <p:nvPicPr>
          <p:cNvPr id="7" name="Espace réservé pour une image  15">
            <a:extLst>
              <a:ext uri="{FF2B5EF4-FFF2-40B4-BE49-F238E27FC236}">
                <a16:creationId xmlns:a16="http://schemas.microsoft.com/office/drawing/2014/main" xmlns="" id="{7012A5F4-6C27-4B95-B9BE-40459C7561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1230" y="460960"/>
            <a:ext cx="562041" cy="562041"/>
          </a:xfrm>
          <a:prstGeom prst="rect">
            <a:avLst/>
          </a:prstGeom>
        </p:spPr>
      </p:pic>
    </p:spTree>
    <p:extLst>
      <p:ext uri="{BB962C8B-B14F-4D97-AF65-F5344CB8AC3E}">
        <p14:creationId xmlns:p14="http://schemas.microsoft.com/office/powerpoint/2010/main" val="5321198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186</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5. Bâti et Habitat</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4424024"/>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r>
              <a:rPr lang="fr-FR" sz="1600" dirty="0" smtClean="0"/>
              <a:t>.</a:t>
            </a:r>
          </a:p>
          <a:p>
            <a:pPr algn="just"/>
            <a:endParaRPr lang="fr-FR" sz="1600" dirty="0"/>
          </a:p>
          <a:p>
            <a:pPr algn="just"/>
            <a:r>
              <a:rPr lang="fr-FR" sz="1600" dirty="0"/>
              <a:t>Les services en charge de la mise en œuvre des différentes actions de cet axe sont les services DD et biodiversité, urbanisme et habitat et la mission planification. Ils pourront être appuyés par différents partenaires : </a:t>
            </a:r>
            <a:r>
              <a:rPr lang="fr-FR" sz="1600" dirty="0" smtClean="0"/>
              <a:t>le pôle rénovation conseil mis en place à travers la PTRE (Plateforme Territoriale de Rénovation Energétique), ADEME, ANAH, ADIL, le Conseil départemental de Côte d’Or, la Région BFC, la CCI, la DDT, le SICECO, etc… </a:t>
            </a:r>
            <a:endParaRPr lang="fr-FR" sz="1600" dirty="0"/>
          </a:p>
          <a:p>
            <a:pPr algn="just"/>
            <a:endParaRPr lang="fr-FR" sz="1600" dirty="0"/>
          </a:p>
          <a:p>
            <a:pPr defTabSz="914400"/>
            <a:endParaRPr lang="fr-FR" sz="1600" kern="0" dirty="0">
              <a:solidFill>
                <a:sysClr val="windowText" lastClr="000000"/>
              </a:solidFill>
            </a:endParaRPr>
          </a:p>
        </p:txBody>
      </p:sp>
      <p:pic>
        <p:nvPicPr>
          <p:cNvPr id="9" name="Espace réservé pour une image  15">
            <a:extLst>
              <a:ext uri="{FF2B5EF4-FFF2-40B4-BE49-F238E27FC236}">
                <a16:creationId xmlns:a16="http://schemas.microsoft.com/office/drawing/2014/main" xmlns="" id="{13463AD7-5E2B-4255-B3CC-E4A3904A52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1230" y="460960"/>
            <a:ext cx="562041" cy="562041"/>
          </a:xfrm>
          <a:prstGeom prst="rect">
            <a:avLst/>
          </a:prstGeom>
        </p:spPr>
      </p:pic>
    </p:spTree>
    <p:extLst>
      <p:ext uri="{BB962C8B-B14F-4D97-AF65-F5344CB8AC3E}">
        <p14:creationId xmlns:p14="http://schemas.microsoft.com/office/powerpoint/2010/main" val="12481791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187</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6. Agriculture, Sylviculture &amp; Viticulture</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1923490"/>
          </a:xfrm>
          <a:prstGeom prst="rect">
            <a:avLst/>
          </a:prstGeom>
        </p:spPr>
        <p:txBody>
          <a:bodyPr vert="horz" lIns="91440" tIns="45720" rIns="91440" bIns="45720" rtlCol="0">
            <a:normAutofit/>
          </a:bodyPr>
          <a:lstStyle/>
          <a:p>
            <a:pPr algn="just"/>
            <a:r>
              <a:rPr lang="fr-FR" sz="1600" dirty="0"/>
              <a:t>Enjeu : Encourager une agriculture durable qui préserve les sols et valorise les ressources du territoire, en </a:t>
            </a:r>
            <a:r>
              <a:rPr lang="fr-FR" sz="1600" dirty="0">
                <a:solidFill>
                  <a:prstClr val="black"/>
                </a:solidFill>
                <a:latin typeface="Arial "/>
              </a:rPr>
              <a:t>outillant les acteurs de la filière</a:t>
            </a:r>
            <a:r>
              <a:rPr lang="fr-FR" sz="1600" dirty="0">
                <a:latin typeface="Arial "/>
              </a:rPr>
              <a:t>,</a:t>
            </a:r>
            <a:r>
              <a:rPr lang="fr-FR" sz="1600" dirty="0">
                <a:solidFill>
                  <a:srgbClr val="FF0000"/>
                </a:solidFill>
                <a:latin typeface="Arial "/>
              </a:rPr>
              <a:t> </a:t>
            </a:r>
            <a:r>
              <a:rPr lang="fr-FR" sz="1600" dirty="0">
                <a:solidFill>
                  <a:prstClr val="black"/>
                </a:solidFill>
                <a:latin typeface="Arial "/>
              </a:rPr>
              <a:t>en prenant en compte leur spécificités et en orientant le consommateur vers des producteurs vertueux et locaux et développer la séquestration carbone </a:t>
            </a:r>
            <a:r>
              <a:rPr lang="fr-FR" sz="1600" dirty="0" smtClean="0">
                <a:solidFill>
                  <a:prstClr val="black"/>
                </a:solidFill>
                <a:latin typeface="Arial "/>
              </a:rPr>
              <a:t>dans les espaces agricoles et forestiers.</a:t>
            </a:r>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3585084"/>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- 15% de consommation d’énergie</a:t>
            </a:r>
          </a:p>
          <a:p>
            <a:pPr algn="just"/>
            <a:r>
              <a:rPr lang="fr-FR" sz="1600" dirty="0"/>
              <a:t>	- 20% d’émission de gaz à effet de serre</a:t>
            </a:r>
          </a:p>
          <a:p>
            <a:pPr algn="l" defTabSz="914400"/>
            <a:endParaRPr lang="fr-FR" sz="1600" kern="0" dirty="0">
              <a:solidFill>
                <a:sysClr val="windowText" lastClr="000000"/>
              </a:solidFill>
              <a:latin typeface="+mn-lt"/>
            </a:endParaRPr>
          </a:p>
        </p:txBody>
      </p:sp>
      <p:pic>
        <p:nvPicPr>
          <p:cNvPr id="9" name="Espace réservé pour une image  11">
            <a:extLst>
              <a:ext uri="{FF2B5EF4-FFF2-40B4-BE49-F238E27FC236}">
                <a16:creationId xmlns:a16="http://schemas.microsoft.com/office/drawing/2014/main" xmlns="" id="{F07C75DE-3394-4E4B-90FD-056BDC83FA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662" y="524168"/>
            <a:ext cx="516841" cy="516841"/>
          </a:xfrm>
          <a:prstGeom prst="rect">
            <a:avLst/>
          </a:prstGeom>
        </p:spPr>
      </p:pic>
    </p:spTree>
    <p:extLst>
      <p:ext uri="{BB962C8B-B14F-4D97-AF65-F5344CB8AC3E}">
        <p14:creationId xmlns:p14="http://schemas.microsoft.com/office/powerpoint/2010/main" val="42926494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188</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524169"/>
            <a:ext cx="7627033" cy="400110"/>
          </a:xfrm>
          <a:prstGeom prst="rect">
            <a:avLst/>
          </a:prstGeom>
        </p:spPr>
        <p:txBody>
          <a:bodyPr wrap="square">
            <a:spAutoFit/>
          </a:bodyPr>
          <a:lstStyle/>
          <a:p>
            <a:r>
              <a:rPr lang="fr-FR" sz="2000" dirty="0">
                <a:latin typeface="+mj-lt"/>
              </a:rPr>
              <a:t>Axe 6. </a:t>
            </a:r>
            <a:r>
              <a:rPr lang="fr-FR" sz="2000" dirty="0"/>
              <a:t>Agriculture, Sylviculture &amp; Viticulture</a:t>
            </a:r>
            <a:endParaRPr lang="fr-FR" sz="2000" dirty="0">
              <a:latin typeface="+mj-lt"/>
            </a:endParaRPr>
          </a:p>
        </p:txBody>
      </p:sp>
      <p:graphicFrame>
        <p:nvGraphicFramePr>
          <p:cNvPr id="4" name="Tableau 3">
            <a:extLst>
              <a:ext uri="{FF2B5EF4-FFF2-40B4-BE49-F238E27FC236}">
                <a16:creationId xmlns:a16="http://schemas.microsoft.com/office/drawing/2014/main" xmlns="" id="{ACEB0D5D-8CA5-4BF0-88AC-7EDC6D88254E}"/>
              </a:ext>
            </a:extLst>
          </p:cNvPr>
          <p:cNvGraphicFramePr>
            <a:graphicFrameLocks noGrp="1"/>
          </p:cNvGraphicFramePr>
          <p:nvPr>
            <p:extLst/>
          </p:nvPr>
        </p:nvGraphicFramePr>
        <p:xfrm>
          <a:off x="281354" y="2222500"/>
          <a:ext cx="8314005" cy="1859280"/>
        </p:xfrm>
        <a:graphic>
          <a:graphicData uri="http://schemas.openxmlformats.org/drawingml/2006/table">
            <a:tbl>
              <a:tblPr firstRow="1" bandRow="1">
                <a:tableStyleId>{2D5ABB26-0587-4C30-8999-92F81FD0307C}</a:tableStyleId>
              </a:tblPr>
              <a:tblGrid>
                <a:gridCol w="3080824">
                  <a:extLst>
                    <a:ext uri="{9D8B030D-6E8A-4147-A177-3AD203B41FA5}">
                      <a16:colId xmlns:a16="http://schemas.microsoft.com/office/drawing/2014/main" xmlns="" val="3500264983"/>
                    </a:ext>
                  </a:extLst>
                </a:gridCol>
                <a:gridCol w="4192172">
                  <a:extLst>
                    <a:ext uri="{9D8B030D-6E8A-4147-A177-3AD203B41FA5}">
                      <a16:colId xmlns:a16="http://schemas.microsoft.com/office/drawing/2014/main" xmlns="" val="2321255503"/>
                    </a:ext>
                  </a:extLst>
                </a:gridCol>
                <a:gridCol w="1041009">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a:txBody>
                    <a:bodyPr/>
                    <a:lstStyle/>
                    <a:p>
                      <a:r>
                        <a:rPr lang="fr-FR" sz="1200" b="1" dirty="0"/>
                        <a:t>16. Optimiser la gestion forestière pour la séquestration du carbone, le climat et la biodiversité</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n°16.1 Créer une charte forestière prenant en compte la séquestration carbone</a:t>
                      </a:r>
                    </a:p>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1138484"/>
                  </a:ext>
                </a:extLst>
              </a:tr>
              <a:tr h="0">
                <a:tc rowSpan="2">
                  <a:txBody>
                    <a:bodyPr/>
                    <a:lstStyle/>
                    <a:p>
                      <a:r>
                        <a:rPr lang="fr-FR" sz="1200" b="1" dirty="0"/>
                        <a:t>17. Améliorer les pratiques et s’adapter au changement climatique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n°17.1 :Accompagner les exploitations sur leurs pratiques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713732593"/>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n°17.2. : Projeter le territoire dans une transition agricole pour les agriculteurs et le territoire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3152771214"/>
                  </a:ext>
                </a:extLst>
              </a:tr>
            </a:tbl>
          </a:graphicData>
        </a:graphic>
      </p:graphicFrame>
      <p:pic>
        <p:nvPicPr>
          <p:cNvPr id="6" name="Espace réservé pour une image  11">
            <a:extLst>
              <a:ext uri="{FF2B5EF4-FFF2-40B4-BE49-F238E27FC236}">
                <a16:creationId xmlns:a16="http://schemas.microsoft.com/office/drawing/2014/main" xmlns="" id="{0351700C-1F55-449D-B6F2-25770A2EF3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662" y="524168"/>
            <a:ext cx="516841" cy="516841"/>
          </a:xfrm>
          <a:prstGeom prst="rect">
            <a:avLst/>
          </a:prstGeom>
        </p:spPr>
      </p:pic>
    </p:spTree>
    <p:extLst>
      <p:ext uri="{BB962C8B-B14F-4D97-AF65-F5344CB8AC3E}">
        <p14:creationId xmlns:p14="http://schemas.microsoft.com/office/powerpoint/2010/main" val="9387681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189</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6. Agriculture, Sylviculture &amp; Viticulture</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3713905"/>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le service DD et biodiversité. Il pourra être appuyé par différents partenaires : l'ONF, le CD21 (mission bois énergie) l'ADEME, les exploitants, la chambre d'agriculture, le CIVAM, la DRAF, les agriculteurs, le CIVB...</a:t>
            </a:r>
          </a:p>
          <a:p>
            <a:pPr algn="just"/>
            <a:endParaRPr lang="fr-FR" sz="1600" dirty="0"/>
          </a:p>
          <a:p>
            <a:pPr algn="just"/>
            <a:r>
              <a:rPr lang="fr-FR" sz="1600" dirty="0"/>
              <a:t>Les actions de cet axe ont pour public les communes, les établissements publics propriétaires de forêt, les propriétaires de forêt, les exploitations agricoles et les filières. </a:t>
            </a:r>
          </a:p>
          <a:p>
            <a:pPr algn="just"/>
            <a:endParaRPr lang="fr-FR" sz="1600" dirty="0"/>
          </a:p>
          <a:p>
            <a:pPr defTabSz="914400"/>
            <a:endParaRPr lang="fr-FR" sz="1600" kern="0" dirty="0">
              <a:solidFill>
                <a:sysClr val="windowText" lastClr="000000"/>
              </a:solidFill>
            </a:endParaRPr>
          </a:p>
        </p:txBody>
      </p:sp>
      <p:pic>
        <p:nvPicPr>
          <p:cNvPr id="9" name="Espace réservé pour une image  11">
            <a:extLst>
              <a:ext uri="{FF2B5EF4-FFF2-40B4-BE49-F238E27FC236}">
                <a16:creationId xmlns:a16="http://schemas.microsoft.com/office/drawing/2014/main" xmlns="" id="{F07C75DE-3394-4E4B-90FD-056BDC83FA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662" y="524168"/>
            <a:ext cx="516841" cy="516841"/>
          </a:xfrm>
          <a:prstGeom prst="rect">
            <a:avLst/>
          </a:prstGeom>
        </p:spPr>
      </p:pic>
    </p:spTree>
    <p:extLst>
      <p:ext uri="{BB962C8B-B14F-4D97-AF65-F5344CB8AC3E}">
        <p14:creationId xmlns:p14="http://schemas.microsoft.com/office/powerpoint/2010/main" val="75161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A1341D35-355C-4E82-9AD3-4D573D1B598C}"/>
              </a:ext>
            </a:extLst>
          </p:cNvPr>
          <p:cNvSpPr>
            <a:spLocks noGrp="1"/>
          </p:cNvSpPr>
          <p:nvPr>
            <p:ph type="body" sz="quarter" idx="18"/>
          </p:nvPr>
        </p:nvSpPr>
        <p:spPr>
          <a:xfrm>
            <a:off x="5159829" y="4755277"/>
            <a:ext cx="3806774" cy="360000"/>
          </a:xfrm>
        </p:spPr>
        <p:txBody>
          <a:bodyPr/>
          <a:lstStyle/>
          <a:p>
            <a:r>
              <a:rPr lang="fr-FR" dirty="0"/>
              <a:t>7 Ktep </a:t>
            </a:r>
          </a:p>
        </p:txBody>
      </p:sp>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724567" y="1811427"/>
            <a:ext cx="4209804" cy="1917593"/>
          </a:xfrm>
        </p:spPr>
        <p:txBody>
          <a:bodyPr>
            <a:normAutofit/>
          </a:bodyPr>
          <a:lstStyle/>
          <a:p>
            <a:pPr algn="just"/>
            <a:r>
              <a:rPr lang="fr-FR" sz="1100" dirty="0"/>
              <a:t>Le secteur du tertiaire emploi plus de 6400 personnes sur le territoire.</a:t>
            </a:r>
          </a:p>
          <a:p>
            <a:pPr algn="just"/>
            <a:r>
              <a:rPr lang="fr-FR" sz="1100" dirty="0"/>
              <a:t>Le secteur représente 6% des consommations d’énergie du territoire et des émissions de gaz à effet de serre et moins de 1% des émissions de polluants.</a:t>
            </a:r>
          </a:p>
          <a:p>
            <a:pPr algn="just"/>
            <a:r>
              <a:rPr lang="fr-FR" sz="1100" dirty="0"/>
              <a:t>Le tertiaire dispose de 400 000 m² sur le territoire, dont un tiers sont des commerces.</a:t>
            </a:r>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dirty="0"/>
              <a:t>Diagnostic tertiaire</a:t>
            </a:r>
          </a:p>
        </p:txBody>
      </p:sp>
      <p:sp>
        <p:nvSpPr>
          <p:cNvPr id="12" name="Espace réservé du texte 11">
            <a:extLst>
              <a:ext uri="{FF2B5EF4-FFF2-40B4-BE49-F238E27FC236}">
                <a16:creationId xmlns:a16="http://schemas.microsoft.com/office/drawing/2014/main" xmlns="" id="{23B80160-7269-49FB-A4C7-6B5FFCB7C702}"/>
              </a:ext>
            </a:extLst>
          </p:cNvPr>
          <p:cNvSpPr>
            <a:spLocks noGrp="1"/>
          </p:cNvSpPr>
          <p:nvPr>
            <p:ph type="body" sz="quarter" idx="14"/>
          </p:nvPr>
        </p:nvSpPr>
        <p:spPr>
          <a:xfrm>
            <a:off x="4722663" y="4317568"/>
            <a:ext cx="4213213" cy="334497"/>
          </a:xfrm>
        </p:spPr>
        <p:txBody>
          <a:bodyPr/>
          <a:lstStyle/>
          <a:p>
            <a:r>
              <a:rPr lang="fr-FR" dirty="0"/>
              <a:t>Chiffes clés</a:t>
            </a:r>
          </a:p>
        </p:txBody>
      </p:sp>
      <p:sp>
        <p:nvSpPr>
          <p:cNvPr id="13" name="Espace réservé du texte 12">
            <a:extLst>
              <a:ext uri="{FF2B5EF4-FFF2-40B4-BE49-F238E27FC236}">
                <a16:creationId xmlns:a16="http://schemas.microsoft.com/office/drawing/2014/main" xmlns="" id="{6CD8D878-077C-45E0-B986-4D256B3E6403}"/>
              </a:ext>
            </a:extLst>
          </p:cNvPr>
          <p:cNvSpPr>
            <a:spLocks noGrp="1"/>
          </p:cNvSpPr>
          <p:nvPr>
            <p:ph type="body" sz="quarter" idx="19"/>
          </p:nvPr>
        </p:nvSpPr>
        <p:spPr>
          <a:xfrm>
            <a:off x="5159829" y="5271548"/>
            <a:ext cx="3806774" cy="360000"/>
          </a:xfrm>
        </p:spPr>
        <p:txBody>
          <a:bodyPr/>
          <a:lstStyle/>
          <a:p>
            <a:r>
              <a:rPr lang="fr-FR" dirty="0"/>
              <a:t>10 500 teqCO2</a:t>
            </a:r>
          </a:p>
        </p:txBody>
      </p:sp>
      <p:sp>
        <p:nvSpPr>
          <p:cNvPr id="14" name="Espace réservé du texte 13">
            <a:extLst>
              <a:ext uri="{FF2B5EF4-FFF2-40B4-BE49-F238E27FC236}">
                <a16:creationId xmlns:a16="http://schemas.microsoft.com/office/drawing/2014/main" xmlns="" id="{B57DDABB-18AE-4DF2-AC3F-0D56A1B28713}"/>
              </a:ext>
            </a:extLst>
          </p:cNvPr>
          <p:cNvSpPr>
            <a:spLocks noGrp="1"/>
          </p:cNvSpPr>
          <p:nvPr>
            <p:ph type="body" sz="quarter" idx="20"/>
          </p:nvPr>
        </p:nvSpPr>
        <p:spPr>
          <a:xfrm>
            <a:off x="5159829" y="5798492"/>
            <a:ext cx="3806774" cy="360000"/>
          </a:xfrm>
        </p:spPr>
        <p:txBody>
          <a:bodyPr/>
          <a:lstStyle/>
          <a:p>
            <a:r>
              <a:rPr lang="fr-FR" dirty="0"/>
              <a:t>18 tonnes de polluants</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17" name="Espace réservé pour une image  16">
            <a:extLst>
              <a:ext uri="{FF2B5EF4-FFF2-40B4-BE49-F238E27FC236}">
                <a16:creationId xmlns:a16="http://schemas.microsoft.com/office/drawing/2014/main" xmlns="" id="{3F8ECFDA-CE7A-49CB-BF12-6FE1E95527F0}"/>
              </a:ext>
            </a:extLst>
          </p:cNvPr>
          <p:cNvPicPr>
            <a:picLocks noChangeAspect="1"/>
          </p:cNvPicPr>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4755277"/>
            <a:ext cx="310774" cy="360000"/>
          </a:xfrm>
          <a:prstGeom prst="rect">
            <a:avLst/>
          </a:prstGeom>
        </p:spPr>
      </p:pic>
      <p:pic>
        <p:nvPicPr>
          <p:cNvPr id="18" name="Espace réservé pour une image  41">
            <a:extLst>
              <a:ext uri="{FF2B5EF4-FFF2-40B4-BE49-F238E27FC236}">
                <a16:creationId xmlns:a16="http://schemas.microsoft.com/office/drawing/2014/main" xmlns="" id="{C5F551C8-B872-4C9D-8452-B46F7912A278}"/>
              </a:ext>
            </a:extLst>
          </p:cNvPr>
          <p:cNvPicPr>
            <a:picLocks noChangeAspect="1"/>
          </p:cNvPicPr>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271549"/>
            <a:ext cx="310774" cy="360000"/>
          </a:xfrm>
          <a:prstGeom prst="rect">
            <a:avLst/>
          </a:prstGeom>
        </p:spPr>
      </p:pic>
      <p:pic>
        <p:nvPicPr>
          <p:cNvPr id="19" name="Espace réservé pour une image  10">
            <a:extLst>
              <a:ext uri="{FF2B5EF4-FFF2-40B4-BE49-F238E27FC236}">
                <a16:creationId xmlns:a16="http://schemas.microsoft.com/office/drawing/2014/main" xmlns="" id="{5A6FD804-11A8-4179-BCD4-A3E0F64247CF}"/>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185" y="5798493"/>
            <a:ext cx="310774" cy="360000"/>
          </a:xfrm>
          <a:prstGeom prst="rect">
            <a:avLst/>
          </a:prstGeom>
        </p:spPr>
      </p:pic>
      <p:graphicFrame>
        <p:nvGraphicFramePr>
          <p:cNvPr id="20" name="Espace réservé du graphique 19">
            <a:extLst>
              <a:ext uri="{FF2B5EF4-FFF2-40B4-BE49-F238E27FC236}">
                <a16:creationId xmlns:a16="http://schemas.microsoft.com/office/drawing/2014/main" xmlns="" id="{C1B8DCE4-AC5A-4FD0-80F6-B9E33826A31B}"/>
              </a:ext>
            </a:extLst>
          </p:cNvPr>
          <p:cNvGraphicFramePr>
            <a:graphicFrameLocks noGrp="1"/>
          </p:cNvGraphicFramePr>
          <p:nvPr>
            <p:ph type="chart" sz="quarter" idx="22"/>
            <p:extLst>
              <p:ext uri="{D42A27DB-BD31-4B8C-83A1-F6EECF244321}">
                <p14:modId xmlns:p14="http://schemas.microsoft.com/office/powerpoint/2010/main" val="1675382257"/>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Espace réservé du contenu 20">
            <a:extLst>
              <a:ext uri="{FF2B5EF4-FFF2-40B4-BE49-F238E27FC236}">
                <a16:creationId xmlns:a16="http://schemas.microsoft.com/office/drawing/2014/main" xmlns="" id="{EF645715-B64F-49E1-AACC-97D216B9F065}"/>
              </a:ext>
            </a:extLst>
          </p:cNvPr>
          <p:cNvGraphicFramePr>
            <a:graphicFrameLocks noGrp="1"/>
          </p:cNvGraphicFramePr>
          <p:nvPr>
            <p:ph sz="quarter" idx="25"/>
            <p:extLst>
              <p:ext uri="{D42A27DB-BD31-4B8C-83A1-F6EECF244321}">
                <p14:modId xmlns:p14="http://schemas.microsoft.com/office/powerpoint/2010/main" val="3610539467"/>
              </p:ext>
            </p:extLst>
          </p:nvPr>
        </p:nvGraphicFramePr>
        <p:xfrm>
          <a:off x="377825" y="4207109"/>
          <a:ext cx="4041775" cy="2038116"/>
        </p:xfrm>
        <a:graphic>
          <a:graphicData uri="http://schemas.openxmlformats.org/drawingml/2006/chart">
            <c:chart xmlns:c="http://schemas.openxmlformats.org/drawingml/2006/chart" xmlns:r="http://schemas.openxmlformats.org/officeDocument/2006/relationships" r:id="rId7"/>
          </a:graphicData>
        </a:graphic>
      </p:graphicFrame>
      <p:sp>
        <p:nvSpPr>
          <p:cNvPr id="22" name="Espace réservé du texte 13">
            <a:extLst>
              <a:ext uri="{FF2B5EF4-FFF2-40B4-BE49-F238E27FC236}">
                <a16:creationId xmlns:a16="http://schemas.microsoft.com/office/drawing/2014/main" xmlns="" id="{500FCCD4-6949-4856-A67C-D0800C6C07C1}"/>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6,6 millions d’€</a:t>
            </a:r>
          </a:p>
        </p:txBody>
      </p:sp>
      <p:pic>
        <p:nvPicPr>
          <p:cNvPr id="23" name="Espace réservé pour une image  24">
            <a:extLst>
              <a:ext uri="{FF2B5EF4-FFF2-40B4-BE49-F238E27FC236}">
                <a16:creationId xmlns:a16="http://schemas.microsoft.com/office/drawing/2014/main" xmlns="" id="{7FEC6314-36A2-4B60-8678-07A05626F6D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4" name="Espace réservé du numéro de diapositive 3">
            <a:extLst>
              <a:ext uri="{FF2B5EF4-FFF2-40B4-BE49-F238E27FC236}">
                <a16:creationId xmlns:a16="http://schemas.microsoft.com/office/drawing/2014/main" xmlns="" id="{E28538A6-8DF4-4C32-ACDF-F75E880329C7}"/>
              </a:ext>
            </a:extLst>
          </p:cNvPr>
          <p:cNvSpPr>
            <a:spLocks noGrp="1"/>
          </p:cNvSpPr>
          <p:nvPr>
            <p:ph type="sldNum" sz="quarter" idx="12"/>
          </p:nvPr>
        </p:nvSpPr>
        <p:spPr/>
        <p:txBody>
          <a:bodyPr/>
          <a:lstStyle/>
          <a:p>
            <a:fld id="{01DFE443-B80B-44A7-B8E3-175A733CB829}" type="slidenum">
              <a:rPr lang="fr-FR" smtClean="0"/>
              <a:t>19</a:t>
            </a:fld>
            <a:endParaRPr lang="fr-FR"/>
          </a:p>
        </p:txBody>
      </p:sp>
      <p:sp>
        <p:nvSpPr>
          <p:cNvPr id="24" name="Espace réservé du texte 1">
            <a:extLst>
              <a:ext uri="{FF2B5EF4-FFF2-40B4-BE49-F238E27FC236}">
                <a16:creationId xmlns:a16="http://schemas.microsoft.com/office/drawing/2014/main" xmlns="" id="{28A4568D-D0A7-4630-BA3E-90ED7F16063E}"/>
              </a:ext>
            </a:extLst>
          </p:cNvPr>
          <p:cNvSpPr txBox="1">
            <a:spLocks/>
          </p:cNvSpPr>
          <p:nvPr/>
        </p:nvSpPr>
        <p:spPr>
          <a:xfrm>
            <a:off x="4284427" y="6620224"/>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a:t>Source : données OPTEER, profil énergétique de la CC SICECO</a:t>
            </a:r>
            <a:endParaRPr lang="fr-FR" sz="1100" i="1" dirty="0"/>
          </a:p>
        </p:txBody>
      </p:sp>
      <p:sp>
        <p:nvSpPr>
          <p:cNvPr id="6" name="Espace réservé du texte 5">
            <a:extLst>
              <a:ext uri="{FF2B5EF4-FFF2-40B4-BE49-F238E27FC236}">
                <a16:creationId xmlns:a16="http://schemas.microsoft.com/office/drawing/2014/main" xmlns="" id="{93C330E3-51BA-48C1-9E5D-D40C1EBB5F5D}"/>
              </a:ext>
            </a:extLst>
          </p:cNvPr>
          <p:cNvSpPr>
            <a:spLocks noGrp="1"/>
          </p:cNvSpPr>
          <p:nvPr>
            <p:ph type="body" sz="quarter" idx="21"/>
          </p:nvPr>
        </p:nvSpPr>
        <p:spPr/>
        <p:txBody>
          <a:bodyPr/>
          <a:lstStyle/>
          <a:p>
            <a:endParaRPr lang="fr-FR"/>
          </a:p>
        </p:txBody>
      </p:sp>
    </p:spTree>
    <p:extLst>
      <p:ext uri="{BB962C8B-B14F-4D97-AF65-F5344CB8AC3E}">
        <p14:creationId xmlns:p14="http://schemas.microsoft.com/office/powerpoint/2010/main" val="5900789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190</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7. Nouvelles énergies </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Augmenter la production d’énergie renouvelable sur le territoire</a:t>
            </a:r>
          </a:p>
          <a:p>
            <a:pPr algn="l" defTabSz="914400"/>
            <a:endParaRPr lang="fr-FR" sz="1600" kern="0" dirty="0">
              <a:solidFill>
                <a:sysClr val="windowText" lastClr="000000"/>
              </a:solidFill>
              <a:latin typeface="+mn-lt"/>
            </a:endParaRP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2670680"/>
            <a:ext cx="8414806" cy="1292621"/>
          </a:xfrm>
          <a:prstGeom prst="rect">
            <a:avLst/>
          </a:prstGeom>
        </p:spPr>
        <p:txBody>
          <a:bodyPr vert="horz" lIns="91440" tIns="45720" rIns="91440" bIns="45720" rtlCol="0">
            <a:normAutofit/>
          </a:bodyPr>
          <a:lstStyle/>
          <a:p>
            <a:pPr algn="just"/>
            <a:r>
              <a:rPr lang="fr-FR" sz="1600" dirty="0"/>
              <a:t>Objectifs de l’axe à 2030 : </a:t>
            </a:r>
          </a:p>
          <a:p>
            <a:pPr algn="just"/>
            <a:r>
              <a:rPr lang="fr-FR" sz="1600" dirty="0"/>
              <a:t>	12% d’énergie renouvelable dans l’énergie consommée</a:t>
            </a:r>
          </a:p>
          <a:p>
            <a:pPr algn="l" defTabSz="914400"/>
            <a:endParaRPr lang="fr-FR" sz="1600" kern="0" dirty="0">
              <a:solidFill>
                <a:sysClr val="windowText" lastClr="000000"/>
              </a:solidFill>
              <a:latin typeface="+mn-lt"/>
            </a:endParaRPr>
          </a:p>
        </p:txBody>
      </p:sp>
      <p:pic>
        <p:nvPicPr>
          <p:cNvPr id="9" name="Espace réservé du contenu 4">
            <a:extLst>
              <a:ext uri="{FF2B5EF4-FFF2-40B4-BE49-F238E27FC236}">
                <a16:creationId xmlns:a16="http://schemas.microsoft.com/office/drawing/2014/main" xmlns="" id="{9A54AC56-F100-4182-93A1-AC77221F84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736" y="509412"/>
            <a:ext cx="553998" cy="553998"/>
          </a:xfrm>
          <a:prstGeom prst="rect">
            <a:avLst/>
          </a:prstGeom>
        </p:spPr>
      </p:pic>
    </p:spTree>
    <p:extLst>
      <p:ext uri="{BB962C8B-B14F-4D97-AF65-F5344CB8AC3E}">
        <p14:creationId xmlns:p14="http://schemas.microsoft.com/office/powerpoint/2010/main" val="314710209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191</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7. Nouvelles énergies </a:t>
            </a:r>
          </a:p>
        </p:txBody>
      </p:sp>
      <p:pic>
        <p:nvPicPr>
          <p:cNvPr id="9" name="Espace réservé du contenu 4">
            <a:extLst>
              <a:ext uri="{FF2B5EF4-FFF2-40B4-BE49-F238E27FC236}">
                <a16:creationId xmlns:a16="http://schemas.microsoft.com/office/drawing/2014/main" xmlns="" id="{9A54AC56-F100-4182-93A1-AC77221F84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736" y="509412"/>
            <a:ext cx="553998" cy="553998"/>
          </a:xfrm>
          <a:prstGeom prst="rect">
            <a:avLst/>
          </a:prstGeom>
        </p:spPr>
      </p:pic>
      <p:graphicFrame>
        <p:nvGraphicFramePr>
          <p:cNvPr id="10" name="Tableau 9">
            <a:extLst>
              <a:ext uri="{FF2B5EF4-FFF2-40B4-BE49-F238E27FC236}">
                <a16:creationId xmlns:a16="http://schemas.microsoft.com/office/drawing/2014/main" xmlns="" id="{9D8BA13B-EF57-4F64-982D-87E205E8E1D0}"/>
              </a:ext>
            </a:extLst>
          </p:cNvPr>
          <p:cNvGraphicFramePr>
            <a:graphicFrameLocks noGrp="1"/>
          </p:cNvGraphicFramePr>
          <p:nvPr>
            <p:extLst/>
          </p:nvPr>
        </p:nvGraphicFramePr>
        <p:xfrm>
          <a:off x="281354" y="2408147"/>
          <a:ext cx="8314005" cy="2316480"/>
        </p:xfrm>
        <a:graphic>
          <a:graphicData uri="http://schemas.openxmlformats.org/drawingml/2006/table">
            <a:tbl>
              <a:tblPr firstRow="1" bandRow="1">
                <a:tableStyleId>{2D5ABB26-0587-4C30-8999-92F81FD0307C}</a:tableStyleId>
              </a:tblPr>
              <a:tblGrid>
                <a:gridCol w="3080824">
                  <a:extLst>
                    <a:ext uri="{9D8B030D-6E8A-4147-A177-3AD203B41FA5}">
                      <a16:colId xmlns:a16="http://schemas.microsoft.com/office/drawing/2014/main" xmlns="" val="3500264983"/>
                    </a:ext>
                  </a:extLst>
                </a:gridCol>
                <a:gridCol w="4192172">
                  <a:extLst>
                    <a:ext uri="{9D8B030D-6E8A-4147-A177-3AD203B41FA5}">
                      <a16:colId xmlns:a16="http://schemas.microsoft.com/office/drawing/2014/main" xmlns="" val="2321255503"/>
                    </a:ext>
                  </a:extLst>
                </a:gridCol>
                <a:gridCol w="1041009">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a:txBody>
                    <a:bodyPr/>
                    <a:lstStyle/>
                    <a:p>
                      <a:r>
                        <a:rPr lang="fr-FR" sz="1200" b="1" dirty="0"/>
                        <a:t>18. Orienter, cadrer, accompagner le développement ENR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n°18.1 : Valider une charte d’orientation concernant les nouvelles énergies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tc>
                  <a:txBody>
                    <a:bodyPr/>
                    <a:lstStyle/>
                    <a:p>
                      <a:r>
                        <a:rPr lang="fr-FR" sz="1200" dirty="0"/>
                        <a:t>Prioritaire et urgent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B3D9"/>
                    </a:solidFill>
                  </a:tcPr>
                </a:tc>
                <a:extLst>
                  <a:ext uri="{0D108BD9-81ED-4DB2-BD59-A6C34878D82A}">
                    <a16:rowId xmlns:a16="http://schemas.microsoft.com/office/drawing/2014/main" xmlns="" val="281138484"/>
                  </a:ext>
                </a:extLst>
              </a:tr>
              <a:tr h="370840">
                <a:tc>
                  <a:txBody>
                    <a:bodyPr/>
                    <a:lstStyle/>
                    <a:p>
                      <a:r>
                        <a:rPr lang="fr-FR" sz="1200" b="1" dirty="0"/>
                        <a:t>19. Favoriser, conseiller et accompagner les micro-projets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n°19.1: Participer au développement des projets individuels d’énergie renouvelables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Priorité moyenne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38854932"/>
                  </a:ext>
                </a:extLst>
              </a:tr>
              <a:tr h="370840">
                <a:tc>
                  <a:txBody>
                    <a:bodyPr/>
                    <a:lstStyle/>
                    <a:p>
                      <a:r>
                        <a:rPr lang="fr-FR" sz="1200" b="1" dirty="0"/>
                        <a:t>20. Développer les énergies renouvelables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n°20.1 : Participer au développement des énergies renouvelables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1434059133"/>
                  </a:ext>
                </a:extLst>
              </a:tr>
              <a:tr h="370840">
                <a:tc>
                  <a:txBody>
                    <a:bodyPr/>
                    <a:lstStyle/>
                    <a:p>
                      <a:r>
                        <a:rPr lang="fr-FR" sz="1200" b="1" dirty="0"/>
                        <a:t>21. Impulser les innovations avec des nouveaux modèles économiques de production- consommation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n°21.1 : Faire émerger des projets innovants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Non 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25146532"/>
                  </a:ext>
                </a:extLst>
              </a:tr>
            </a:tbl>
          </a:graphicData>
        </a:graphic>
      </p:graphicFrame>
    </p:spTree>
    <p:extLst>
      <p:ext uri="{BB962C8B-B14F-4D97-AF65-F5344CB8AC3E}">
        <p14:creationId xmlns:p14="http://schemas.microsoft.com/office/powerpoint/2010/main" val="28240025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192</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7. Nouvelles énergies </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2"/>
            <a:ext cx="8414806" cy="3830637"/>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le service DD et biodiversité. Il pourra être appuyé par différents partenaires : Le SICECO, Enedis, GRDF, GRTGAZ, RTE, l'ADEME, la région, BER, Pouilly et Bligny...</a:t>
            </a:r>
          </a:p>
          <a:p>
            <a:pPr algn="just"/>
            <a:endParaRPr lang="fr-FR" sz="1600" dirty="0"/>
          </a:p>
          <a:p>
            <a:pPr algn="just"/>
            <a:r>
              <a:rPr lang="fr-FR" sz="1600" dirty="0"/>
              <a:t>Les actions de cet axe ont pour public la communauté de communes, les communes, toutes les parties prenantes des énergies renouvelables, les foyers et les entreprises. </a:t>
            </a:r>
          </a:p>
          <a:p>
            <a:pPr algn="just"/>
            <a:endParaRPr lang="fr-FR" sz="1600" dirty="0"/>
          </a:p>
          <a:p>
            <a:pPr defTabSz="914400"/>
            <a:endParaRPr lang="fr-FR" sz="1600" kern="0" dirty="0">
              <a:solidFill>
                <a:sysClr val="windowText" lastClr="000000"/>
              </a:solidFill>
            </a:endParaRPr>
          </a:p>
        </p:txBody>
      </p:sp>
      <p:pic>
        <p:nvPicPr>
          <p:cNvPr id="9" name="Espace réservé du contenu 4">
            <a:extLst>
              <a:ext uri="{FF2B5EF4-FFF2-40B4-BE49-F238E27FC236}">
                <a16:creationId xmlns:a16="http://schemas.microsoft.com/office/drawing/2014/main" xmlns="" id="{9A54AC56-F100-4182-93A1-AC77221F84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3736" y="509412"/>
            <a:ext cx="553998" cy="553998"/>
          </a:xfrm>
          <a:prstGeom prst="rect">
            <a:avLst/>
          </a:prstGeom>
        </p:spPr>
      </p:pic>
    </p:spTree>
    <p:extLst>
      <p:ext uri="{BB962C8B-B14F-4D97-AF65-F5344CB8AC3E}">
        <p14:creationId xmlns:p14="http://schemas.microsoft.com/office/powerpoint/2010/main" val="119334690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193</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8. Eau et Biodiversité</a:t>
            </a:r>
          </a:p>
        </p:txBody>
      </p:sp>
      <p:sp>
        <p:nvSpPr>
          <p:cNvPr id="6" name="Espace réservé du contenu 4">
            <a:extLst>
              <a:ext uri="{FF2B5EF4-FFF2-40B4-BE49-F238E27FC236}">
                <a16:creationId xmlns:a16="http://schemas.microsoft.com/office/drawing/2014/main" xmlns="" id="{C03A57AD-C337-4553-83E8-F9CE6CC5AC6F}"/>
              </a:ext>
            </a:extLst>
          </p:cNvPr>
          <p:cNvSpPr txBox="1">
            <a:spLocks/>
          </p:cNvSpPr>
          <p:nvPr/>
        </p:nvSpPr>
        <p:spPr>
          <a:xfrm>
            <a:off x="364597" y="1655763"/>
            <a:ext cx="8414806" cy="1292621"/>
          </a:xfrm>
          <a:prstGeom prst="rect">
            <a:avLst/>
          </a:prstGeom>
        </p:spPr>
        <p:txBody>
          <a:bodyPr vert="horz" lIns="91440" tIns="45720" rIns="91440" bIns="45720" rtlCol="0">
            <a:normAutofit/>
          </a:bodyPr>
          <a:lstStyle/>
          <a:p>
            <a:pPr algn="just"/>
            <a:r>
              <a:rPr lang="fr-FR" sz="1600" dirty="0"/>
              <a:t>Enjeu : Engager et suivre les réflexions existantes pour anticiper la question de la ressource en eau</a:t>
            </a:r>
          </a:p>
          <a:p>
            <a:pPr algn="just"/>
            <a:endParaRPr lang="fr-FR" sz="1600" dirty="0"/>
          </a:p>
          <a:p>
            <a:pPr algn="just"/>
            <a:endParaRPr lang="fr-FR" sz="1600" dirty="0"/>
          </a:p>
          <a:p>
            <a:pPr algn="just"/>
            <a:endParaRPr lang="fr-FR" sz="1600" kern="0" dirty="0">
              <a:solidFill>
                <a:sysClr val="windowText" lastClr="000000"/>
              </a:solidFill>
              <a:latin typeface="+mn-lt"/>
            </a:endParaRPr>
          </a:p>
        </p:txBody>
      </p:sp>
      <p:pic>
        <p:nvPicPr>
          <p:cNvPr id="9" name="Image 8">
            <a:extLst>
              <a:ext uri="{FF2B5EF4-FFF2-40B4-BE49-F238E27FC236}">
                <a16:creationId xmlns:a16="http://schemas.microsoft.com/office/drawing/2014/main" xmlns="" id="{F03720B0-789A-445E-8C8A-91FE1001E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1" y="486994"/>
            <a:ext cx="553015" cy="553015"/>
          </a:xfrm>
          <a:prstGeom prst="rect">
            <a:avLst/>
          </a:prstGeom>
        </p:spPr>
      </p:pic>
    </p:spTree>
    <p:extLst>
      <p:ext uri="{BB962C8B-B14F-4D97-AF65-F5344CB8AC3E}">
        <p14:creationId xmlns:p14="http://schemas.microsoft.com/office/powerpoint/2010/main" val="21678115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194</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8. Eau et Biodiversité</a:t>
            </a:r>
          </a:p>
        </p:txBody>
      </p:sp>
      <p:pic>
        <p:nvPicPr>
          <p:cNvPr id="9" name="Image 8">
            <a:extLst>
              <a:ext uri="{FF2B5EF4-FFF2-40B4-BE49-F238E27FC236}">
                <a16:creationId xmlns:a16="http://schemas.microsoft.com/office/drawing/2014/main" xmlns="" id="{F03720B0-789A-445E-8C8A-91FE1001E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1" y="486994"/>
            <a:ext cx="553015" cy="553015"/>
          </a:xfrm>
          <a:prstGeom prst="rect">
            <a:avLst/>
          </a:prstGeom>
        </p:spPr>
      </p:pic>
      <p:graphicFrame>
        <p:nvGraphicFramePr>
          <p:cNvPr id="10" name="Tableau 9">
            <a:extLst>
              <a:ext uri="{FF2B5EF4-FFF2-40B4-BE49-F238E27FC236}">
                <a16:creationId xmlns:a16="http://schemas.microsoft.com/office/drawing/2014/main" xmlns="" id="{28A46506-B56B-4ADD-870B-E05BF4C9C533}"/>
              </a:ext>
            </a:extLst>
          </p:cNvPr>
          <p:cNvGraphicFramePr>
            <a:graphicFrameLocks noGrp="1"/>
          </p:cNvGraphicFramePr>
          <p:nvPr>
            <p:extLst/>
          </p:nvPr>
        </p:nvGraphicFramePr>
        <p:xfrm>
          <a:off x="446730" y="2378147"/>
          <a:ext cx="8314005" cy="1676400"/>
        </p:xfrm>
        <a:graphic>
          <a:graphicData uri="http://schemas.openxmlformats.org/drawingml/2006/table">
            <a:tbl>
              <a:tblPr firstRow="1" bandRow="1">
                <a:tableStyleId>{2D5ABB26-0587-4C30-8999-92F81FD0307C}</a:tableStyleId>
              </a:tblPr>
              <a:tblGrid>
                <a:gridCol w="3080824">
                  <a:extLst>
                    <a:ext uri="{9D8B030D-6E8A-4147-A177-3AD203B41FA5}">
                      <a16:colId xmlns:a16="http://schemas.microsoft.com/office/drawing/2014/main" xmlns="" val="3500264983"/>
                    </a:ext>
                  </a:extLst>
                </a:gridCol>
                <a:gridCol w="4192172">
                  <a:extLst>
                    <a:ext uri="{9D8B030D-6E8A-4147-A177-3AD203B41FA5}">
                      <a16:colId xmlns:a16="http://schemas.microsoft.com/office/drawing/2014/main" xmlns="" val="2321255503"/>
                    </a:ext>
                  </a:extLst>
                </a:gridCol>
                <a:gridCol w="1041009">
                  <a:extLst>
                    <a:ext uri="{9D8B030D-6E8A-4147-A177-3AD203B41FA5}">
                      <a16:colId xmlns:a16="http://schemas.microsoft.com/office/drawing/2014/main" xmlns="" val="3464888972"/>
                    </a:ext>
                  </a:extLst>
                </a:gridCol>
              </a:tblGrid>
              <a:tr h="301742">
                <a:tc>
                  <a:txBody>
                    <a:bodyPr/>
                    <a:lstStyle/>
                    <a:p>
                      <a:r>
                        <a:rPr lang="fr-FR" sz="1400" b="1" dirty="0">
                          <a:solidFill>
                            <a:schemeClr val="bg1"/>
                          </a:solidFill>
                        </a:rPr>
                        <a:t>Plan d’actions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D235A"/>
                    </a:solidFill>
                  </a:tcPr>
                </a:tc>
                <a:tc>
                  <a:txBody>
                    <a:bodyPr/>
                    <a:lstStyle/>
                    <a:p>
                      <a:r>
                        <a:rPr lang="fr-FR" sz="1400" b="1" dirty="0">
                          <a:solidFill>
                            <a:schemeClr val="bg1"/>
                          </a:solidFill>
                        </a:rPr>
                        <a:t>Priorité</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D235A"/>
                    </a:solidFill>
                  </a:tcPr>
                </a:tc>
                <a:extLst>
                  <a:ext uri="{0D108BD9-81ED-4DB2-BD59-A6C34878D82A}">
                    <a16:rowId xmlns:a16="http://schemas.microsoft.com/office/drawing/2014/main" xmlns="" val="713078356"/>
                  </a:ext>
                </a:extLst>
              </a:tr>
              <a:tr h="370840">
                <a:tc rowSpan="2">
                  <a:txBody>
                    <a:bodyPr/>
                    <a:lstStyle/>
                    <a:p>
                      <a:r>
                        <a:rPr lang="fr-FR" sz="1200" b="1" dirty="0"/>
                        <a:t>22. Amélioration du grand cycle de l’eau</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n°22.1 : Augmenter les ressources en eau sur le territoire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t>Non 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38854932"/>
                  </a:ext>
                </a:extLst>
              </a:tr>
              <a:tr h="370840">
                <a:tc vMerge="1">
                  <a:txBody>
                    <a:bodyPr/>
                    <a:lstStyle/>
                    <a:p>
                      <a:endParaRPr lang="fr-FR" sz="1200" b="1"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Action n°22.2 :Conserver et restaurer une trame verte et bleue résiliente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Prioritaire</a:t>
                      </a:r>
                    </a:p>
                    <a:p>
                      <a:endParaRPr lang="fr-FR"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1434059133"/>
                  </a:ext>
                </a:extLst>
              </a:tr>
              <a:tr h="382758">
                <a:tc>
                  <a:txBody>
                    <a:bodyPr/>
                    <a:lstStyle/>
                    <a:p>
                      <a:r>
                        <a:rPr lang="fr-FR" sz="1200" b="1" dirty="0"/>
                        <a:t>23. Améliorer le petit cycle de l’eau</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Action n°23.1 : Mettre en œuvre un plan d’amélioration du petit cycle de l’eau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tc>
                  <a:txBody>
                    <a:bodyPr/>
                    <a:lstStyle/>
                    <a:p>
                      <a:r>
                        <a:rPr lang="fr-FR" sz="1200" dirty="0"/>
                        <a:t>Prioritaire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DE6"/>
                    </a:solidFill>
                  </a:tcPr>
                </a:tc>
                <a:extLst>
                  <a:ext uri="{0D108BD9-81ED-4DB2-BD59-A6C34878D82A}">
                    <a16:rowId xmlns:a16="http://schemas.microsoft.com/office/drawing/2014/main" xmlns="" val="3725146532"/>
                  </a:ext>
                </a:extLst>
              </a:tr>
            </a:tbl>
          </a:graphicData>
        </a:graphic>
      </p:graphicFrame>
    </p:spTree>
    <p:extLst>
      <p:ext uri="{BB962C8B-B14F-4D97-AF65-F5344CB8AC3E}">
        <p14:creationId xmlns:p14="http://schemas.microsoft.com/office/powerpoint/2010/main" val="32943153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195</a:t>
            </a:fld>
            <a:endParaRPr lang="fr-FR"/>
          </a:p>
        </p:txBody>
      </p:sp>
      <p:sp>
        <p:nvSpPr>
          <p:cNvPr id="60" name="Rectangle 59">
            <a:extLst>
              <a:ext uri="{FF2B5EF4-FFF2-40B4-BE49-F238E27FC236}">
                <a16:creationId xmlns:a16="http://schemas.microsoft.com/office/drawing/2014/main" xmlns="" id="{3107ACA8-1B38-42A9-86CD-815201F011E1}"/>
              </a:ext>
            </a:extLst>
          </p:cNvPr>
          <p:cNvSpPr/>
          <p:nvPr/>
        </p:nvSpPr>
        <p:spPr>
          <a:xfrm>
            <a:off x="968326" y="393809"/>
            <a:ext cx="7627033" cy="400110"/>
          </a:xfrm>
          <a:prstGeom prst="rect">
            <a:avLst/>
          </a:prstGeom>
        </p:spPr>
        <p:txBody>
          <a:bodyPr wrap="square">
            <a:spAutoFit/>
          </a:bodyPr>
          <a:lstStyle/>
          <a:p>
            <a:r>
              <a:rPr lang="fr-FR" sz="2000" dirty="0"/>
              <a:t>Axe 8. Eau et Biodiversité</a:t>
            </a:r>
          </a:p>
        </p:txBody>
      </p:sp>
      <p:sp>
        <p:nvSpPr>
          <p:cNvPr id="7" name="Espace réservé du contenu 4">
            <a:extLst>
              <a:ext uri="{FF2B5EF4-FFF2-40B4-BE49-F238E27FC236}">
                <a16:creationId xmlns:a16="http://schemas.microsoft.com/office/drawing/2014/main" xmlns="" id="{F617A84D-B87B-4AD7-B9FA-66CDC2315004}"/>
              </a:ext>
            </a:extLst>
          </p:cNvPr>
          <p:cNvSpPr txBox="1">
            <a:spLocks/>
          </p:cNvSpPr>
          <p:nvPr/>
        </p:nvSpPr>
        <p:spPr>
          <a:xfrm>
            <a:off x="364597" y="1698172"/>
            <a:ext cx="8414806" cy="5033368"/>
          </a:xfrm>
          <a:prstGeom prst="rect">
            <a:avLst/>
          </a:prstGeom>
        </p:spPr>
        <p:txBody>
          <a:bodyPr vert="horz" lIns="91440" tIns="45720" rIns="91440" bIns="45720" rtlCol="0">
            <a:normAutofit/>
          </a:bodyPr>
          <a:lstStyle/>
          <a:p>
            <a:pPr algn="just"/>
            <a:r>
              <a:rPr lang="fr-FR" sz="1600" dirty="0"/>
              <a:t>La mise en œuvre de ces plans d'actions s'appuie sur des moyens existants et d'autres à faire émerger.</a:t>
            </a:r>
          </a:p>
          <a:p>
            <a:pPr algn="just"/>
            <a:r>
              <a:rPr lang="fr-FR" sz="1600" dirty="0"/>
              <a:t>Le service en charge de la mise en œuvre des différentes actions de cet axe est le service DD et biodiversité. Il pourra être appuyé par différents partenaires : le CD21, l'agence de l'eau Rhône Méditerranée Corse...</a:t>
            </a:r>
          </a:p>
          <a:p>
            <a:pPr algn="just"/>
            <a:endParaRPr lang="fr-FR" sz="1600" dirty="0"/>
          </a:p>
          <a:p>
            <a:pPr algn="just"/>
            <a:r>
              <a:rPr lang="fr-FR" sz="1600" dirty="0"/>
              <a:t>Les actions de cet axe ont pour public la communauté de communes, le syndicat GEMAPI, le syndicat mixte du SCOT. </a:t>
            </a:r>
          </a:p>
          <a:p>
            <a:pPr algn="just"/>
            <a:r>
              <a:rPr lang="fr-FR" sz="1600" dirty="0"/>
              <a:t> </a:t>
            </a:r>
          </a:p>
          <a:p>
            <a:pPr algn="l" defTabSz="914400"/>
            <a:endParaRPr lang="fr-FR" sz="1600" kern="0" dirty="0">
              <a:solidFill>
                <a:sysClr val="windowText" lastClr="000000"/>
              </a:solidFill>
              <a:latin typeface="+mn-lt"/>
            </a:endParaRPr>
          </a:p>
        </p:txBody>
      </p:sp>
      <p:pic>
        <p:nvPicPr>
          <p:cNvPr id="9" name="Image 8">
            <a:extLst>
              <a:ext uri="{FF2B5EF4-FFF2-40B4-BE49-F238E27FC236}">
                <a16:creationId xmlns:a16="http://schemas.microsoft.com/office/drawing/2014/main" xmlns="" id="{F03720B0-789A-445E-8C8A-91FE1001E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1" y="486994"/>
            <a:ext cx="553015" cy="553015"/>
          </a:xfrm>
          <a:prstGeom prst="rect">
            <a:avLst/>
          </a:prstGeom>
        </p:spPr>
      </p:pic>
    </p:spTree>
    <p:extLst>
      <p:ext uri="{BB962C8B-B14F-4D97-AF65-F5344CB8AC3E}">
        <p14:creationId xmlns:p14="http://schemas.microsoft.com/office/powerpoint/2010/main" val="19765190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normAutofit/>
          </a:bodyPr>
          <a:lstStyle/>
          <a:p>
            <a:r>
              <a:rPr lang="fr-FR" dirty="0"/>
              <a:t>Rappel processus approbation</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9424274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291CA2B7-19D0-4D52-BFD8-203DF62568F2}"/>
              </a:ext>
            </a:extLst>
          </p:cNvPr>
          <p:cNvSpPr>
            <a:spLocks noGrp="1"/>
          </p:cNvSpPr>
          <p:nvPr>
            <p:ph type="title"/>
          </p:nvPr>
        </p:nvSpPr>
        <p:spPr/>
        <p:txBody>
          <a:bodyPr/>
          <a:lstStyle/>
          <a:p>
            <a:r>
              <a:rPr lang="fr-FR" dirty="0"/>
              <a:t>Rappel processus d’approbation</a:t>
            </a:r>
          </a:p>
        </p:txBody>
      </p:sp>
      <p:sp>
        <p:nvSpPr>
          <p:cNvPr id="11" name="Espace réservé du texte 10">
            <a:extLst>
              <a:ext uri="{FF2B5EF4-FFF2-40B4-BE49-F238E27FC236}">
                <a16:creationId xmlns:a16="http://schemas.microsoft.com/office/drawing/2014/main" xmlns="" id="{DE0D67D2-113F-40AC-9837-11D318D95664}"/>
              </a:ext>
            </a:extLst>
          </p:cNvPr>
          <p:cNvSpPr>
            <a:spLocks noGrp="1"/>
          </p:cNvSpPr>
          <p:nvPr>
            <p:ph type="body" sz="quarter" idx="13"/>
          </p:nvPr>
        </p:nvSpPr>
        <p:spPr>
          <a:xfrm>
            <a:off x="4724368" y="1474438"/>
            <a:ext cx="4209804" cy="334497"/>
          </a:xfrm>
        </p:spPr>
        <p:txBody>
          <a:bodyPr/>
          <a:lstStyle/>
          <a:p>
            <a:endParaRPr lang="fr-FR" dirty="0"/>
          </a:p>
        </p:txBody>
      </p:sp>
      <p:sp>
        <p:nvSpPr>
          <p:cNvPr id="16" name="Espace réservé du numéro de diapositive 15">
            <a:extLst>
              <a:ext uri="{FF2B5EF4-FFF2-40B4-BE49-F238E27FC236}">
                <a16:creationId xmlns:a16="http://schemas.microsoft.com/office/drawing/2014/main" xmlns="" id="{8D634B74-D11E-4AEE-B81E-74638D671E32}"/>
              </a:ext>
            </a:extLst>
          </p:cNvPr>
          <p:cNvSpPr>
            <a:spLocks noGrp="1"/>
          </p:cNvSpPr>
          <p:nvPr>
            <p:ph type="sldNum" sz="quarter" idx="12"/>
          </p:nvPr>
        </p:nvSpPr>
        <p:spPr/>
        <p:txBody>
          <a:bodyPr/>
          <a:lstStyle/>
          <a:p>
            <a:fld id="{01DFE443-B80B-44A7-B8E3-175A733CB829}" type="slidenum">
              <a:rPr lang="fr-FR" smtClean="0"/>
              <a:pPr/>
              <a:t>197</a:t>
            </a:fld>
            <a:endParaRPr lang="fr-FR"/>
          </a:p>
        </p:txBody>
      </p:sp>
      <p:pic>
        <p:nvPicPr>
          <p:cNvPr id="10" name="Espace réservé pour une image  25">
            <a:extLst>
              <a:ext uri="{FF2B5EF4-FFF2-40B4-BE49-F238E27FC236}">
                <a16:creationId xmlns:a16="http://schemas.microsoft.com/office/drawing/2014/main" xmlns=""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7" name="Flèche : chevron 20">
            <a:extLst>
              <a:ext uri="{FF2B5EF4-FFF2-40B4-BE49-F238E27FC236}">
                <a16:creationId xmlns:a16="http://schemas.microsoft.com/office/drawing/2014/main" xmlns="" id="{CDAF3FFC-F557-44CC-A71A-B4B8BD26D54A}"/>
              </a:ext>
            </a:extLst>
          </p:cNvPr>
          <p:cNvSpPr/>
          <p:nvPr/>
        </p:nvSpPr>
        <p:spPr>
          <a:xfrm>
            <a:off x="1463040" y="2540804"/>
            <a:ext cx="5582193" cy="504601"/>
          </a:xfrm>
          <a:prstGeom prst="chevron">
            <a:avLst/>
          </a:prstGeom>
          <a:solidFill>
            <a:srgbClr val="8D235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3312" tIns="12700" rIns="447911"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Processus d’Approbation</a:t>
            </a:r>
          </a:p>
        </p:txBody>
      </p:sp>
      <p:sp>
        <p:nvSpPr>
          <p:cNvPr id="8" name="Flèche : chevron 21">
            <a:extLst>
              <a:ext uri="{FF2B5EF4-FFF2-40B4-BE49-F238E27FC236}">
                <a16:creationId xmlns:a16="http://schemas.microsoft.com/office/drawing/2014/main" xmlns="" id="{6969FE03-4F81-47B9-BC59-B6D4D58D853D}"/>
              </a:ext>
            </a:extLst>
          </p:cNvPr>
          <p:cNvSpPr/>
          <p:nvPr/>
        </p:nvSpPr>
        <p:spPr>
          <a:xfrm>
            <a:off x="48717" y="3353706"/>
            <a:ext cx="1414321" cy="618744"/>
          </a:xfrm>
          <a:prstGeom prst="chevron">
            <a:avLst>
              <a:gd name="adj" fmla="val 31413"/>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000" dirty="0">
                <a:solidFill>
                  <a:schemeClr val="bg1"/>
                </a:solidFill>
              </a:rPr>
              <a:t>Délibération du 28 mai</a:t>
            </a:r>
          </a:p>
        </p:txBody>
      </p:sp>
      <p:sp>
        <p:nvSpPr>
          <p:cNvPr id="13" name="Flèche : chevron 22">
            <a:extLst>
              <a:ext uri="{FF2B5EF4-FFF2-40B4-BE49-F238E27FC236}">
                <a16:creationId xmlns:a16="http://schemas.microsoft.com/office/drawing/2014/main" xmlns="" id="{E3D66426-EC2F-4E04-95D8-25C26A16858B}"/>
              </a:ext>
            </a:extLst>
          </p:cNvPr>
          <p:cNvSpPr/>
          <p:nvPr/>
        </p:nvSpPr>
        <p:spPr>
          <a:xfrm>
            <a:off x="1463040" y="3207000"/>
            <a:ext cx="1846217" cy="912156"/>
          </a:xfrm>
          <a:prstGeom prst="chevron">
            <a:avLst>
              <a:gd name="adj" fmla="val 34298"/>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6000" tIns="6985" rIns="36000" bIns="6985" numCol="1" spcCol="1270" anchor="ctr" anchorCtr="0">
            <a:noAutofit/>
          </a:bodyPr>
          <a:lstStyle/>
          <a:p>
            <a:pPr lvl="0" algn="ctr" defTabSz="488950">
              <a:lnSpc>
                <a:spcPct val="90000"/>
              </a:lnSpc>
              <a:spcBef>
                <a:spcPct val="0"/>
              </a:spcBef>
              <a:spcAft>
                <a:spcPct val="35000"/>
              </a:spcAft>
            </a:pPr>
            <a:r>
              <a:rPr lang="fr-FR" sz="1100" dirty="0">
                <a:solidFill>
                  <a:schemeClr val="bg1"/>
                </a:solidFill>
              </a:rPr>
              <a:t>Saisine de l’Autorité Environnementale (MRAE)</a:t>
            </a:r>
          </a:p>
        </p:txBody>
      </p:sp>
      <p:sp>
        <p:nvSpPr>
          <p:cNvPr id="14" name="Flèche : chevron 23">
            <a:extLst>
              <a:ext uri="{FF2B5EF4-FFF2-40B4-BE49-F238E27FC236}">
                <a16:creationId xmlns:a16="http://schemas.microsoft.com/office/drawing/2014/main" xmlns="" id="{80D8B4F7-4B2A-4BDA-AF5D-5CC533C9CB65}"/>
              </a:ext>
            </a:extLst>
          </p:cNvPr>
          <p:cNvSpPr/>
          <p:nvPr/>
        </p:nvSpPr>
        <p:spPr>
          <a:xfrm>
            <a:off x="3309257" y="3207000"/>
            <a:ext cx="1811383" cy="912156"/>
          </a:xfrm>
          <a:prstGeom prst="chevron">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100" dirty="0">
                <a:solidFill>
                  <a:schemeClr val="bg1"/>
                </a:solidFill>
              </a:rPr>
              <a:t>Avis de l’État (Préfet – Région)</a:t>
            </a:r>
          </a:p>
        </p:txBody>
      </p:sp>
      <p:sp>
        <p:nvSpPr>
          <p:cNvPr id="15" name="Flèche : chevron 25">
            <a:extLst>
              <a:ext uri="{FF2B5EF4-FFF2-40B4-BE49-F238E27FC236}">
                <a16:creationId xmlns:a16="http://schemas.microsoft.com/office/drawing/2014/main" xmlns="" id="{9CE6B24D-1C78-46C4-8851-ECAB3B67EAE7}"/>
              </a:ext>
            </a:extLst>
          </p:cNvPr>
          <p:cNvSpPr/>
          <p:nvPr/>
        </p:nvSpPr>
        <p:spPr>
          <a:xfrm>
            <a:off x="7045234" y="2540804"/>
            <a:ext cx="1888938" cy="504601"/>
          </a:xfrm>
          <a:prstGeom prst="chevron">
            <a:avLst/>
          </a:prstGeom>
          <a:solidFill>
            <a:srgbClr val="8D235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700" rIns="0"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Mise en œuvre du PCAET</a:t>
            </a:r>
          </a:p>
        </p:txBody>
      </p:sp>
      <p:sp>
        <p:nvSpPr>
          <p:cNvPr id="17" name="Flèche : chevron 25">
            <a:extLst>
              <a:ext uri="{FF2B5EF4-FFF2-40B4-BE49-F238E27FC236}">
                <a16:creationId xmlns:a16="http://schemas.microsoft.com/office/drawing/2014/main" xmlns="" id="{9CE6B24D-1C78-46C4-8851-ECAB3B67EAE7}"/>
              </a:ext>
            </a:extLst>
          </p:cNvPr>
          <p:cNvSpPr/>
          <p:nvPr/>
        </p:nvSpPr>
        <p:spPr>
          <a:xfrm>
            <a:off x="48718" y="2540804"/>
            <a:ext cx="1414321" cy="504601"/>
          </a:xfrm>
          <a:prstGeom prst="chevron">
            <a:avLst/>
          </a:prstGeom>
          <a:solidFill>
            <a:srgbClr val="8D235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700" rIns="0" bIns="12700" numCol="1" spcCol="1270" anchor="ctr" anchorCtr="0">
            <a:noAutofit/>
          </a:bodyPr>
          <a:lstStyle/>
          <a:p>
            <a:pPr marL="0" lvl="0" indent="0" algn="ctr" defTabSz="889000">
              <a:lnSpc>
                <a:spcPct val="90000"/>
              </a:lnSpc>
              <a:spcBef>
                <a:spcPct val="0"/>
              </a:spcBef>
              <a:spcAft>
                <a:spcPct val="35000"/>
              </a:spcAft>
              <a:buNone/>
            </a:pPr>
            <a:r>
              <a:rPr lang="fr-FR" sz="1400" b="1" kern="1200" dirty="0"/>
              <a:t>Arrêt du PCAET</a:t>
            </a:r>
          </a:p>
        </p:txBody>
      </p:sp>
      <p:sp>
        <p:nvSpPr>
          <p:cNvPr id="18" name="Espace réservé du contenu 5">
            <a:extLst>
              <a:ext uri="{FF2B5EF4-FFF2-40B4-BE49-F238E27FC236}">
                <a16:creationId xmlns:a16="http://schemas.microsoft.com/office/drawing/2014/main" xmlns="" id="{D099E768-068D-42BA-835A-B92C83678B7A}"/>
              </a:ext>
            </a:extLst>
          </p:cNvPr>
          <p:cNvSpPr txBox="1">
            <a:spLocks/>
          </p:cNvSpPr>
          <p:nvPr/>
        </p:nvSpPr>
        <p:spPr>
          <a:xfrm>
            <a:off x="1463037" y="4280752"/>
            <a:ext cx="1846219" cy="296932"/>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100" dirty="0"/>
              <a:t>3 mois </a:t>
            </a:r>
          </a:p>
        </p:txBody>
      </p:sp>
      <p:sp>
        <p:nvSpPr>
          <p:cNvPr id="19" name="Espace réservé du contenu 5">
            <a:extLst>
              <a:ext uri="{FF2B5EF4-FFF2-40B4-BE49-F238E27FC236}">
                <a16:creationId xmlns:a16="http://schemas.microsoft.com/office/drawing/2014/main" xmlns="" id="{D099E768-068D-42BA-835A-B92C83678B7A}"/>
              </a:ext>
            </a:extLst>
          </p:cNvPr>
          <p:cNvSpPr txBox="1">
            <a:spLocks/>
          </p:cNvSpPr>
          <p:nvPr/>
        </p:nvSpPr>
        <p:spPr>
          <a:xfrm>
            <a:off x="3309256" y="4278992"/>
            <a:ext cx="1811384" cy="296932"/>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100" dirty="0"/>
              <a:t>2 mois </a:t>
            </a:r>
          </a:p>
        </p:txBody>
      </p:sp>
      <p:sp>
        <p:nvSpPr>
          <p:cNvPr id="20" name="Espace réservé du contenu 5">
            <a:extLst>
              <a:ext uri="{FF2B5EF4-FFF2-40B4-BE49-F238E27FC236}">
                <a16:creationId xmlns:a16="http://schemas.microsoft.com/office/drawing/2014/main" xmlns="" id="{D099E768-068D-42BA-835A-B92C83678B7A}"/>
              </a:ext>
            </a:extLst>
          </p:cNvPr>
          <p:cNvSpPr txBox="1">
            <a:spLocks/>
          </p:cNvSpPr>
          <p:nvPr/>
        </p:nvSpPr>
        <p:spPr>
          <a:xfrm>
            <a:off x="5120640" y="4278992"/>
            <a:ext cx="1811384" cy="296932"/>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100" dirty="0"/>
              <a:t>1 mois </a:t>
            </a:r>
          </a:p>
        </p:txBody>
      </p:sp>
      <p:sp>
        <p:nvSpPr>
          <p:cNvPr id="21" name="Flèche : chevron 23">
            <a:extLst>
              <a:ext uri="{FF2B5EF4-FFF2-40B4-BE49-F238E27FC236}">
                <a16:creationId xmlns:a16="http://schemas.microsoft.com/office/drawing/2014/main" xmlns="" id="{80D8B4F7-4B2A-4BDA-AF5D-5CC533C9CB65}"/>
              </a:ext>
            </a:extLst>
          </p:cNvPr>
          <p:cNvSpPr/>
          <p:nvPr/>
        </p:nvSpPr>
        <p:spPr>
          <a:xfrm>
            <a:off x="5120640" y="3248393"/>
            <a:ext cx="1924593" cy="912156"/>
          </a:xfrm>
          <a:prstGeom prst="chevron">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100" dirty="0">
                <a:solidFill>
                  <a:schemeClr val="bg1"/>
                </a:solidFill>
              </a:rPr>
              <a:t>Consultation publique</a:t>
            </a:r>
          </a:p>
        </p:txBody>
      </p:sp>
      <p:sp>
        <p:nvSpPr>
          <p:cNvPr id="22" name="Flèche : chevron 21">
            <a:extLst>
              <a:ext uri="{FF2B5EF4-FFF2-40B4-BE49-F238E27FC236}">
                <a16:creationId xmlns:a16="http://schemas.microsoft.com/office/drawing/2014/main" xmlns="" id="{6969FE03-4F81-47B9-BC59-B6D4D58D853D}"/>
              </a:ext>
            </a:extLst>
          </p:cNvPr>
          <p:cNvSpPr/>
          <p:nvPr/>
        </p:nvSpPr>
        <p:spPr>
          <a:xfrm>
            <a:off x="7045233" y="3395099"/>
            <a:ext cx="1414321" cy="618744"/>
          </a:xfrm>
          <a:prstGeom prst="chevron">
            <a:avLst>
              <a:gd name="adj" fmla="val 31413"/>
            </a:avLst>
          </a:prstGeom>
          <a:solidFill>
            <a:srgbClr val="8D235A"/>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6985" rIns="108000" bIns="6985" numCol="1" spcCol="1270" anchor="ctr" anchorCtr="0">
            <a:noAutofit/>
          </a:bodyPr>
          <a:lstStyle/>
          <a:p>
            <a:pPr indent="11113" algn="ctr" defTabSz="488950">
              <a:lnSpc>
                <a:spcPct val="90000"/>
              </a:lnSpc>
              <a:spcBef>
                <a:spcPct val="0"/>
              </a:spcBef>
              <a:spcAft>
                <a:spcPct val="35000"/>
              </a:spcAft>
            </a:pPr>
            <a:r>
              <a:rPr lang="fr-FR" sz="1000" dirty="0">
                <a:solidFill>
                  <a:schemeClr val="bg1"/>
                </a:solidFill>
              </a:rPr>
              <a:t>Délibération pour approbation</a:t>
            </a:r>
          </a:p>
        </p:txBody>
      </p:sp>
    </p:spTree>
    <p:extLst>
      <p:ext uri="{BB962C8B-B14F-4D97-AF65-F5344CB8AC3E}">
        <p14:creationId xmlns:p14="http://schemas.microsoft.com/office/powerpoint/2010/main" val="24439358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normAutofit/>
          </a:bodyPr>
          <a:lstStyle/>
          <a:p>
            <a:r>
              <a:rPr lang="fr-FR" dirty="0"/>
              <a:t>Suivi et évaluation</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31337503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291CA2B7-19D0-4D52-BFD8-203DF62568F2}"/>
              </a:ext>
            </a:extLst>
          </p:cNvPr>
          <p:cNvSpPr>
            <a:spLocks noGrp="1"/>
          </p:cNvSpPr>
          <p:nvPr>
            <p:ph type="title"/>
          </p:nvPr>
        </p:nvSpPr>
        <p:spPr/>
        <p:txBody>
          <a:bodyPr/>
          <a:lstStyle/>
          <a:p>
            <a:r>
              <a:rPr lang="fr-FR" dirty="0"/>
              <a:t>Une gouvernance et un pilotage partagés</a:t>
            </a:r>
          </a:p>
        </p:txBody>
      </p:sp>
      <p:sp>
        <p:nvSpPr>
          <p:cNvPr id="16" name="Espace réservé du numéro de diapositive 15">
            <a:extLst>
              <a:ext uri="{FF2B5EF4-FFF2-40B4-BE49-F238E27FC236}">
                <a16:creationId xmlns:a16="http://schemas.microsoft.com/office/drawing/2014/main" xmlns="" id="{8D634B74-D11E-4AEE-B81E-74638D671E32}"/>
              </a:ext>
            </a:extLst>
          </p:cNvPr>
          <p:cNvSpPr>
            <a:spLocks noGrp="1"/>
          </p:cNvSpPr>
          <p:nvPr>
            <p:ph type="sldNum" sz="quarter" idx="12"/>
          </p:nvPr>
        </p:nvSpPr>
        <p:spPr/>
        <p:txBody>
          <a:bodyPr/>
          <a:lstStyle/>
          <a:p>
            <a:fld id="{01DFE443-B80B-44A7-B8E3-175A733CB829}" type="slidenum">
              <a:rPr lang="fr-FR" smtClean="0"/>
              <a:pPr/>
              <a:t>199</a:t>
            </a:fld>
            <a:endParaRPr lang="fr-FR"/>
          </a:p>
        </p:txBody>
      </p:sp>
      <p:pic>
        <p:nvPicPr>
          <p:cNvPr id="10" name="Espace réservé pour une image  25">
            <a:extLst>
              <a:ext uri="{FF2B5EF4-FFF2-40B4-BE49-F238E27FC236}">
                <a16:creationId xmlns:a16="http://schemas.microsoft.com/office/drawing/2014/main" xmlns="" id="{E41D1A6C-6DD8-4912-8E7A-CCC5FD26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0411" y="420521"/>
            <a:ext cx="575145" cy="575145"/>
          </a:xfrm>
          <a:prstGeom prst="rect">
            <a:avLst/>
          </a:prstGeom>
        </p:spPr>
      </p:pic>
      <p:sp>
        <p:nvSpPr>
          <p:cNvPr id="12" name="Espace réservé du contenu 4">
            <a:extLst>
              <a:ext uri="{FF2B5EF4-FFF2-40B4-BE49-F238E27FC236}">
                <a16:creationId xmlns:a16="http://schemas.microsoft.com/office/drawing/2014/main" xmlns="" id="{05EC83D3-7B57-47E2-B163-B5ED1A3E6C07}"/>
              </a:ext>
            </a:extLst>
          </p:cNvPr>
          <p:cNvSpPr txBox="1">
            <a:spLocks/>
          </p:cNvSpPr>
          <p:nvPr/>
        </p:nvSpPr>
        <p:spPr>
          <a:xfrm>
            <a:off x="364597" y="1655763"/>
            <a:ext cx="8414806" cy="4781716"/>
          </a:xfrm>
          <a:prstGeom prst="rect">
            <a:avLst/>
          </a:prstGeom>
        </p:spPr>
        <p:txBody>
          <a:bodyPr vert="horz" lIns="91440" tIns="45720" rIns="91440" bIns="45720" rtlCol="0">
            <a:normAutofit lnSpcReduction="10000"/>
          </a:bodyPr>
          <a:lstStyle/>
          <a:p>
            <a:pPr algn="just">
              <a:lnSpc>
                <a:spcPct val="107000"/>
              </a:lnSpc>
              <a:spcAft>
                <a:spcPts val="0"/>
              </a:spcAft>
            </a:pPr>
            <a:r>
              <a:rPr lang="fr-FR" sz="1600" b="1" dirty="0">
                <a:ea typeface="Calibri" panose="020F0502020204030204" pitchFamily="34" charset="0"/>
                <a:cs typeface="Times New Roman" panose="02020603050405020304" pitchFamily="18" charset="0"/>
              </a:rPr>
              <a:t>COPIL PCAET</a:t>
            </a:r>
            <a:r>
              <a:rPr lang="fr-FR" sz="1600" dirty="0">
                <a:ea typeface="Calibri" panose="020F0502020204030204" pitchFamily="34" charset="0"/>
                <a:cs typeface="Times New Roman" panose="02020603050405020304" pitchFamily="18" charset="0"/>
              </a:rPr>
              <a:t> = Bureau + partenaires institutionnels et techniques + associations expertes et locales + services de l’Etat. Présidé par </a:t>
            </a:r>
            <a:r>
              <a:rPr lang="fr-FR" sz="1600" b="1" dirty="0">
                <a:solidFill>
                  <a:srgbClr val="FF0000"/>
                </a:solidFill>
                <a:ea typeface="Calibri" panose="020F0502020204030204" pitchFamily="34" charset="0"/>
                <a:cs typeface="Times New Roman" panose="02020603050405020304" pitchFamily="18" charset="0"/>
              </a:rPr>
              <a:t>XXXXXXX</a:t>
            </a:r>
            <a:r>
              <a:rPr lang="fr-FR" sz="1600" dirty="0">
                <a:ea typeface="Calibri" panose="020F0502020204030204" pitchFamily="34" charset="0"/>
                <a:cs typeface="Times New Roman" panose="02020603050405020304" pitchFamily="18" charset="0"/>
              </a:rPr>
              <a:t>.</a:t>
            </a:r>
          </a:p>
          <a:p>
            <a:pPr algn="just">
              <a:lnSpc>
                <a:spcPct val="107000"/>
              </a:lnSpc>
              <a:spcAft>
                <a:spcPts val="0"/>
              </a:spcAft>
            </a:pPr>
            <a:r>
              <a:rPr lang="fr-FR" sz="1600" i="1" dirty="0">
                <a:ea typeface="Calibri" panose="020F0502020204030204" pitchFamily="34" charset="0"/>
                <a:cs typeface="Times New Roman" panose="02020603050405020304" pitchFamily="18" charset="0"/>
              </a:rPr>
              <a:t>Chargé de piloter le dispositif notamment en établissant un programme annuel  à porter au Conseil Communautaire.</a:t>
            </a:r>
          </a:p>
          <a:p>
            <a:pPr algn="just">
              <a:lnSpc>
                <a:spcPct val="107000"/>
              </a:lnSpc>
              <a:spcAft>
                <a:spcPts val="0"/>
              </a:spcAft>
            </a:pPr>
            <a:r>
              <a:rPr lang="fr-FR" sz="1600" dirty="0">
                <a:ea typeface="Calibri" panose="020F0502020204030204" pitchFamily="34" charset="0"/>
                <a:cs typeface="Times New Roman" panose="02020603050405020304" pitchFamily="18" charset="0"/>
              </a:rPr>
              <a:t> </a:t>
            </a:r>
          </a:p>
          <a:p>
            <a:pPr algn="just">
              <a:lnSpc>
                <a:spcPct val="107000"/>
              </a:lnSpc>
              <a:spcAft>
                <a:spcPts val="0"/>
              </a:spcAft>
            </a:pPr>
            <a:r>
              <a:rPr lang="fr-FR" sz="1600" b="1" dirty="0">
                <a:ea typeface="Calibri" panose="020F0502020204030204" pitchFamily="34" charset="0"/>
                <a:cs typeface="Times New Roman" panose="02020603050405020304" pitchFamily="18" charset="0"/>
              </a:rPr>
              <a:t>Comité opérationnel</a:t>
            </a:r>
            <a:r>
              <a:rPr lang="fr-FR" sz="1600" dirty="0">
                <a:ea typeface="Calibri" panose="020F0502020204030204" pitchFamily="34" charset="0"/>
                <a:cs typeface="Times New Roman" panose="02020603050405020304" pitchFamily="18" charset="0"/>
              </a:rPr>
              <a:t> =  VP Transition énergétique et </a:t>
            </a:r>
            <a:r>
              <a:rPr lang="fr-FR" sz="1600" dirty="0" err="1">
                <a:ea typeface="Calibri" panose="020F0502020204030204" pitchFamily="34" charset="0"/>
                <a:cs typeface="Times New Roman" panose="02020603050405020304" pitchFamily="18" charset="0"/>
              </a:rPr>
              <a:t>VPs</a:t>
            </a:r>
            <a:r>
              <a:rPr lang="fr-FR" sz="1600" dirty="0">
                <a:ea typeface="Calibri" panose="020F0502020204030204" pitchFamily="34" charset="0"/>
                <a:cs typeface="Times New Roman" panose="02020603050405020304" pitchFamily="18" charset="0"/>
              </a:rPr>
              <a:t> clés pour les actions PCAET et les services (DGS, </a:t>
            </a:r>
            <a:r>
              <a:rPr lang="fr-FR" sz="1600" dirty="0" err="1">
                <a:ea typeface="Calibri" panose="020F0502020204030204" pitchFamily="34" charset="0"/>
                <a:cs typeface="Times New Roman" panose="02020603050405020304" pitchFamily="18" charset="0"/>
              </a:rPr>
              <a:t>DGAs</a:t>
            </a:r>
            <a:r>
              <a:rPr lang="fr-FR" sz="1600" dirty="0">
                <a:ea typeface="Calibri" panose="020F0502020204030204" pitchFamily="34" charset="0"/>
                <a:cs typeface="Times New Roman" panose="02020603050405020304" pitchFamily="18" charset="0"/>
              </a:rPr>
              <a:t>, Directeur en charge du PCAET, chargé de mission en charge du PCAET) ainsi que les prestataires/partenaires les plus importants éventuels (établissements consulaires par exemple)</a:t>
            </a:r>
          </a:p>
          <a:p>
            <a:pPr algn="just">
              <a:lnSpc>
                <a:spcPct val="107000"/>
              </a:lnSpc>
              <a:spcAft>
                <a:spcPts val="0"/>
              </a:spcAft>
            </a:pPr>
            <a:r>
              <a:rPr lang="fr-FR" sz="1600" i="1" dirty="0">
                <a:ea typeface="Calibri" panose="020F0502020204030204" pitchFamily="34" charset="0"/>
                <a:cs typeface="Times New Roman" panose="02020603050405020304" pitchFamily="18" charset="0"/>
              </a:rPr>
              <a:t>Chargé de la mise en œuvre du programme annuel et du suivi opérationnel du PCAET ainsi que de proposer une méthode d’évaluation à mi parcours et en continu.</a:t>
            </a:r>
          </a:p>
          <a:p>
            <a:pPr algn="just">
              <a:lnSpc>
                <a:spcPct val="107000"/>
              </a:lnSpc>
              <a:spcAft>
                <a:spcPts val="0"/>
              </a:spcAft>
            </a:pPr>
            <a:r>
              <a:rPr lang="fr-FR" sz="1600" dirty="0">
                <a:ea typeface="Calibri" panose="020F0502020204030204" pitchFamily="34" charset="0"/>
                <a:cs typeface="Times New Roman" panose="02020603050405020304" pitchFamily="18" charset="0"/>
              </a:rPr>
              <a:t> </a:t>
            </a:r>
          </a:p>
          <a:p>
            <a:pPr algn="just">
              <a:lnSpc>
                <a:spcPct val="107000"/>
              </a:lnSpc>
              <a:spcAft>
                <a:spcPts val="0"/>
              </a:spcAft>
            </a:pPr>
            <a:r>
              <a:rPr lang="fr-FR" sz="1600" b="1" dirty="0">
                <a:ea typeface="Calibri" panose="020F0502020204030204" pitchFamily="34" charset="0"/>
                <a:cs typeface="Times New Roman" panose="02020603050405020304" pitchFamily="18" charset="0"/>
              </a:rPr>
              <a:t>Club Climat</a:t>
            </a:r>
            <a:r>
              <a:rPr lang="fr-FR" sz="1600" dirty="0">
                <a:ea typeface="Calibri" panose="020F0502020204030204" pitchFamily="34" charset="0"/>
                <a:cs typeface="Times New Roman" panose="02020603050405020304" pitchFamily="18" charset="0"/>
              </a:rPr>
              <a:t> : à mieux définir mais groupe de travail des acteurs et citoyens engagées dans le territoire pour relayer, amplifier la transition énergétique</a:t>
            </a:r>
          </a:p>
          <a:p>
            <a:pPr algn="just">
              <a:lnSpc>
                <a:spcPct val="107000"/>
              </a:lnSpc>
              <a:spcAft>
                <a:spcPts val="0"/>
              </a:spcAft>
            </a:pPr>
            <a:endParaRPr lang="fr-FR" sz="1600" dirty="0">
              <a:ea typeface="Calibri" panose="020F0502020204030204" pitchFamily="34" charset="0"/>
              <a:cs typeface="Times New Roman" panose="02020603050405020304" pitchFamily="18" charset="0"/>
            </a:endParaRPr>
          </a:p>
          <a:p>
            <a:pPr algn="just">
              <a:lnSpc>
                <a:spcPct val="107000"/>
              </a:lnSpc>
            </a:pPr>
            <a:r>
              <a:rPr lang="fr-FR" sz="1600" b="1" dirty="0">
                <a:ea typeface="Calibri" panose="020F0502020204030204" pitchFamily="34" charset="0"/>
                <a:cs typeface="Times New Roman" panose="02020603050405020304" pitchFamily="18" charset="0"/>
              </a:rPr>
              <a:t>CODIR</a:t>
            </a:r>
            <a:r>
              <a:rPr lang="fr-FR" sz="1600" dirty="0">
                <a:ea typeface="Calibri" panose="020F0502020204030204" pitchFamily="34" charset="0"/>
                <a:cs typeface="Times New Roman" panose="02020603050405020304" pitchFamily="18" charset="0"/>
              </a:rPr>
              <a:t> : dans son rôle habituel mais le PCAET y sera régulièrement évoqué dans les projets transversaux</a:t>
            </a:r>
          </a:p>
          <a:p>
            <a:pPr algn="just">
              <a:lnSpc>
                <a:spcPct val="107000"/>
              </a:lnSpc>
              <a:spcAft>
                <a:spcPts val="0"/>
              </a:spcAft>
            </a:pPr>
            <a:endParaRPr lang="fr-FR" sz="1600" dirty="0">
              <a:ea typeface="Calibri" panose="020F0502020204030204" pitchFamily="34" charset="0"/>
              <a:cs typeface="Times New Roman" panose="02020603050405020304" pitchFamily="18" charset="0"/>
            </a:endParaRPr>
          </a:p>
          <a:p>
            <a:pPr algn="just">
              <a:lnSpc>
                <a:spcPct val="107000"/>
              </a:lnSpc>
              <a:spcAft>
                <a:spcPts val="0"/>
              </a:spcAft>
            </a:pPr>
            <a:r>
              <a:rPr lang="fr-FR" sz="1600" b="1" dirty="0">
                <a:ea typeface="Calibri" panose="020F0502020204030204" pitchFamily="34" charset="0"/>
                <a:cs typeface="Times New Roman" panose="02020603050405020304" pitchFamily="18" charset="0"/>
              </a:rPr>
              <a:t>Conseil De Développement </a:t>
            </a:r>
            <a:r>
              <a:rPr lang="fr-FR" sz="1600" dirty="0">
                <a:ea typeface="Calibri" panose="020F0502020204030204" pitchFamily="34" charset="0"/>
                <a:cs typeface="Times New Roman" panose="02020603050405020304" pitchFamily="18" charset="0"/>
              </a:rPr>
              <a:t>: dans son rôle habituel</a:t>
            </a:r>
          </a:p>
        </p:txBody>
      </p:sp>
    </p:spTree>
    <p:extLst>
      <p:ext uri="{BB962C8B-B14F-4D97-AF65-F5344CB8AC3E}">
        <p14:creationId xmlns:p14="http://schemas.microsoft.com/office/powerpoint/2010/main" val="1707098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67C415E-A1FB-4771-A280-44AD07E94BC1}"/>
              </a:ext>
            </a:extLst>
          </p:cNvPr>
          <p:cNvSpPr>
            <a:spLocks noGrp="1"/>
          </p:cNvSpPr>
          <p:nvPr>
            <p:ph type="title"/>
          </p:nvPr>
        </p:nvSpPr>
        <p:spPr/>
        <p:txBody>
          <a:bodyPr/>
          <a:lstStyle/>
          <a:p>
            <a:r>
              <a:rPr lang="fr-FR" dirty="0"/>
              <a:t>Sommaire</a:t>
            </a:r>
          </a:p>
        </p:txBody>
      </p:sp>
      <p:sp>
        <p:nvSpPr>
          <p:cNvPr id="13" name="Rectangle 12">
            <a:extLst>
              <a:ext uri="{FF2B5EF4-FFF2-40B4-BE49-F238E27FC236}">
                <a16:creationId xmlns:a16="http://schemas.microsoft.com/office/drawing/2014/main" xmlns="" id="{9BF65F38-2D42-4930-B5DC-3B70AABF9E44}"/>
              </a:ext>
            </a:extLst>
          </p:cNvPr>
          <p:cNvSpPr>
            <a:spLocks noChangeArrowheads="1"/>
          </p:cNvSpPr>
          <p:nvPr/>
        </p:nvSpPr>
        <p:spPr bwMode="auto">
          <a:xfrm>
            <a:off x="381000" y="1718688"/>
            <a:ext cx="83883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10366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366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623888" indent="-180975" defTabSz="10366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366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366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buNone/>
              <a:defRPr/>
            </a:pPr>
            <a:r>
              <a:rPr lang="fr-FR" altLang="fr-FR" sz="1600" dirty="0">
                <a:cs typeface="Arial" panose="020B0604020202020204" pitchFamily="34" charset="0"/>
              </a:rPr>
              <a:t>Ce document est constitué de 3 volets : </a:t>
            </a:r>
          </a:p>
          <a:p>
            <a:pPr marL="0" indent="0">
              <a:buNone/>
              <a:defRPr/>
            </a:pPr>
            <a:endParaRPr lang="fr-FR" altLang="fr-FR" sz="1600" dirty="0">
              <a:cs typeface="Arial" panose="020B0604020202020204" pitchFamily="34" charset="0"/>
            </a:endParaRPr>
          </a:p>
          <a:p>
            <a:pPr>
              <a:buAutoNum type="arabicPeriod"/>
              <a:defRPr/>
            </a:pPr>
            <a:r>
              <a:rPr lang="fr-FR" altLang="fr-FR" sz="1600" dirty="0">
                <a:cs typeface="Arial" panose="020B0604020202020204" pitchFamily="34" charset="0"/>
              </a:rPr>
              <a:t>Diagnostic territorial		Page 3</a:t>
            </a:r>
          </a:p>
          <a:p>
            <a:pPr>
              <a:buAutoNum type="arabicPeriod"/>
              <a:defRPr/>
            </a:pPr>
            <a:r>
              <a:rPr lang="fr-FR" altLang="fr-FR" sz="1600" dirty="0">
                <a:cs typeface="Arial" panose="020B0604020202020204" pitchFamily="34" charset="0"/>
              </a:rPr>
              <a:t>Stratégie territoriale		Page 115</a:t>
            </a:r>
          </a:p>
          <a:p>
            <a:pPr>
              <a:buAutoNum type="arabicPeriod"/>
              <a:defRPr/>
            </a:pPr>
            <a:r>
              <a:rPr lang="fr-FR" altLang="fr-FR" sz="1600" dirty="0">
                <a:cs typeface="Arial" panose="020B0604020202020204" pitchFamily="34" charset="0"/>
              </a:rPr>
              <a:t>Programme d’actions		Page 163</a:t>
            </a:r>
          </a:p>
          <a:p>
            <a:pPr marL="0" indent="0">
              <a:buNone/>
              <a:defRPr/>
            </a:pPr>
            <a:endParaRPr lang="fr-FR" altLang="fr-FR" sz="1600" dirty="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xmlns="" id="{A3A776B3-DA00-4E72-B6D6-6718931A8826}"/>
              </a:ext>
            </a:extLst>
          </p:cNvPr>
          <p:cNvSpPr>
            <a:spLocks noGrp="1"/>
          </p:cNvSpPr>
          <p:nvPr>
            <p:ph type="sldNum" sz="quarter" idx="12"/>
          </p:nvPr>
        </p:nvSpPr>
        <p:spPr/>
        <p:txBody>
          <a:bodyPr/>
          <a:lstStyle/>
          <a:p>
            <a:fld id="{01DFE443-B80B-44A7-B8E3-175A733CB829}" type="slidenum">
              <a:rPr lang="fr-FR" smtClean="0"/>
              <a:pPr/>
              <a:t>2</a:t>
            </a:fld>
            <a:endParaRPr lang="fr-FR"/>
          </a:p>
        </p:txBody>
      </p:sp>
    </p:spTree>
    <p:extLst>
      <p:ext uri="{BB962C8B-B14F-4D97-AF65-F5344CB8AC3E}">
        <p14:creationId xmlns:p14="http://schemas.microsoft.com/office/powerpoint/2010/main" val="1215946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AA68A81-669D-4714-946C-D93331D1959C}"/>
              </a:ext>
            </a:extLst>
          </p:cNvPr>
          <p:cNvSpPr>
            <a:spLocks noGrp="1"/>
          </p:cNvSpPr>
          <p:nvPr>
            <p:ph type="body" sz="quarter" idx="21"/>
          </p:nvPr>
        </p:nvSpPr>
        <p:spPr>
          <a:xfrm>
            <a:off x="4479377" y="6471004"/>
            <a:ext cx="4040989" cy="302902"/>
          </a:xfrm>
        </p:spPr>
        <p:txBody>
          <a:bodyPr/>
          <a:lstStyle/>
          <a:p>
            <a:r>
              <a:rPr lang="fr-FR" sz="1100" i="1" dirty="0"/>
              <a:t>Source : données (et carte), OPTEER</a:t>
            </a:r>
          </a:p>
        </p:txBody>
      </p:sp>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sz="1600" dirty="0"/>
              <a:t>Tertiaire : émissions et consommations</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17" name="Espace réservé du graphique 22">
            <a:extLst>
              <a:ext uri="{FF2B5EF4-FFF2-40B4-BE49-F238E27FC236}">
                <a16:creationId xmlns:a16="http://schemas.microsoft.com/office/drawing/2014/main" xmlns="" id="{5E80EB07-BF0D-437B-BBBB-9E588E265D9D}"/>
              </a:ext>
            </a:extLst>
          </p:cNvPr>
          <p:cNvPicPr>
            <a:picLocks noChangeAspect="1"/>
          </p:cNvPicPr>
          <p:nvPr/>
        </p:nvPicPr>
        <p:blipFill>
          <a:blip r:embed="rId3"/>
          <a:stretch>
            <a:fillRect/>
          </a:stretch>
        </p:blipFill>
        <p:spPr>
          <a:xfrm>
            <a:off x="288871" y="1378795"/>
            <a:ext cx="3606908" cy="2774950"/>
          </a:xfrm>
          <a:prstGeom prst="rect">
            <a:avLst/>
          </a:prstGeom>
        </p:spPr>
      </p:pic>
      <p:sp>
        <p:nvSpPr>
          <p:cNvPr id="22" name="Espace réservé du texte 9">
            <a:extLst>
              <a:ext uri="{FF2B5EF4-FFF2-40B4-BE49-F238E27FC236}">
                <a16:creationId xmlns:a16="http://schemas.microsoft.com/office/drawing/2014/main" xmlns="" id="{602CF18F-61C5-4352-A4B8-4D3955101453}"/>
              </a:ext>
            </a:extLst>
          </p:cNvPr>
          <p:cNvSpPr txBox="1">
            <a:spLocks noGrp="1"/>
          </p:cNvSpPr>
          <p:nvPr>
            <p:ph type="body" sz="quarter" idx="24"/>
          </p:nvPr>
        </p:nvSpPr>
        <p:spPr>
          <a:xfrm>
            <a:off x="4065373" y="1811427"/>
            <a:ext cx="4868998" cy="2374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100" dirty="0"/>
              <a:t>Le secteur du tertiaire emploi plus 6400 personnes sur le territoire. Les principales consommations sont l’électricité avec 44% des consommations énergétiques et le gaz naturel (31%).</a:t>
            </a:r>
          </a:p>
          <a:p>
            <a:pPr algn="just"/>
            <a:r>
              <a:rPr lang="fr-FR" sz="1100" dirty="0"/>
              <a:t>Ce secteur participe à hauteur de 6% des consommations du territoire et des émissions des gaz à effet de serre.</a:t>
            </a:r>
          </a:p>
          <a:p>
            <a:pPr algn="just"/>
            <a:r>
              <a:rPr lang="fr-FR" sz="1100" dirty="0"/>
              <a:t>Si ce secteur ne représente qu’environ 1% des émissions de polluants, le principal polluant atmosphérique sont les NOx (Oxyde d’azote qui proviennent du chauffage).</a:t>
            </a:r>
          </a:p>
          <a:p>
            <a:endParaRPr lang="fr-FR" dirty="0"/>
          </a:p>
          <a:p>
            <a:endParaRPr lang="fr-FR" dirty="0"/>
          </a:p>
        </p:txBody>
      </p:sp>
      <p:graphicFrame>
        <p:nvGraphicFramePr>
          <p:cNvPr id="23" name="Graphique 22">
            <a:extLst>
              <a:ext uri="{FF2B5EF4-FFF2-40B4-BE49-F238E27FC236}">
                <a16:creationId xmlns:a16="http://schemas.microsoft.com/office/drawing/2014/main" xmlns="" id="{5B077F50-07BE-45AE-BF97-4E3A4E555A5E}"/>
              </a:ext>
            </a:extLst>
          </p:cNvPr>
          <p:cNvGraphicFramePr>
            <a:graphicFrameLocks/>
          </p:cNvGraphicFramePr>
          <p:nvPr>
            <p:extLst>
              <p:ext uri="{D42A27DB-BD31-4B8C-83A1-F6EECF244321}">
                <p14:modId xmlns:p14="http://schemas.microsoft.com/office/powerpoint/2010/main" val="529922229"/>
              </p:ext>
            </p:extLst>
          </p:nvPr>
        </p:nvGraphicFramePr>
        <p:xfrm>
          <a:off x="-343992" y="4153745"/>
          <a:ext cx="4041807" cy="23743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Espace réservé du graphique 16">
            <a:extLst>
              <a:ext uri="{FF2B5EF4-FFF2-40B4-BE49-F238E27FC236}">
                <a16:creationId xmlns:a16="http://schemas.microsoft.com/office/drawing/2014/main" xmlns="" id="{3D62DDD1-55EC-4428-88BA-51B469357AF1}"/>
              </a:ext>
            </a:extLst>
          </p:cNvPr>
          <p:cNvGraphicFramePr>
            <a:graphicFrameLocks noGrp="1"/>
          </p:cNvGraphicFramePr>
          <p:nvPr>
            <p:ph type="chart" sz="quarter" idx="22"/>
            <p:extLst>
              <p:ext uri="{D42A27DB-BD31-4B8C-83A1-F6EECF244321}">
                <p14:modId xmlns:p14="http://schemas.microsoft.com/office/powerpoint/2010/main" val="3123088813"/>
              </p:ext>
            </p:extLst>
          </p:nvPr>
        </p:nvGraphicFramePr>
        <p:xfrm>
          <a:off x="2653334" y="4153745"/>
          <a:ext cx="3837331" cy="26360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xmlns="" id="{A9C61813-CAEF-4BF9-BC3D-9D5777A955C3}"/>
              </a:ext>
            </a:extLst>
          </p:cNvPr>
          <p:cNvGraphicFramePr>
            <a:graphicFrameLocks/>
          </p:cNvGraphicFramePr>
          <p:nvPr>
            <p:extLst>
              <p:ext uri="{D42A27DB-BD31-4B8C-83A1-F6EECF244321}">
                <p14:modId xmlns:p14="http://schemas.microsoft.com/office/powerpoint/2010/main" val="2442294391"/>
              </p:ext>
            </p:extLst>
          </p:nvPr>
        </p:nvGraphicFramePr>
        <p:xfrm>
          <a:off x="5659395" y="4185802"/>
          <a:ext cx="3444569" cy="2264228"/>
        </p:xfrm>
        <a:graphic>
          <a:graphicData uri="http://schemas.openxmlformats.org/drawingml/2006/chart">
            <c:chart xmlns:c="http://schemas.openxmlformats.org/drawingml/2006/chart" xmlns:r="http://schemas.openxmlformats.org/officeDocument/2006/relationships" r:id="rId6"/>
          </a:graphicData>
        </a:graphic>
      </p:graphicFrame>
      <p:sp>
        <p:nvSpPr>
          <p:cNvPr id="3" name="Espace réservé du numéro de diapositive 2">
            <a:extLst>
              <a:ext uri="{FF2B5EF4-FFF2-40B4-BE49-F238E27FC236}">
                <a16:creationId xmlns:a16="http://schemas.microsoft.com/office/drawing/2014/main" xmlns="" id="{9685613B-B183-4632-8F70-8EA8CDAA95F4}"/>
              </a:ext>
            </a:extLst>
          </p:cNvPr>
          <p:cNvSpPr>
            <a:spLocks noGrp="1"/>
          </p:cNvSpPr>
          <p:nvPr>
            <p:ph type="sldNum" sz="quarter" idx="12"/>
          </p:nvPr>
        </p:nvSpPr>
        <p:spPr/>
        <p:txBody>
          <a:bodyPr/>
          <a:lstStyle/>
          <a:p>
            <a:fld id="{01DFE443-B80B-44A7-B8E3-175A733CB829}" type="slidenum">
              <a:rPr lang="fr-FR" smtClean="0"/>
              <a:t>20</a:t>
            </a:fld>
            <a:endParaRPr lang="fr-FR"/>
          </a:p>
        </p:txBody>
      </p:sp>
    </p:spTree>
    <p:extLst>
      <p:ext uri="{BB962C8B-B14F-4D97-AF65-F5344CB8AC3E}">
        <p14:creationId xmlns:p14="http://schemas.microsoft.com/office/powerpoint/2010/main" val="13100170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normAutofit/>
          </a:bodyPr>
          <a:lstStyle/>
          <a:p>
            <a:r>
              <a:rPr lang="fr-FR" dirty="0"/>
              <a:t>Ensemble des fiches actions</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40306561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201</a:t>
            </a:fld>
            <a:endParaRPr lang="fr-FR" dirty="0"/>
          </a:p>
        </p:txBody>
      </p:sp>
      <p:sp>
        <p:nvSpPr>
          <p:cNvPr id="18" name="Espace réservé du texte 6">
            <a:extLst>
              <a:ext uri="{FF2B5EF4-FFF2-40B4-BE49-F238E27FC236}">
                <a16:creationId xmlns:a16="http://schemas.microsoft.com/office/drawing/2014/main" xmlns="" id="{70D4A642-4DF7-408D-980C-9EBFFCC55BE4}"/>
              </a:ext>
            </a:extLst>
          </p:cNvPr>
          <p:cNvSpPr txBox="1">
            <a:spLocks/>
          </p:cNvSpPr>
          <p:nvPr/>
        </p:nvSpPr>
        <p:spPr>
          <a:xfrm>
            <a:off x="5422250" y="458400"/>
            <a:ext cx="3544759" cy="564115"/>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b="1" dirty="0">
                <a:solidFill>
                  <a:schemeClr val="bg1"/>
                </a:solidFill>
              </a:rPr>
              <a:t>Action n°X.1 : Titre de l’action</a:t>
            </a:r>
            <a:endParaRPr lang="fr-FR" sz="1400" b="1" dirty="0">
              <a:solidFill>
                <a:schemeClr val="bg1"/>
              </a:solidFill>
            </a:endParaRP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400110"/>
          </a:xfrm>
          <a:prstGeom prst="rect">
            <a:avLst/>
          </a:prstGeom>
        </p:spPr>
        <p:txBody>
          <a:bodyPr wrap="square">
            <a:spAutoFit/>
          </a:bodyPr>
          <a:lstStyle/>
          <a:p>
            <a:r>
              <a:rPr lang="fr-FR" sz="2000" dirty="0">
                <a:latin typeface="+mj-lt"/>
              </a:rPr>
              <a:t>X. Plan d’actions</a:t>
            </a:r>
          </a:p>
        </p:txBody>
      </p:sp>
      <p:sp>
        <p:nvSpPr>
          <p:cNvPr id="26" name="Ellipse 25">
            <a:extLst>
              <a:ext uri="{FF2B5EF4-FFF2-40B4-BE49-F238E27FC236}">
                <a16:creationId xmlns:a16="http://schemas.microsoft.com/office/drawing/2014/main" xmlns="" id="{88928AF8-97E4-48E8-AC81-3411D8FAD6EB}"/>
              </a:ext>
            </a:extLst>
          </p:cNvPr>
          <p:cNvSpPr/>
          <p:nvPr/>
        </p:nvSpPr>
        <p:spPr>
          <a:xfrm>
            <a:off x="8355106" y="789661"/>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Objectif de l’action visé par la Communauté de Communes</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369332"/>
          </a:xfrm>
          <a:prstGeom prst="rect">
            <a:avLst/>
          </a:prstGeom>
          <a:noFill/>
        </p:spPr>
        <p:txBody>
          <a:bodyPr wrap="square" rtlCol="0">
            <a:spAutoFit/>
          </a:bodyPr>
          <a:lstStyle/>
          <a:p>
            <a:pPr algn="just"/>
            <a:r>
              <a:rPr lang="fr-FR" sz="1000" dirty="0"/>
              <a:t>Descriptif succinct de l’action envisagée</a:t>
            </a:r>
          </a:p>
          <a:p>
            <a:endParaRPr lang="fr-FR" sz="800" dirty="0"/>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2999271"/>
            <a:ext cx="309046" cy="309046"/>
          </a:xfrm>
          <a:prstGeom prst="rect">
            <a:avLst/>
          </a:prstGeom>
        </p:spPr>
      </p:pic>
      <p:sp>
        <p:nvSpPr>
          <p:cNvPr id="63" name="Espace réservé du texte 7">
            <a:extLst>
              <a:ext uri="{FF2B5EF4-FFF2-40B4-BE49-F238E27FC236}">
                <a16:creationId xmlns:a16="http://schemas.microsoft.com/office/drawing/2014/main" xmlns="" id="{E93E3E74-E4FD-4636-8D0E-6FD62B6A29C9}"/>
              </a:ext>
            </a:extLst>
          </p:cNvPr>
          <p:cNvSpPr txBox="1">
            <a:spLocks/>
          </p:cNvSpPr>
          <p:nvPr/>
        </p:nvSpPr>
        <p:spPr>
          <a:xfrm>
            <a:off x="512944" y="3039000"/>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évoquées</a:t>
            </a:r>
          </a:p>
        </p:txBody>
      </p:sp>
      <p:sp>
        <p:nvSpPr>
          <p:cNvPr id="64" name="ZoneTexte 63">
            <a:extLst>
              <a:ext uri="{FF2B5EF4-FFF2-40B4-BE49-F238E27FC236}">
                <a16:creationId xmlns:a16="http://schemas.microsoft.com/office/drawing/2014/main" xmlns="" id="{7435EC28-4E15-4D9A-812A-85DEF575622C}"/>
              </a:ext>
            </a:extLst>
          </p:cNvPr>
          <p:cNvSpPr txBox="1"/>
          <p:nvPr/>
        </p:nvSpPr>
        <p:spPr>
          <a:xfrm>
            <a:off x="176990" y="3296716"/>
            <a:ext cx="4873633" cy="2092881"/>
          </a:xfrm>
          <a:prstGeom prst="rect">
            <a:avLst/>
          </a:prstGeom>
          <a:noFill/>
        </p:spPr>
        <p:txBody>
          <a:bodyPr wrap="square" rtlCol="0">
            <a:spAutoFit/>
          </a:bodyPr>
          <a:lstStyle/>
          <a:p>
            <a:pPr marL="171450" indent="-171450">
              <a:buFontTx/>
              <a:buChar char="-"/>
            </a:pPr>
            <a:r>
              <a:rPr lang="fr-FR" sz="1000" dirty="0"/>
              <a:t>Ensemble de pistes évoquées durant la phase de concertation du PCAET ainsi que durant l’expérimentation </a:t>
            </a:r>
            <a:r>
              <a:rPr lang="fr-FR" sz="1000" dirty="0" err="1"/>
              <a:t>adpat’clim</a:t>
            </a:r>
            <a:r>
              <a:rPr lang="fr-FR" sz="1000" dirty="0"/>
              <a:t>, pour mener à bien l’objectif et permettre potentiellement sa réalisation. Une partie de ces pistes d’actions seront retenues, partiellement retenues ou évolueront en fonction des moyens, de la faisabilité, des opportunités et de la pertinence évaluée au fur et à mesure de la mise en œuvre des actions (catégorie pistes d’actions envisagées).</a:t>
            </a:r>
          </a:p>
          <a:p>
            <a:pPr marL="171450" indent="-171450">
              <a:buFontTx/>
              <a:buChar char="-"/>
            </a:pPr>
            <a:r>
              <a:rPr lang="fr-FR" sz="1000" dirty="0"/>
              <a:t>Afin de faciliter la lecture des pistes, elles sont divisées en deux catégories:</a:t>
            </a:r>
          </a:p>
          <a:p>
            <a:pPr marL="628650" lvl="1" indent="-171450">
              <a:buFontTx/>
              <a:buChar char="-"/>
            </a:pPr>
            <a:r>
              <a:rPr lang="fr-FR" sz="1000" dirty="0"/>
              <a:t>Pistes d’actions débutées (actions déjà menées ou en cours)</a:t>
            </a:r>
          </a:p>
          <a:p>
            <a:pPr marL="628650" lvl="1" indent="-171450">
              <a:buFontTx/>
              <a:buChar char="-"/>
            </a:pPr>
            <a:r>
              <a:rPr lang="fr-FR" sz="1000" dirty="0"/>
              <a:t>Pistes d’actions envisagées (actions éventuelles nécessitant une période de réflexion/analyse avant mise en œuvre, évoquées lors de la concertation)</a:t>
            </a:r>
          </a:p>
          <a:p>
            <a:pPr marL="171450" indent="-171450">
              <a:buFontTx/>
              <a:buChar char="-"/>
            </a:pPr>
            <a:endParaRPr lang="fr-FR" sz="1000" dirty="0"/>
          </a:p>
          <a:p>
            <a:pPr marL="171450" indent="-171450">
              <a:buFontTx/>
              <a:buChar char="-"/>
            </a:pPr>
            <a:endParaRPr lang="fr-FR" sz="1000"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3" name="ZoneTexte 2">
            <a:extLst>
              <a:ext uri="{FF2B5EF4-FFF2-40B4-BE49-F238E27FC236}">
                <a16:creationId xmlns:a16="http://schemas.microsoft.com/office/drawing/2014/main" xmlns="" id="{EAC2D4F5-7DFE-4EC2-839A-754B35C7B06B}"/>
              </a:ext>
            </a:extLst>
          </p:cNvPr>
          <p:cNvSpPr txBox="1"/>
          <p:nvPr/>
        </p:nvSpPr>
        <p:spPr>
          <a:xfrm>
            <a:off x="8400001" y="834366"/>
            <a:ext cx="780901" cy="461665"/>
          </a:xfrm>
          <a:prstGeom prst="rect">
            <a:avLst/>
          </a:prstGeom>
          <a:noFill/>
        </p:spPr>
        <p:txBody>
          <a:bodyPr wrap="square" rtlCol="0">
            <a:spAutoFit/>
          </a:bodyPr>
          <a:lstStyle/>
          <a:p>
            <a:r>
              <a:rPr lang="fr-FR" sz="2400" b="1" dirty="0">
                <a:solidFill>
                  <a:schemeClr val="accent6"/>
                </a:solidFill>
              </a:rPr>
              <a:t>1+</a:t>
            </a:r>
          </a:p>
        </p:txBody>
      </p:sp>
      <p:pic>
        <p:nvPicPr>
          <p:cNvPr id="56" name="Image 55">
            <a:extLst>
              <a:ext uri="{FF2B5EF4-FFF2-40B4-BE49-F238E27FC236}">
                <a16:creationId xmlns:a16="http://schemas.microsoft.com/office/drawing/2014/main" xmlns="" id="{4F76B21F-0ACB-49C5-B27D-BBB1E4F6D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4" name="Rectangle 3">
            <a:extLst>
              <a:ext uri="{FF2B5EF4-FFF2-40B4-BE49-F238E27FC236}">
                <a16:creationId xmlns:a16="http://schemas.microsoft.com/office/drawing/2014/main" xmlns="" id="{AB7D1D9E-4DA0-40C6-B6C1-B3F8E33EC8A6}"/>
              </a:ext>
            </a:extLst>
          </p:cNvPr>
          <p:cNvSpPr/>
          <p:nvPr/>
        </p:nvSpPr>
        <p:spPr>
          <a:xfrm>
            <a:off x="5597013" y="1273620"/>
            <a:ext cx="1947117" cy="10003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Priorité de l’action.  </a:t>
            </a:r>
            <a:br>
              <a:rPr lang="fr-FR" sz="1000" dirty="0">
                <a:solidFill>
                  <a:schemeClr val="tx1"/>
                </a:solidFill>
              </a:rPr>
            </a:br>
            <a:r>
              <a:rPr lang="fr-FR" sz="1000" dirty="0">
                <a:solidFill>
                  <a:schemeClr val="tx1"/>
                </a:solidFill>
              </a:rPr>
              <a:t>1+ : action prioritaire et urgente</a:t>
            </a:r>
          </a:p>
          <a:p>
            <a:pPr algn="ctr"/>
            <a:r>
              <a:rPr lang="fr-FR" sz="1000" dirty="0">
                <a:solidFill>
                  <a:schemeClr val="tx1"/>
                </a:solidFill>
              </a:rPr>
              <a:t>1 : action prioritaire</a:t>
            </a:r>
          </a:p>
          <a:p>
            <a:pPr algn="ctr"/>
            <a:r>
              <a:rPr lang="fr-FR" sz="1000" dirty="0">
                <a:solidFill>
                  <a:schemeClr val="tx1"/>
                </a:solidFill>
              </a:rPr>
              <a:t>2 : action de deuxième partie de PCAET</a:t>
            </a:r>
            <a:br>
              <a:rPr lang="fr-FR" sz="1000" dirty="0">
                <a:solidFill>
                  <a:schemeClr val="tx1"/>
                </a:solidFill>
              </a:rPr>
            </a:br>
            <a:r>
              <a:rPr lang="fr-FR" sz="1000" dirty="0">
                <a:solidFill>
                  <a:schemeClr val="tx1"/>
                </a:solidFill>
              </a:rPr>
              <a:t>3 : action de long terme</a:t>
            </a:r>
          </a:p>
        </p:txBody>
      </p:sp>
      <p:cxnSp>
        <p:nvCxnSpPr>
          <p:cNvPr id="10" name="Connecteur droit avec flèche 9">
            <a:extLst>
              <a:ext uri="{FF2B5EF4-FFF2-40B4-BE49-F238E27FC236}">
                <a16:creationId xmlns:a16="http://schemas.microsoft.com/office/drawing/2014/main" xmlns="" id="{07018E7D-E667-4B33-B40F-6E0CD9385AE2}"/>
              </a:ext>
            </a:extLst>
          </p:cNvPr>
          <p:cNvCxnSpPr>
            <a:cxnSpLocks/>
            <a:stCxn id="4" idx="3"/>
          </p:cNvCxnSpPr>
          <p:nvPr/>
        </p:nvCxnSpPr>
        <p:spPr>
          <a:xfrm flipV="1">
            <a:off x="7544130" y="1273621"/>
            <a:ext cx="855871" cy="500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xmlns="" id="{8FF31C71-8F7D-4968-B872-A7F8FED701A5}"/>
              </a:ext>
            </a:extLst>
          </p:cNvPr>
          <p:cNvSpPr/>
          <p:nvPr/>
        </p:nvSpPr>
        <p:spPr>
          <a:xfrm>
            <a:off x="5422249" y="5742706"/>
            <a:ext cx="3331497" cy="6568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Moyens humains et financiers pour assurer la réussite de l’action.</a:t>
            </a:r>
          </a:p>
        </p:txBody>
      </p:sp>
      <p:sp>
        <p:nvSpPr>
          <p:cNvPr id="58" name="Rectangle 57">
            <a:extLst>
              <a:ext uri="{FF2B5EF4-FFF2-40B4-BE49-F238E27FC236}">
                <a16:creationId xmlns:a16="http://schemas.microsoft.com/office/drawing/2014/main" xmlns="" id="{EDE5609F-BE18-41FA-882A-C8618B0BCFEA}"/>
              </a:ext>
            </a:extLst>
          </p:cNvPr>
          <p:cNvSpPr/>
          <p:nvPr/>
        </p:nvSpPr>
        <p:spPr>
          <a:xfrm>
            <a:off x="5422250" y="3547772"/>
            <a:ext cx="3331497" cy="16243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Effet attendu en terme de réduction des émissions de gaz à effet de serre et de consommation d’énergie.</a:t>
            </a:r>
          </a:p>
          <a:p>
            <a:pPr algn="ctr"/>
            <a:r>
              <a:rPr lang="fr-FR" sz="1000" dirty="0">
                <a:solidFill>
                  <a:schemeClr val="tx1"/>
                </a:solidFill>
              </a:rPr>
              <a:t/>
            </a:r>
            <a:br>
              <a:rPr lang="fr-FR" sz="1000" dirty="0">
                <a:solidFill>
                  <a:schemeClr val="tx1"/>
                </a:solidFill>
              </a:rPr>
            </a:br>
            <a:r>
              <a:rPr lang="fr-FR" sz="1000" dirty="0">
                <a:solidFill>
                  <a:schemeClr val="tx1"/>
                </a:solidFill>
              </a:rPr>
              <a:t>GES : + = &lt; 500 t CO2e ;</a:t>
            </a:r>
          </a:p>
          <a:p>
            <a:pPr algn="ctr"/>
            <a:r>
              <a:rPr lang="fr-FR" sz="1000" dirty="0">
                <a:solidFill>
                  <a:schemeClr val="tx1"/>
                </a:solidFill>
              </a:rPr>
              <a:t>++ = entre 500 et 2 000 t CO2e ;</a:t>
            </a:r>
          </a:p>
          <a:p>
            <a:pPr algn="ctr"/>
            <a:r>
              <a:rPr lang="fr-FR" sz="1000" dirty="0">
                <a:solidFill>
                  <a:schemeClr val="tx1"/>
                </a:solidFill>
              </a:rPr>
              <a:t>+++ = &gt; 2 000 t CO2e ;</a:t>
            </a:r>
          </a:p>
          <a:p>
            <a:pPr algn="ctr"/>
            <a:endParaRPr lang="fr-FR" sz="1000" dirty="0">
              <a:solidFill>
                <a:schemeClr val="tx1"/>
              </a:solidFill>
            </a:endParaRPr>
          </a:p>
          <a:p>
            <a:pPr algn="ctr"/>
            <a:r>
              <a:rPr lang="fr-FR" sz="1000" dirty="0">
                <a:solidFill>
                  <a:schemeClr val="tx1"/>
                </a:solidFill>
              </a:rPr>
              <a:t>Energie : + = &lt; 2 GWh ; </a:t>
            </a:r>
          </a:p>
          <a:p>
            <a:pPr algn="ctr"/>
            <a:r>
              <a:rPr lang="fr-FR" sz="1000" dirty="0">
                <a:solidFill>
                  <a:schemeClr val="tx1"/>
                </a:solidFill>
              </a:rPr>
              <a:t>++ = entre 2 GWh et 10 GWh ;</a:t>
            </a:r>
          </a:p>
          <a:p>
            <a:pPr algn="ctr"/>
            <a:r>
              <a:rPr lang="fr-FR" sz="1000" dirty="0">
                <a:solidFill>
                  <a:schemeClr val="tx1"/>
                </a:solidFill>
              </a:rPr>
              <a:t>+++ = &gt; 10 GWh</a:t>
            </a:r>
          </a:p>
        </p:txBody>
      </p:sp>
      <p:cxnSp>
        <p:nvCxnSpPr>
          <p:cNvPr id="13" name="Connecteur droit avec flèche 12">
            <a:extLst>
              <a:ext uri="{FF2B5EF4-FFF2-40B4-BE49-F238E27FC236}">
                <a16:creationId xmlns:a16="http://schemas.microsoft.com/office/drawing/2014/main" xmlns="" id="{29B70379-1523-4C3D-BAD6-7333D88B0644}"/>
              </a:ext>
            </a:extLst>
          </p:cNvPr>
          <p:cNvCxnSpPr>
            <a:cxnSpLocks/>
            <a:stCxn id="58" idx="1"/>
            <a:endCxn id="29" idx="0"/>
          </p:cNvCxnSpPr>
          <p:nvPr/>
        </p:nvCxnSpPr>
        <p:spPr>
          <a:xfrm flipH="1">
            <a:off x="3736622" y="4359937"/>
            <a:ext cx="1685628" cy="1140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xmlns="" id="{CC89C9D1-6AB5-4A0D-A862-0BDBC3CE9A9C}"/>
              </a:ext>
            </a:extLst>
          </p:cNvPr>
          <p:cNvCxnSpPr>
            <a:cxnSpLocks/>
            <a:stCxn id="57" idx="1"/>
          </p:cNvCxnSpPr>
          <p:nvPr/>
        </p:nvCxnSpPr>
        <p:spPr>
          <a:xfrm flipH="1">
            <a:off x="5031997" y="6071153"/>
            <a:ext cx="390252" cy="133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xmlns="" id="{AAFBB200-C746-453E-8B93-66DDE742491E}"/>
              </a:ext>
            </a:extLst>
          </p:cNvPr>
          <p:cNvSpPr/>
          <p:nvPr/>
        </p:nvSpPr>
        <p:spPr>
          <a:xfrm>
            <a:off x="3084593" y="15117"/>
            <a:ext cx="4675311" cy="400110"/>
          </a:xfrm>
          <a:prstGeom prst="rect">
            <a:avLst/>
          </a:prstGeom>
        </p:spPr>
        <p:txBody>
          <a:bodyPr wrap="square">
            <a:spAutoFit/>
          </a:bodyPr>
          <a:lstStyle/>
          <a:p>
            <a:r>
              <a:rPr lang="fr-FR" sz="2000" dirty="0">
                <a:latin typeface="+mj-lt"/>
              </a:rPr>
              <a:t>Modèle de fiche actions</a:t>
            </a:r>
          </a:p>
        </p:txBody>
      </p:sp>
      <p:sp>
        <p:nvSpPr>
          <p:cNvPr id="28" name="ZoneTexte 27">
            <a:extLst>
              <a:ext uri="{FF2B5EF4-FFF2-40B4-BE49-F238E27FC236}">
                <a16:creationId xmlns:a16="http://schemas.microsoft.com/office/drawing/2014/main" xmlns="" id="{AFCB80A5-AFF0-4E0F-B05C-0BA5D911DE5D}"/>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&gt;0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a:t>
            </a:r>
            <a:r>
              <a:rPr lang="fr-FR" sz="1100" b="1" dirty="0">
                <a:solidFill>
                  <a:schemeClr val="bg1">
                    <a:lumMod val="85000"/>
                  </a:schemeClr>
                </a:solidFill>
              </a:rPr>
              <a:t> </a:t>
            </a:r>
          </a:p>
        </p:txBody>
      </p:sp>
      <p:graphicFrame>
        <p:nvGraphicFramePr>
          <p:cNvPr id="29" name="Tableau 28">
            <a:extLst>
              <a:ext uri="{FF2B5EF4-FFF2-40B4-BE49-F238E27FC236}">
                <a16:creationId xmlns:a16="http://schemas.microsoft.com/office/drawing/2014/main" xmlns="" id="{B893C10E-2737-47A8-AB9A-300D42C951F5}"/>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34" name="ZoneTexte 33">
            <a:extLst>
              <a:ext uri="{FF2B5EF4-FFF2-40B4-BE49-F238E27FC236}">
                <a16:creationId xmlns:a16="http://schemas.microsoft.com/office/drawing/2014/main" xmlns="" id="{A71960B4-8246-4294-865C-ADB14A8BA9B7}"/>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Tree>
    <p:extLst>
      <p:ext uri="{BB962C8B-B14F-4D97-AF65-F5344CB8AC3E}">
        <p14:creationId xmlns:p14="http://schemas.microsoft.com/office/powerpoint/2010/main" val="11223538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202</a:t>
            </a:fld>
            <a:endParaRPr lang="fr-FR"/>
          </a:p>
        </p:txBody>
      </p:sp>
      <p:sp>
        <p:nvSpPr>
          <p:cNvPr id="18" name="Espace réservé du texte 6">
            <a:extLst>
              <a:ext uri="{FF2B5EF4-FFF2-40B4-BE49-F238E27FC236}">
                <a16:creationId xmlns:a16="http://schemas.microsoft.com/office/drawing/2014/main" xmlns="" id="{70D4A642-4DF7-408D-980C-9EBFFCC55BE4}"/>
              </a:ext>
            </a:extLst>
          </p:cNvPr>
          <p:cNvSpPr txBox="1">
            <a:spLocks/>
          </p:cNvSpPr>
          <p:nvPr/>
        </p:nvSpPr>
        <p:spPr>
          <a:xfrm>
            <a:off x="5422250" y="458400"/>
            <a:ext cx="3544759" cy="564115"/>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b="1" dirty="0">
                <a:solidFill>
                  <a:schemeClr val="bg1"/>
                </a:solidFill>
              </a:rPr>
              <a:t>Action n°X.1 : Titre de l’action</a:t>
            </a:r>
            <a:endParaRPr lang="fr-FR" sz="1400" b="1" dirty="0">
              <a:solidFill>
                <a:schemeClr val="bg1"/>
              </a:solidFill>
            </a:endParaRP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400110"/>
          </a:xfrm>
          <a:prstGeom prst="rect">
            <a:avLst/>
          </a:prstGeom>
        </p:spPr>
        <p:txBody>
          <a:bodyPr wrap="square">
            <a:spAutoFit/>
          </a:bodyPr>
          <a:lstStyle/>
          <a:p>
            <a:r>
              <a:rPr lang="fr-FR" sz="2000" dirty="0">
                <a:latin typeface="+mj-lt"/>
              </a:rPr>
              <a:t>X. Plan d’actions</a:t>
            </a:r>
          </a:p>
        </p:txBody>
      </p:sp>
      <p:sp>
        <p:nvSpPr>
          <p:cNvPr id="26" name="Ellipse 25">
            <a:extLst>
              <a:ext uri="{FF2B5EF4-FFF2-40B4-BE49-F238E27FC236}">
                <a16:creationId xmlns:a16="http://schemas.microsoft.com/office/drawing/2014/main" xmlns="" id="{88928AF8-97E4-48E8-AC81-3411D8FAD6EB}"/>
              </a:ext>
            </a:extLst>
          </p:cNvPr>
          <p:cNvSpPr/>
          <p:nvPr/>
        </p:nvSpPr>
        <p:spPr>
          <a:xfrm>
            <a:off x="8355106" y="789661"/>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10074" y="3885078"/>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grpSp>
        <p:nvGrpSpPr>
          <p:cNvPr id="45" name="Groupe 44">
            <a:extLst>
              <a:ext uri="{FF2B5EF4-FFF2-40B4-BE49-F238E27FC236}">
                <a16:creationId xmlns:a16="http://schemas.microsoft.com/office/drawing/2014/main" xmlns="" id="{173F385C-75B6-47D8-AEC3-2D29915B9FF7}"/>
              </a:ext>
            </a:extLst>
          </p:cNvPr>
          <p:cNvGrpSpPr/>
          <p:nvPr/>
        </p:nvGrpSpPr>
        <p:grpSpPr>
          <a:xfrm>
            <a:off x="7170776" y="5091076"/>
            <a:ext cx="331567" cy="99692"/>
            <a:chOff x="9223015" y="5081457"/>
            <a:chExt cx="359198" cy="108000"/>
          </a:xfrm>
        </p:grpSpPr>
        <p:sp>
          <p:nvSpPr>
            <p:cNvPr id="46" name="Croix 45">
              <a:extLst>
                <a:ext uri="{FF2B5EF4-FFF2-40B4-BE49-F238E27FC236}">
                  <a16:creationId xmlns:a16="http://schemas.microsoft.com/office/drawing/2014/main" xmlns="" id="{8676D3D9-D1AA-4C81-BA53-690DAFF8FDCD}"/>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DA31074C-AE7D-469F-914A-2B4684E0E034}"/>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1BCE1E58-729F-412A-AEFC-2745120A979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252480"/>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392191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1361911"/>
          </a:xfrm>
          <a:prstGeom prst="rect">
            <a:avLst/>
          </a:prstGeom>
          <a:noFill/>
        </p:spPr>
        <p:txBody>
          <a:bodyPr wrap="square" rtlCol="0">
            <a:spAutoFit/>
          </a:bodyPr>
          <a:lstStyle/>
          <a:p>
            <a:pPr>
              <a:lnSpc>
                <a:spcPct val="150000"/>
              </a:lnSpc>
            </a:pPr>
            <a:r>
              <a:rPr lang="fr-FR" sz="900" b="1" dirty="0"/>
              <a:t>Rôle de la CC: </a:t>
            </a:r>
            <a:r>
              <a:rPr lang="fr-FR" sz="900" dirty="0"/>
              <a:t>Faire/Animer/ Contribuer/Accompagner</a:t>
            </a:r>
          </a:p>
          <a:p>
            <a:pPr>
              <a:lnSpc>
                <a:spcPct val="150000"/>
              </a:lnSpc>
            </a:pPr>
            <a:r>
              <a:rPr lang="fr-FR" sz="900" b="1" dirty="0"/>
              <a:t>Service en charge: DD et Biodiversité</a:t>
            </a:r>
          </a:p>
          <a:p>
            <a:pPr>
              <a:lnSpc>
                <a:spcPct val="150000"/>
              </a:lnSpc>
            </a:pPr>
            <a:r>
              <a:rPr lang="fr-FR" sz="900" b="1" dirty="0"/>
              <a:t>Public: </a:t>
            </a:r>
          </a:p>
          <a:p>
            <a:pPr>
              <a:lnSpc>
                <a:spcPct val="150000"/>
              </a:lnSpc>
            </a:pPr>
            <a:r>
              <a:rPr lang="fr-FR" sz="900" b="1" dirty="0"/>
              <a:t>Partenaires (</a:t>
            </a:r>
            <a:r>
              <a:rPr lang="fr-FR" sz="1000" b="1" dirty="0">
                <a:solidFill>
                  <a:srgbClr val="8D235A"/>
                </a:solidFill>
              </a:rPr>
              <a:t>Porteur(s) potentiel(s)</a:t>
            </a:r>
            <a:r>
              <a:rPr lang="fr-FR" sz="1000" b="1" dirty="0"/>
              <a:t>)</a:t>
            </a:r>
          </a:p>
          <a:p>
            <a:pPr>
              <a:lnSpc>
                <a:spcPct val="150000"/>
              </a:lnSpc>
            </a:pPr>
            <a:r>
              <a:rPr lang="fr-FR" sz="900" b="1" dirty="0"/>
              <a:t> </a:t>
            </a:r>
          </a:p>
        </p:txBody>
      </p:sp>
      <p:sp>
        <p:nvSpPr>
          <p:cNvPr id="92" name="Croix 91">
            <a:extLst>
              <a:ext uri="{FF2B5EF4-FFF2-40B4-BE49-F238E27FC236}">
                <a16:creationId xmlns:a16="http://schemas.microsoft.com/office/drawing/2014/main" xmlns="" id="{11217786-BFB0-4257-A6A6-86F6221B9D12}"/>
              </a:ext>
            </a:extLst>
          </p:cNvPr>
          <p:cNvSpPr/>
          <p:nvPr/>
        </p:nvSpPr>
        <p:spPr>
          <a:xfrm>
            <a:off x="7368151" y="58292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 name="ZoneTexte 2">
            <a:extLst>
              <a:ext uri="{FF2B5EF4-FFF2-40B4-BE49-F238E27FC236}">
                <a16:creationId xmlns:a16="http://schemas.microsoft.com/office/drawing/2014/main" xmlns="" id="{EAC2D4F5-7DFE-4EC2-839A-754B35C7B06B}"/>
              </a:ext>
            </a:extLst>
          </p:cNvPr>
          <p:cNvSpPr txBox="1"/>
          <p:nvPr/>
        </p:nvSpPr>
        <p:spPr>
          <a:xfrm>
            <a:off x="8400001" y="834366"/>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Croix 50">
            <a:extLst>
              <a:ext uri="{FF2B5EF4-FFF2-40B4-BE49-F238E27FC236}">
                <a16:creationId xmlns:a16="http://schemas.microsoft.com/office/drawing/2014/main" xmlns=""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CD13613F-CA28-4976-A923-F2FC2317D948}"/>
              </a:ext>
            </a:extLst>
          </p:cNvPr>
          <p:cNvSpPr/>
          <p:nvPr/>
        </p:nvSpPr>
        <p:spPr>
          <a:xfrm>
            <a:off x="7641325" y="62887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xmlns="" id="{ECDF5117-C766-49FF-9B44-245600CB92B5}"/>
              </a:ext>
            </a:extLst>
          </p:cNvPr>
          <p:cNvSpPr/>
          <p:nvPr/>
        </p:nvSpPr>
        <p:spPr>
          <a:xfrm>
            <a:off x="8448512" y="654526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xmlns=""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6" name="Image 55">
            <a:extLst>
              <a:ext uri="{FF2B5EF4-FFF2-40B4-BE49-F238E27FC236}">
                <a16:creationId xmlns:a16="http://schemas.microsoft.com/office/drawing/2014/main" xmlns="" id="{4F76B21F-0ACB-49C5-B27D-BBB1E4F6D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4" name="Rectangle 3">
            <a:extLst>
              <a:ext uri="{FF2B5EF4-FFF2-40B4-BE49-F238E27FC236}">
                <a16:creationId xmlns:a16="http://schemas.microsoft.com/office/drawing/2014/main" xmlns="" id="{AB7D1D9E-4DA0-40C6-B6C1-B3F8E33EC8A6}"/>
              </a:ext>
            </a:extLst>
          </p:cNvPr>
          <p:cNvSpPr/>
          <p:nvPr/>
        </p:nvSpPr>
        <p:spPr>
          <a:xfrm>
            <a:off x="694494" y="1342167"/>
            <a:ext cx="3715582" cy="14418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Acteurs concernés et rôles.</a:t>
            </a:r>
          </a:p>
          <a:p>
            <a:pPr algn="ctr"/>
            <a:r>
              <a:rPr lang="fr-FR" sz="1000" b="1" dirty="0">
                <a:solidFill>
                  <a:schemeClr val="tx1"/>
                </a:solidFill>
              </a:rPr>
              <a:t>Rôle de la Communauté de communes</a:t>
            </a:r>
            <a:r>
              <a:rPr lang="fr-FR" sz="1000" dirty="0">
                <a:solidFill>
                  <a:schemeClr val="tx1"/>
                </a:solidFill>
              </a:rPr>
              <a:t> : Faire = responsable de la mise en œuvre / animer = pilote la mise en œuvre, en ayant un rôle d’animation  / contribuer - accompagner = contribue à l’action sans en assurer le portage</a:t>
            </a:r>
          </a:p>
          <a:p>
            <a:pPr algn="ctr"/>
            <a:endParaRPr lang="fr-FR" sz="1000" dirty="0">
              <a:solidFill>
                <a:schemeClr val="tx1"/>
              </a:solidFill>
            </a:endParaRPr>
          </a:p>
          <a:p>
            <a:pPr algn="ctr"/>
            <a:r>
              <a:rPr lang="fr-FR" sz="1000" b="1" dirty="0">
                <a:solidFill>
                  <a:schemeClr val="tx1"/>
                </a:solidFill>
              </a:rPr>
              <a:t>Public</a:t>
            </a:r>
            <a:r>
              <a:rPr lang="fr-FR" sz="1000" dirty="0">
                <a:solidFill>
                  <a:schemeClr val="tx1"/>
                </a:solidFill>
              </a:rPr>
              <a:t> = </a:t>
            </a:r>
            <a:r>
              <a:rPr lang="fr-FR" sz="1000" dirty="0" smtClean="0">
                <a:solidFill>
                  <a:schemeClr val="tx1"/>
                </a:solidFill>
              </a:rPr>
              <a:t>acteurs du changement</a:t>
            </a:r>
            <a:endParaRPr lang="fr-FR" sz="1000" dirty="0">
              <a:solidFill>
                <a:schemeClr val="tx1"/>
              </a:solidFill>
            </a:endParaRPr>
          </a:p>
          <a:p>
            <a:pPr algn="ctr"/>
            <a:r>
              <a:rPr lang="fr-FR" sz="1000" b="1" dirty="0">
                <a:solidFill>
                  <a:schemeClr val="tx1"/>
                </a:solidFill>
              </a:rPr>
              <a:t>Partenaires</a:t>
            </a:r>
            <a:r>
              <a:rPr lang="fr-FR" sz="1000" dirty="0">
                <a:solidFill>
                  <a:schemeClr val="tx1"/>
                </a:solidFill>
              </a:rPr>
              <a:t> = porteurs potentiels et structures venant en appui à la réalisation de l’action. </a:t>
            </a:r>
            <a:r>
              <a:rPr lang="fr-FR" sz="1000" b="1" dirty="0">
                <a:solidFill>
                  <a:srgbClr val="8D235A"/>
                </a:solidFill>
              </a:rPr>
              <a:t>En gras </a:t>
            </a:r>
            <a:r>
              <a:rPr lang="fr-FR" sz="1000" dirty="0">
                <a:solidFill>
                  <a:schemeClr val="tx1"/>
                </a:solidFill>
              </a:rPr>
              <a:t>le porteur pressenti.</a:t>
            </a:r>
          </a:p>
        </p:txBody>
      </p:sp>
      <p:cxnSp>
        <p:nvCxnSpPr>
          <p:cNvPr id="6" name="Connecteur droit avec flèche 5">
            <a:extLst>
              <a:ext uri="{FF2B5EF4-FFF2-40B4-BE49-F238E27FC236}">
                <a16:creationId xmlns:a16="http://schemas.microsoft.com/office/drawing/2014/main" xmlns="" id="{EC01A634-B4D0-4CAD-83FE-BD440B91BE9C}"/>
              </a:ext>
            </a:extLst>
          </p:cNvPr>
          <p:cNvCxnSpPr>
            <a:cxnSpLocks/>
            <a:stCxn id="4" idx="3"/>
          </p:cNvCxnSpPr>
          <p:nvPr/>
        </p:nvCxnSpPr>
        <p:spPr>
          <a:xfrm flipV="1">
            <a:off x="4410076" y="1595542"/>
            <a:ext cx="1427306" cy="46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xmlns="" id="{F9EBE772-166F-4023-A9C7-099D34FEEE31}"/>
              </a:ext>
            </a:extLst>
          </p:cNvPr>
          <p:cNvSpPr/>
          <p:nvPr/>
        </p:nvSpPr>
        <p:spPr>
          <a:xfrm>
            <a:off x="1140464" y="4142872"/>
            <a:ext cx="1817007" cy="10003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Autres </a:t>
            </a:r>
            <a:r>
              <a:rPr lang="fr-FR" sz="1000" dirty="0" smtClean="0">
                <a:solidFill>
                  <a:schemeClr val="tx1"/>
                </a:solidFill>
              </a:rPr>
              <a:t>plans </a:t>
            </a:r>
            <a:r>
              <a:rPr lang="fr-FR" sz="1000" dirty="0">
                <a:solidFill>
                  <a:schemeClr val="tx1"/>
                </a:solidFill>
              </a:rPr>
              <a:t>et programmes liés et autres actions liées</a:t>
            </a:r>
          </a:p>
        </p:txBody>
      </p:sp>
      <p:cxnSp>
        <p:nvCxnSpPr>
          <p:cNvPr id="58" name="Connecteur droit avec flèche 57">
            <a:extLst>
              <a:ext uri="{FF2B5EF4-FFF2-40B4-BE49-F238E27FC236}">
                <a16:creationId xmlns:a16="http://schemas.microsoft.com/office/drawing/2014/main" xmlns="" id="{0D2D0832-0D72-457F-A275-92ED24DBAB25}"/>
              </a:ext>
            </a:extLst>
          </p:cNvPr>
          <p:cNvCxnSpPr>
            <a:cxnSpLocks/>
            <a:stCxn id="57" idx="3"/>
          </p:cNvCxnSpPr>
          <p:nvPr/>
        </p:nvCxnSpPr>
        <p:spPr>
          <a:xfrm flipV="1">
            <a:off x="2957471" y="4142872"/>
            <a:ext cx="2879911" cy="500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xmlns="" id="{AD494895-FF2E-4ACC-86A8-E3CB31CB31D1}"/>
              </a:ext>
            </a:extLst>
          </p:cNvPr>
          <p:cNvSpPr/>
          <p:nvPr/>
        </p:nvSpPr>
        <p:spPr>
          <a:xfrm>
            <a:off x="1722356" y="5286868"/>
            <a:ext cx="1817007" cy="10003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Bénéfices attendus sur les leviers du PCAET</a:t>
            </a:r>
          </a:p>
          <a:p>
            <a:pPr algn="ctr"/>
            <a:r>
              <a:rPr lang="fr-FR" sz="1000" dirty="0">
                <a:solidFill>
                  <a:schemeClr val="tx1"/>
                </a:solidFill>
              </a:rPr>
              <a:t>+++ : bénéfice important</a:t>
            </a:r>
          </a:p>
          <a:p>
            <a:pPr algn="ctr"/>
            <a:r>
              <a:rPr lang="fr-FR" sz="1000" dirty="0">
                <a:solidFill>
                  <a:schemeClr val="tx1"/>
                </a:solidFill>
              </a:rPr>
              <a:t>++ : bénéfice significatif</a:t>
            </a:r>
            <a:br>
              <a:rPr lang="fr-FR" sz="1000" dirty="0">
                <a:solidFill>
                  <a:schemeClr val="tx1"/>
                </a:solidFill>
              </a:rPr>
            </a:br>
            <a:r>
              <a:rPr lang="fr-FR" sz="1000" dirty="0">
                <a:solidFill>
                  <a:schemeClr val="tx1"/>
                </a:solidFill>
              </a:rPr>
              <a:t>+ : bénéfice faible</a:t>
            </a:r>
          </a:p>
        </p:txBody>
      </p:sp>
      <p:cxnSp>
        <p:nvCxnSpPr>
          <p:cNvPr id="60" name="Connecteur droit avec flèche 59">
            <a:extLst>
              <a:ext uri="{FF2B5EF4-FFF2-40B4-BE49-F238E27FC236}">
                <a16:creationId xmlns:a16="http://schemas.microsoft.com/office/drawing/2014/main" xmlns="" id="{FD60BAA9-3CEB-45CB-A79B-BEABC51272EC}"/>
              </a:ext>
            </a:extLst>
          </p:cNvPr>
          <p:cNvCxnSpPr>
            <a:cxnSpLocks/>
            <a:stCxn id="59" idx="3"/>
          </p:cNvCxnSpPr>
          <p:nvPr/>
        </p:nvCxnSpPr>
        <p:spPr>
          <a:xfrm flipV="1">
            <a:off x="3539363" y="5764425"/>
            <a:ext cx="2443296" cy="2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xmlns="" id="{D4799C74-3FE5-45E7-8ACB-3AF56C8BECA0}"/>
              </a:ext>
            </a:extLst>
          </p:cNvPr>
          <p:cNvSpPr/>
          <p:nvPr/>
        </p:nvSpPr>
        <p:spPr>
          <a:xfrm>
            <a:off x="1722356" y="3127834"/>
            <a:ext cx="1817007" cy="7336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Indicateurs de suivi et de résultats envisagés</a:t>
            </a:r>
          </a:p>
        </p:txBody>
      </p:sp>
      <p:cxnSp>
        <p:nvCxnSpPr>
          <p:cNvPr id="69" name="Connecteur droit avec flèche 68">
            <a:extLst>
              <a:ext uri="{FF2B5EF4-FFF2-40B4-BE49-F238E27FC236}">
                <a16:creationId xmlns:a16="http://schemas.microsoft.com/office/drawing/2014/main" xmlns="" id="{D7605FB6-52B0-4F22-BAC2-535ED7DA24F9}"/>
              </a:ext>
            </a:extLst>
          </p:cNvPr>
          <p:cNvCxnSpPr>
            <a:cxnSpLocks/>
            <a:stCxn id="65" idx="3"/>
          </p:cNvCxnSpPr>
          <p:nvPr/>
        </p:nvCxnSpPr>
        <p:spPr>
          <a:xfrm flipV="1">
            <a:off x="3539363" y="3029259"/>
            <a:ext cx="2298019" cy="46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xmlns="" id="{FF901DF3-228A-4C67-B293-8033740B8DAA}"/>
              </a:ext>
            </a:extLst>
          </p:cNvPr>
          <p:cNvSpPr/>
          <p:nvPr/>
        </p:nvSpPr>
        <p:spPr>
          <a:xfrm>
            <a:off x="3084593" y="15117"/>
            <a:ext cx="4675311" cy="400110"/>
          </a:xfrm>
          <a:prstGeom prst="rect">
            <a:avLst/>
          </a:prstGeom>
        </p:spPr>
        <p:txBody>
          <a:bodyPr wrap="square">
            <a:spAutoFit/>
          </a:bodyPr>
          <a:lstStyle/>
          <a:p>
            <a:r>
              <a:rPr lang="fr-FR" sz="2000" dirty="0">
                <a:latin typeface="+mj-lt"/>
              </a:rPr>
              <a:t>Modèle de fiche actions</a:t>
            </a:r>
          </a:p>
        </p:txBody>
      </p:sp>
    </p:spTree>
    <p:extLst>
      <p:ext uri="{BB962C8B-B14F-4D97-AF65-F5344CB8AC3E}">
        <p14:creationId xmlns:p14="http://schemas.microsoft.com/office/powerpoint/2010/main" val="163297716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normAutofit/>
          </a:bodyPr>
          <a:lstStyle/>
          <a:p>
            <a:r>
              <a:rPr lang="fr-FR" dirty="0"/>
              <a:t>Axe 1 : Territoire exemplaire</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308106022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204</a:t>
            </a:fld>
            <a:endParaRPr lang="fr-FR"/>
          </a:p>
        </p:txBody>
      </p:sp>
      <p:sp>
        <p:nvSpPr>
          <p:cNvPr id="18" name="Espace réservé du texte 6">
            <a:extLst>
              <a:ext uri="{FF2B5EF4-FFF2-40B4-BE49-F238E27FC236}">
                <a16:creationId xmlns:a16="http://schemas.microsoft.com/office/drawing/2014/main" xmlns="" id="{70D4A642-4DF7-408D-980C-9EBFFCC55BE4}"/>
              </a:ext>
            </a:extLst>
          </p:cNvPr>
          <p:cNvSpPr txBox="1">
            <a:spLocks/>
          </p:cNvSpPr>
          <p:nvPr/>
        </p:nvSpPr>
        <p:spPr>
          <a:xfrm>
            <a:off x="6599583" y="238896"/>
            <a:ext cx="2372039"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 Gouvernance et animation du PCAET</a:t>
            </a: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707886"/>
          </a:xfrm>
          <a:prstGeom prst="rect">
            <a:avLst/>
          </a:prstGeom>
        </p:spPr>
        <p:txBody>
          <a:bodyPr wrap="square">
            <a:spAutoFit/>
          </a:bodyPr>
          <a:lstStyle/>
          <a:p>
            <a:r>
              <a:rPr lang="fr-FR" sz="2000" b="1" dirty="0"/>
              <a:t>Action n°1.1 : Mobiliser les élus, les services et les acteurs du territoire</a:t>
            </a:r>
            <a:endParaRPr lang="fr-FR" sz="2400" b="1" dirty="0"/>
          </a:p>
        </p:txBody>
      </p:sp>
      <p:sp>
        <p:nvSpPr>
          <p:cNvPr id="26" name="Ellipse 25">
            <a:extLst>
              <a:ext uri="{FF2B5EF4-FFF2-40B4-BE49-F238E27FC236}">
                <a16:creationId xmlns:a16="http://schemas.microsoft.com/office/drawing/2014/main" xmlns="" id="{88928AF8-97E4-48E8-AC81-3411D8FAD6EB}"/>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Une animation dynamique pour mobiliser tous les acteurs</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1138773"/>
          </a:xfrm>
          <a:prstGeom prst="rect">
            <a:avLst/>
          </a:prstGeom>
          <a:noFill/>
        </p:spPr>
        <p:txBody>
          <a:bodyPr wrap="square" rtlCol="0">
            <a:spAutoFit/>
          </a:bodyPr>
          <a:lstStyle/>
          <a:p>
            <a:pPr algn="just"/>
            <a:r>
              <a:rPr lang="fr-FR" sz="1000" dirty="0"/>
              <a:t>La communauté de communes continue d’assurer son rôle d’animateur de la transition énergétique et écologique du territoire. Elle veille à ce que les agents et élus s’approprient le PCAET; Grâce à cette démarche et à la formation de ses services, élus et agents, population et conseil de développement aux thématiques énergie-climat elle assure une mobilisation de tous les acteurs. </a:t>
            </a:r>
          </a:p>
          <a:p>
            <a:endParaRPr lang="fr-FR" sz="1000" dirty="0"/>
          </a:p>
          <a:p>
            <a:endParaRPr lang="fr-FR" sz="800" dirty="0"/>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885078"/>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grpSp>
        <p:nvGrpSpPr>
          <p:cNvPr id="45" name="Groupe 44">
            <a:extLst>
              <a:ext uri="{FF2B5EF4-FFF2-40B4-BE49-F238E27FC236}">
                <a16:creationId xmlns:a16="http://schemas.microsoft.com/office/drawing/2014/main" xmlns="" id="{173F385C-75B6-47D8-AEC3-2D29915B9FF7}"/>
              </a:ext>
            </a:extLst>
          </p:cNvPr>
          <p:cNvGrpSpPr/>
          <p:nvPr/>
        </p:nvGrpSpPr>
        <p:grpSpPr>
          <a:xfrm>
            <a:off x="7170776" y="5091076"/>
            <a:ext cx="331567" cy="99692"/>
            <a:chOff x="9223015" y="5081457"/>
            <a:chExt cx="359198" cy="108000"/>
          </a:xfrm>
        </p:grpSpPr>
        <p:sp>
          <p:nvSpPr>
            <p:cNvPr id="46" name="Croix 45">
              <a:extLst>
                <a:ext uri="{FF2B5EF4-FFF2-40B4-BE49-F238E27FC236}">
                  <a16:creationId xmlns:a16="http://schemas.microsoft.com/office/drawing/2014/main" xmlns="" id="{8676D3D9-D1AA-4C81-BA53-690DAFF8FDCD}"/>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DA31074C-AE7D-469F-914A-2B4684E0E034}"/>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1BCE1E58-729F-412A-AEFC-2745120A979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62" name="ZoneTexte 61">
            <a:extLst>
              <a:ext uri="{FF2B5EF4-FFF2-40B4-BE49-F238E27FC236}">
                <a16:creationId xmlns:a16="http://schemas.microsoft.com/office/drawing/2014/main" xmlns="" id="{ACE6E7D3-5782-436F-BABF-1776E1BF843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sp>
        <p:nvSpPr>
          <p:cNvPr id="63" name="Espace réservé du texte 7">
            <a:extLst>
              <a:ext uri="{FF2B5EF4-FFF2-40B4-BE49-F238E27FC236}">
                <a16:creationId xmlns:a16="http://schemas.microsoft.com/office/drawing/2014/main" xmlns="" id="{E93E3E74-E4FD-4636-8D0E-6FD62B6A29C9}"/>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4" name="ZoneTexte 63">
            <a:extLst>
              <a:ext uri="{FF2B5EF4-FFF2-40B4-BE49-F238E27FC236}">
                <a16:creationId xmlns:a16="http://schemas.microsoft.com/office/drawing/2014/main" xmlns="" id="{7435EC28-4E15-4D9A-812A-85DEF575622C}"/>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Former et informer les élus ainsi que les agents du service public pour qu'ils soient acteurs de la démarche. </a:t>
            </a:r>
          </a:p>
          <a:p>
            <a:pPr marL="171450" indent="-171450">
              <a:buFontTx/>
              <a:buChar char="-"/>
            </a:pPr>
            <a:r>
              <a:rPr lang="fr-FR" sz="1000" dirty="0"/>
              <a:t>Sensibiliser les agents aux enjeux climat air énergie</a:t>
            </a:r>
          </a:p>
          <a:p>
            <a:pPr marL="171450" indent="-171450">
              <a:buFontTx/>
              <a:buChar char="-"/>
            </a:pPr>
            <a:r>
              <a:rPr lang="fr-FR" sz="1000" dirty="0"/>
              <a:t>Mobiliser les acteurs du territoire</a:t>
            </a:r>
          </a:p>
          <a:p>
            <a:pPr marL="171450" indent="-171450">
              <a:buFontTx/>
              <a:buChar char="-"/>
            </a:pPr>
            <a:endParaRPr lang="fr-FR" sz="1000" dirty="0"/>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2308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temps de mobilisation</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252480"/>
            <a:ext cx="2262977" cy="230832"/>
          </a:xfrm>
          <a:prstGeom prst="rect">
            <a:avLst/>
          </a:prstGeom>
          <a:noFill/>
        </p:spPr>
        <p:txBody>
          <a:bodyPr wrap="square" rtlCol="0">
            <a:spAutoFit/>
          </a:bodyPr>
          <a:lstStyle/>
          <a:p>
            <a:r>
              <a:rPr lang="fr-FR" sz="900" dirty="0"/>
              <a:t>Lien action 15.1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392191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Communauté de Communes</a:t>
            </a:r>
          </a:p>
          <a:p>
            <a:pPr>
              <a:lnSpc>
                <a:spcPct val="150000"/>
              </a:lnSpc>
            </a:pPr>
            <a:r>
              <a:rPr lang="fr-FR" sz="900" b="1" dirty="0"/>
              <a:t>Partenaires : </a:t>
            </a:r>
            <a:r>
              <a:rPr lang="fr-FR" sz="900" dirty="0"/>
              <a:t>à définir en fonction de la thématique de mobilisation</a:t>
            </a:r>
          </a:p>
        </p:txBody>
      </p:sp>
      <p:sp>
        <p:nvSpPr>
          <p:cNvPr id="92" name="Croix 91">
            <a:extLst>
              <a:ext uri="{FF2B5EF4-FFF2-40B4-BE49-F238E27FC236}">
                <a16:creationId xmlns:a16="http://schemas.microsoft.com/office/drawing/2014/main" xmlns="" id="{11217786-BFB0-4257-A6A6-86F6221B9D12}"/>
              </a:ext>
            </a:extLst>
          </p:cNvPr>
          <p:cNvSpPr/>
          <p:nvPr/>
        </p:nvSpPr>
        <p:spPr>
          <a:xfrm>
            <a:off x="7368151" y="58292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aphicFrame>
        <p:nvGraphicFramePr>
          <p:cNvPr id="2" name="Tableau 1"/>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xmlns="" val="3364282949"/>
                  </a:ext>
                </a:extLst>
              </a:tr>
            </a:tbl>
          </a:graphicData>
        </a:graphic>
      </p:graphicFrame>
      <p:sp>
        <p:nvSpPr>
          <p:cNvPr id="49" name="ZoneTexte 48">
            <a:extLst>
              <a:ext uri="{FF2B5EF4-FFF2-40B4-BE49-F238E27FC236}">
                <a16:creationId xmlns:a16="http://schemas.microsoft.com/office/drawing/2014/main" xmlns="" id="{ACE6E7D3-5782-436F-BABF-1776E1BF843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3" name="ZoneTexte 2">
            <a:extLst>
              <a:ext uri="{FF2B5EF4-FFF2-40B4-BE49-F238E27FC236}">
                <a16:creationId xmlns:a16="http://schemas.microsoft.com/office/drawing/2014/main" xmlns="" id="{EAC2D4F5-7DFE-4EC2-839A-754B35C7B06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Croix 50">
            <a:extLst>
              <a:ext uri="{FF2B5EF4-FFF2-40B4-BE49-F238E27FC236}">
                <a16:creationId xmlns:a16="http://schemas.microsoft.com/office/drawing/2014/main" xmlns=""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CD13613F-CA28-4976-A923-F2FC2317D948}"/>
              </a:ext>
            </a:extLst>
          </p:cNvPr>
          <p:cNvSpPr/>
          <p:nvPr/>
        </p:nvSpPr>
        <p:spPr>
          <a:xfrm>
            <a:off x="7641325" y="62887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xmlns="" id="{ECDF5117-C766-49FF-9B44-245600CB92B5}"/>
              </a:ext>
            </a:extLst>
          </p:cNvPr>
          <p:cNvSpPr/>
          <p:nvPr/>
        </p:nvSpPr>
        <p:spPr>
          <a:xfrm>
            <a:off x="8448512" y="654526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xmlns=""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6" name="Image 55">
            <a:extLst>
              <a:ext uri="{FF2B5EF4-FFF2-40B4-BE49-F238E27FC236}">
                <a16:creationId xmlns:a16="http://schemas.microsoft.com/office/drawing/2014/main" xmlns="" id="{4F76B21F-0ACB-49C5-B27D-BBB1E4F6DD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57" name="ZoneTexte 56">
            <a:extLst>
              <a:ext uri="{FF2B5EF4-FFF2-40B4-BE49-F238E27FC236}">
                <a16:creationId xmlns:a16="http://schemas.microsoft.com/office/drawing/2014/main" xmlns="" id="{A629370A-8C25-43EE-851C-CE4D29930E87}"/>
              </a:ext>
            </a:extLst>
          </p:cNvPr>
          <p:cNvSpPr txBox="1"/>
          <p:nvPr/>
        </p:nvSpPr>
        <p:spPr>
          <a:xfrm>
            <a:off x="262237" y="3529588"/>
            <a:ext cx="2443543" cy="1169551"/>
          </a:xfrm>
          <a:prstGeom prst="rect">
            <a:avLst/>
          </a:prstGeom>
          <a:noFill/>
        </p:spPr>
        <p:txBody>
          <a:bodyPr wrap="square" rtlCol="0">
            <a:spAutoFit/>
          </a:bodyPr>
          <a:lstStyle/>
          <a:p>
            <a:pPr marL="171450" indent="-171450">
              <a:buFontTx/>
              <a:buChar char="-"/>
            </a:pPr>
            <a:r>
              <a:rPr lang="fr-FR" sz="1000" dirty="0"/>
              <a:t>Poursuivre les échanges avec le club climat, le conseil de développement, les élus et les services de la communauté de communes.</a:t>
            </a:r>
          </a:p>
          <a:p>
            <a:pPr marL="171450" indent="-171450">
              <a:buFontTx/>
              <a:buChar char="-"/>
            </a:pPr>
            <a:r>
              <a:rPr lang="fr-FR" sz="1000" dirty="0"/>
              <a:t>Inscription dans un processus </a:t>
            </a:r>
            <a:r>
              <a:rPr lang="fr-FR" sz="1000" dirty="0" err="1"/>
              <a:t>cit’ergie</a:t>
            </a:r>
            <a:r>
              <a:rPr lang="fr-FR" sz="1000" dirty="0"/>
              <a:t> en cours</a:t>
            </a:r>
          </a:p>
          <a:p>
            <a:pPr marL="171450" indent="-171450">
              <a:buFontTx/>
              <a:buChar char="-"/>
            </a:pPr>
            <a:endParaRPr lang="fr-FR" sz="1000" dirty="0"/>
          </a:p>
        </p:txBody>
      </p:sp>
      <p:sp>
        <p:nvSpPr>
          <p:cNvPr id="58" name="Espace réservé du texte 7">
            <a:extLst>
              <a:ext uri="{FF2B5EF4-FFF2-40B4-BE49-F238E27FC236}">
                <a16:creationId xmlns:a16="http://schemas.microsoft.com/office/drawing/2014/main" xmlns="" id="{DD06EED1-FBE8-49A2-AA9F-AF3999F5153E}"/>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Tree>
    <p:extLst>
      <p:ext uri="{BB962C8B-B14F-4D97-AF65-F5344CB8AC3E}">
        <p14:creationId xmlns:p14="http://schemas.microsoft.com/office/powerpoint/2010/main" val="498951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oneTexte 35">
            <a:extLst>
              <a:ext uri="{FF2B5EF4-FFF2-40B4-BE49-F238E27FC236}">
                <a16:creationId xmlns:a16="http://schemas.microsoft.com/office/drawing/2014/main" xmlns="" id="{312603FA-AFCA-4CA2-8FE6-37D1728A7907}"/>
              </a:ext>
            </a:extLst>
          </p:cNvPr>
          <p:cNvSpPr txBox="1"/>
          <p:nvPr/>
        </p:nvSpPr>
        <p:spPr>
          <a:xfrm>
            <a:off x="262237" y="3529588"/>
            <a:ext cx="2443543" cy="1015663"/>
          </a:xfrm>
          <a:prstGeom prst="rect">
            <a:avLst/>
          </a:prstGeom>
          <a:noFill/>
        </p:spPr>
        <p:txBody>
          <a:bodyPr wrap="square" rtlCol="0">
            <a:spAutoFit/>
          </a:bodyPr>
          <a:lstStyle/>
          <a:p>
            <a:pPr marL="171450" indent="-171450">
              <a:buFontTx/>
              <a:buChar char="-"/>
            </a:pPr>
            <a:r>
              <a:rPr lang="fr-FR" sz="1000" dirty="0"/>
              <a:t>Elaboration du PCAET</a:t>
            </a:r>
          </a:p>
          <a:p>
            <a:pPr marL="171450" indent="-171450">
              <a:buFontTx/>
              <a:buChar char="-"/>
            </a:pPr>
            <a:r>
              <a:rPr lang="fr-FR" sz="1000" dirty="0"/>
              <a:t>Implication des partenaires dans la construction du PCAET</a:t>
            </a:r>
          </a:p>
          <a:p>
            <a:pPr marL="171450" indent="-171450">
              <a:buFontTx/>
              <a:buChar char="-"/>
            </a:pPr>
            <a:r>
              <a:rPr lang="fr-FR" sz="1000" dirty="0"/>
              <a:t>Etablissement d'un tableau de bord action et indicateur du PCAET</a:t>
            </a:r>
          </a:p>
          <a:p>
            <a:pPr marL="171450" indent="-171450">
              <a:buFontTx/>
              <a:buChar char="-"/>
            </a:pPr>
            <a:endParaRPr lang="fr-FR" sz="1000" dirty="0"/>
          </a:p>
        </p:txBody>
      </p:sp>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205</a:t>
            </a:fld>
            <a:endParaRPr lang="fr-FR"/>
          </a:p>
        </p:txBody>
      </p:sp>
      <p:sp>
        <p:nvSpPr>
          <p:cNvPr id="18" name="Espace réservé du texte 6">
            <a:extLst>
              <a:ext uri="{FF2B5EF4-FFF2-40B4-BE49-F238E27FC236}">
                <a16:creationId xmlns:a16="http://schemas.microsoft.com/office/drawing/2014/main" xmlns="" id="{70D4A642-4DF7-408D-980C-9EBFFCC55BE4}"/>
              </a:ext>
            </a:extLst>
          </p:cNvPr>
          <p:cNvSpPr txBox="1">
            <a:spLocks/>
          </p:cNvSpPr>
          <p:nvPr/>
        </p:nvSpPr>
        <p:spPr>
          <a:xfrm>
            <a:off x="6599583" y="238896"/>
            <a:ext cx="2372039" cy="52034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 Gouvernance et animation du PCAET</a:t>
            </a: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646331"/>
          </a:xfrm>
          <a:prstGeom prst="rect">
            <a:avLst/>
          </a:prstGeom>
        </p:spPr>
        <p:txBody>
          <a:bodyPr wrap="square">
            <a:spAutoFit/>
          </a:bodyPr>
          <a:lstStyle/>
          <a:p>
            <a:r>
              <a:rPr lang="fr-FR" b="1" dirty="0"/>
              <a:t>Action n°1.2 : Se donner les moyens de la mise en œuvre du PCAET</a:t>
            </a:r>
            <a:endParaRPr lang="fr-FR" sz="2000" b="1" dirty="0"/>
          </a:p>
        </p:txBody>
      </p:sp>
      <p:sp>
        <p:nvSpPr>
          <p:cNvPr id="26" name="Ellipse 25">
            <a:extLst>
              <a:ext uri="{FF2B5EF4-FFF2-40B4-BE49-F238E27FC236}">
                <a16:creationId xmlns:a16="http://schemas.microsoft.com/office/drawing/2014/main" xmlns="" id="{88928AF8-97E4-48E8-AC81-3411D8FAD6EB}"/>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Piloter, animer la dynamique d’acteurs, les impliquer et suivre le PCAET pour s’assurer d’une mise en œuvre conforme aux objectifs fixés</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984885"/>
          </a:xfrm>
          <a:prstGeom prst="rect">
            <a:avLst/>
          </a:prstGeom>
          <a:noFill/>
        </p:spPr>
        <p:txBody>
          <a:bodyPr wrap="square" rtlCol="0">
            <a:spAutoFit/>
          </a:bodyPr>
          <a:lstStyle/>
          <a:p>
            <a:pPr algn="just"/>
            <a:r>
              <a:rPr lang="fr-FR" sz="1000" dirty="0"/>
              <a:t>La communauté de communes assure son rôle de coordinateur de la transition énergétique en mettant en place une organisation et des moyens pour suivre les actions du PCAET et en réaliser une évaluation à mi-parcours et à terme. Elle pilote et anime une dynamique d’acteurs permettant de faire émerger de nouveaux moyens humains et financiers nécessaires à la mise en œuvre du PCAET. </a:t>
            </a:r>
          </a:p>
          <a:p>
            <a:endParaRPr lang="fr-FR" sz="800" dirty="0"/>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885078"/>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bg1">
                    <a:lumMod val="85000"/>
                  </a:schemeClr>
                </a:solidFill>
                <a:ea typeface="Arial Unicode MS" panose="020B0604020202020204" pitchFamily="34" charset="-128"/>
                <a:cs typeface="Arial Unicode MS" panose="020B0604020202020204" pitchFamily="34" charset="-128"/>
              </a:rPr>
              <a:t>Adaptation au changement climatique</a:t>
            </a:r>
          </a:p>
        </p:txBody>
      </p:sp>
      <p:sp>
        <p:nvSpPr>
          <p:cNvPr id="62" name="ZoneTexte 61">
            <a:extLst>
              <a:ext uri="{FF2B5EF4-FFF2-40B4-BE49-F238E27FC236}">
                <a16:creationId xmlns:a16="http://schemas.microsoft.com/office/drawing/2014/main" xmlns="" id="{ACE6E7D3-5782-436F-BABF-1776E1BF843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 ~0 </a:t>
            </a:r>
            <a:r>
              <a:rPr lang="fr-FR" sz="1100" b="1" dirty="0"/>
              <a:t>	+	</a:t>
            </a:r>
            <a:r>
              <a:rPr lang="fr-FR" sz="1100" b="1" dirty="0">
                <a:solidFill>
                  <a:schemeClr val="bg1">
                    <a:lumMod val="85000"/>
                  </a:schemeClr>
                </a:solidFill>
              </a:rPr>
              <a:t>++	+++ </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230832"/>
          </a:xfrm>
          <a:prstGeom prst="rect">
            <a:avLst/>
          </a:prstGeom>
          <a:noFill/>
        </p:spPr>
        <p:txBody>
          <a:bodyPr wrap="square" rtlCol="0">
            <a:spAutoFit/>
          </a:bodyPr>
          <a:lstStyle/>
          <a:p>
            <a:pPr marL="171450" indent="-171450">
              <a:buFont typeface="Arial" panose="020B0604020202020204" pitchFamily="34" charset="0"/>
              <a:buChar char="•"/>
            </a:pPr>
            <a:r>
              <a:rPr lang="fr-FR" sz="900" dirty="0"/>
              <a:t>Tableau de suivi. </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252480"/>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392191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Communauté de Communes</a:t>
            </a:r>
          </a:p>
          <a:p>
            <a:pPr>
              <a:lnSpc>
                <a:spcPct val="150000"/>
              </a:lnSpc>
            </a:pPr>
            <a:r>
              <a:rPr lang="fr-FR" sz="900" b="1" dirty="0"/>
              <a:t>Partenaires : </a:t>
            </a:r>
            <a:r>
              <a:rPr lang="fr-FR" sz="900" dirty="0"/>
              <a:t>club climat, acteurs publics et privés associés</a:t>
            </a:r>
          </a:p>
        </p:txBody>
      </p:sp>
      <p:graphicFrame>
        <p:nvGraphicFramePr>
          <p:cNvPr id="2" name="Tableau 1"/>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xmlns="" val="3364282949"/>
                  </a:ext>
                </a:extLst>
              </a:tr>
            </a:tbl>
          </a:graphicData>
        </a:graphic>
      </p:graphicFrame>
      <p:sp>
        <p:nvSpPr>
          <p:cNvPr id="49" name="ZoneTexte 48">
            <a:extLst>
              <a:ext uri="{FF2B5EF4-FFF2-40B4-BE49-F238E27FC236}">
                <a16:creationId xmlns:a16="http://schemas.microsoft.com/office/drawing/2014/main" xmlns="" id="{ACE6E7D3-5782-436F-BABF-1776E1BF843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3" name="ZoneTexte 2">
            <a:extLst>
              <a:ext uri="{FF2B5EF4-FFF2-40B4-BE49-F238E27FC236}">
                <a16:creationId xmlns:a16="http://schemas.microsoft.com/office/drawing/2014/main" xmlns="" id="{EAC2D4F5-7DFE-4EC2-839A-754B35C7B06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pic>
        <p:nvPicPr>
          <p:cNvPr id="56" name="Image 55">
            <a:extLst>
              <a:ext uri="{FF2B5EF4-FFF2-40B4-BE49-F238E27FC236}">
                <a16:creationId xmlns:a16="http://schemas.microsoft.com/office/drawing/2014/main" xmlns="" id="{4F76B21F-0ACB-49C5-B27D-BBB1E4F6DD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4" name="Espace réservé du texte 7">
            <a:extLst>
              <a:ext uri="{FF2B5EF4-FFF2-40B4-BE49-F238E27FC236}">
                <a16:creationId xmlns:a16="http://schemas.microsoft.com/office/drawing/2014/main" xmlns="" id="{167A08F3-04C7-4DA3-9800-308099FC332F}"/>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35" name="ZoneTexte 34">
            <a:extLst>
              <a:ext uri="{FF2B5EF4-FFF2-40B4-BE49-F238E27FC236}">
                <a16:creationId xmlns:a16="http://schemas.microsoft.com/office/drawing/2014/main" xmlns="" id="{703BDE22-2C75-4D91-B406-4A3A0D1BAF5B}"/>
              </a:ext>
            </a:extLst>
          </p:cNvPr>
          <p:cNvSpPr txBox="1"/>
          <p:nvPr/>
        </p:nvSpPr>
        <p:spPr>
          <a:xfrm>
            <a:off x="2705801" y="3535252"/>
            <a:ext cx="3017962" cy="2400657"/>
          </a:xfrm>
          <a:prstGeom prst="rect">
            <a:avLst/>
          </a:prstGeom>
          <a:noFill/>
        </p:spPr>
        <p:txBody>
          <a:bodyPr wrap="square" rtlCol="0">
            <a:spAutoFit/>
          </a:bodyPr>
          <a:lstStyle/>
          <a:p>
            <a:pPr marL="171450" indent="-171450">
              <a:buFontTx/>
              <a:buChar char="-"/>
            </a:pPr>
            <a:r>
              <a:rPr lang="fr-FR" sz="1000" dirty="0"/>
              <a:t>Mettre en place un comité de suivi pour évaluer l’avancement des actions annuellement</a:t>
            </a:r>
          </a:p>
          <a:p>
            <a:pPr marL="171450" indent="-171450">
              <a:buFontTx/>
              <a:buChar char="-"/>
            </a:pPr>
            <a:r>
              <a:rPr lang="fr-FR" sz="1000" dirty="0"/>
              <a:t>Trouver des partenaires pour la mise en œuvre des actions, en associant largement les acteurs du territoire et notamment les partenaires privés </a:t>
            </a:r>
          </a:p>
          <a:p>
            <a:pPr marL="171450" indent="-171450">
              <a:buFontTx/>
              <a:buChar char="-"/>
            </a:pPr>
            <a:r>
              <a:rPr lang="fr-FR" sz="1000" dirty="0"/>
              <a:t>Faire une veille sur les appels à projets</a:t>
            </a:r>
          </a:p>
          <a:p>
            <a:pPr marL="171450" indent="-171450">
              <a:buFontTx/>
              <a:buChar char="-"/>
            </a:pPr>
            <a:r>
              <a:rPr lang="fr-FR" sz="1000" dirty="0"/>
              <a:t>Identifier les subventions pouvant abonder le PCAET et rédiger les dossiers</a:t>
            </a:r>
          </a:p>
          <a:p>
            <a:pPr algn="just"/>
            <a:r>
              <a:rPr lang="fr-FR" sz="1000" dirty="0"/>
              <a:t>.</a:t>
            </a:r>
          </a:p>
          <a:p>
            <a:pPr algn="just"/>
            <a:endParaRPr lang="fr-FR" sz="1000" dirty="0"/>
          </a:p>
          <a:p>
            <a:endParaRPr lang="fr-FR" sz="1000" dirty="0"/>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p:txBody>
      </p:sp>
      <p:sp>
        <p:nvSpPr>
          <p:cNvPr id="37" name="Espace réservé du texte 7">
            <a:extLst>
              <a:ext uri="{FF2B5EF4-FFF2-40B4-BE49-F238E27FC236}">
                <a16:creationId xmlns:a16="http://schemas.microsoft.com/office/drawing/2014/main" xmlns="" id="{7938E0F6-0A11-4349-8BC5-0765510C4706}"/>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grpSp>
        <p:nvGrpSpPr>
          <p:cNvPr id="38" name="Groupe 37">
            <a:extLst>
              <a:ext uri="{FF2B5EF4-FFF2-40B4-BE49-F238E27FC236}">
                <a16:creationId xmlns:a16="http://schemas.microsoft.com/office/drawing/2014/main" xmlns="" id="{1A477F72-E4C5-4747-B7DC-E526B08727BE}"/>
              </a:ext>
            </a:extLst>
          </p:cNvPr>
          <p:cNvGrpSpPr/>
          <p:nvPr/>
        </p:nvGrpSpPr>
        <p:grpSpPr>
          <a:xfrm>
            <a:off x="7170776" y="5091076"/>
            <a:ext cx="331567" cy="99692"/>
            <a:chOff x="9223015" y="5081457"/>
            <a:chExt cx="359198" cy="108000"/>
          </a:xfrm>
        </p:grpSpPr>
        <p:sp>
          <p:nvSpPr>
            <p:cNvPr id="39" name="Croix 38">
              <a:extLst>
                <a:ext uri="{FF2B5EF4-FFF2-40B4-BE49-F238E27FC236}">
                  <a16:creationId xmlns:a16="http://schemas.microsoft.com/office/drawing/2014/main" xmlns="" id="{C992A882-89FB-4D2D-B476-9B446D85C2EC}"/>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7245AA97-26E2-4BE5-84DE-5AD2FC5B9932}"/>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5EA280C8-9ED8-4E5F-8F41-FB2B677A5DB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Tree>
    <p:extLst>
      <p:ext uri="{BB962C8B-B14F-4D97-AF65-F5344CB8AC3E}">
        <p14:creationId xmlns:p14="http://schemas.microsoft.com/office/powerpoint/2010/main" val="194494964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206</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183433"/>
            <a:ext cx="4735597" cy="1077218"/>
          </a:xfrm>
          <a:prstGeom prst="rect">
            <a:avLst/>
          </a:prstGeom>
        </p:spPr>
        <p:txBody>
          <a:bodyPr wrap="square">
            <a:spAutoFit/>
          </a:bodyPr>
          <a:lstStyle/>
          <a:p>
            <a:r>
              <a:rPr lang="fr-FR" sz="1600" b="1" dirty="0">
                <a:latin typeface="+mj-lt"/>
              </a:rPr>
              <a:t>Action n°2.1 : Améliorer l’efficacité énergétique et environnementale des équipements communautaires et des zones </a:t>
            </a:r>
            <a:r>
              <a:rPr lang="fr-FR" sz="1600" b="1" dirty="0" smtClean="0">
                <a:latin typeface="+mj-lt"/>
              </a:rPr>
              <a:t>d’activités</a:t>
            </a:r>
            <a:endParaRPr lang="fr-FR" sz="1600" b="1" dirty="0">
              <a:latin typeface="+mj-lt"/>
            </a:endParaRP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8" y="1413299"/>
            <a:ext cx="5740491"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Baisse de 12% des consommations en 2025 et de 15% des émissions de GES pour les bâtiments/infrastructures de la CC. Les bâtiments publics doivent être une vitrine d'une consommation énergétique responsable</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205125" y="2160041"/>
            <a:ext cx="5723229" cy="1015663"/>
          </a:xfrm>
          <a:prstGeom prst="rect">
            <a:avLst/>
          </a:prstGeom>
          <a:noFill/>
        </p:spPr>
        <p:txBody>
          <a:bodyPr wrap="square" rtlCol="0">
            <a:spAutoFit/>
          </a:bodyPr>
          <a:lstStyle/>
          <a:p>
            <a:pPr algn="just"/>
            <a:r>
              <a:rPr lang="fr-FR" sz="1000" dirty="0"/>
              <a:t>Parmi les bâtiments et infrastructures gérés par la Communauté de Communes certains pourraient présenter un intérêt à être rénovés afin d’augmenter leurs performances énergétiques. Agir sur le patrimoine de la CC (les bâtiments communautaires, les zones d'activités, les stations d’épuration de Quincey et Brochon ou encore l’école de musique) pourra démontrer l’exemplarité de la collectivité et se traduire par des économies d’énergie et donc de facture énergétique à court terme.</a:t>
            </a:r>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1061829"/>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des consommations des bâtiments construits et rénovés par la CC entre 2020 et 2025.</a:t>
            </a:r>
          </a:p>
          <a:p>
            <a:pPr marL="171450" indent="-171450">
              <a:buFont typeface="Arial" panose="020B0604020202020204" pitchFamily="34" charset="0"/>
              <a:buChar char="•"/>
            </a:pPr>
            <a:r>
              <a:rPr lang="fr-FR" sz="900" dirty="0"/>
              <a:t>Etat des lieux précis fait par le CEP en 2020, baisse de 12% des consommations en 2025 (GWh) et de 15% des émissions de GES (tCO2e)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avec l’action 13.2</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723832"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Services techniques et Environnement</a:t>
            </a:r>
          </a:p>
          <a:p>
            <a:pPr>
              <a:lnSpc>
                <a:spcPct val="150000"/>
              </a:lnSpc>
            </a:pPr>
            <a:r>
              <a:rPr lang="fr-FR" sz="900" b="1" dirty="0"/>
              <a:t>Public: </a:t>
            </a:r>
            <a:r>
              <a:rPr lang="fr-FR" sz="900" dirty="0"/>
              <a:t>CC</a:t>
            </a:r>
          </a:p>
          <a:p>
            <a:pPr>
              <a:lnSpc>
                <a:spcPct val="150000"/>
              </a:lnSpc>
            </a:pPr>
            <a:r>
              <a:rPr lang="fr-FR" sz="900" b="1" dirty="0"/>
              <a:t>Partenaires : </a:t>
            </a:r>
            <a:r>
              <a:rPr lang="fr-FR" sz="900" b="1" dirty="0">
                <a:solidFill>
                  <a:srgbClr val="8D235A"/>
                </a:solidFill>
              </a:rPr>
              <a:t>SICECO</a:t>
            </a:r>
            <a:r>
              <a:rPr lang="fr-FR" sz="900" dirty="0"/>
              <a:t>, CD21, Région, </a:t>
            </a:r>
            <a:r>
              <a:rPr lang="fr-FR" sz="900" dirty="0" err="1"/>
              <a:t>Ademe</a:t>
            </a:r>
            <a:endParaRPr lang="fr-FR" sz="900"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1" name="Croix 50">
            <a:extLst>
              <a:ext uri="{FF2B5EF4-FFF2-40B4-BE49-F238E27FC236}">
                <a16:creationId xmlns:a16="http://schemas.microsoft.com/office/drawing/2014/main" xmlns=""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CD13613F-CA28-4976-A923-F2FC2317D948}"/>
              </a:ext>
            </a:extLst>
          </p:cNvPr>
          <p:cNvSpPr/>
          <p:nvPr/>
        </p:nvSpPr>
        <p:spPr>
          <a:xfrm>
            <a:off x="7925815" y="532115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xmlns=""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xmlns="" id="{38DBC241-B8CF-4459-8ACC-DE8C1D09106F}"/>
              </a:ext>
            </a:extLst>
          </p:cNvPr>
          <p:cNvSpPr/>
          <p:nvPr/>
        </p:nvSpPr>
        <p:spPr>
          <a:xfrm>
            <a:off x="7140723" y="508430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7" name="Image 56">
            <a:extLst>
              <a:ext uri="{FF2B5EF4-FFF2-40B4-BE49-F238E27FC236}">
                <a16:creationId xmlns:a16="http://schemas.microsoft.com/office/drawing/2014/main" xmlns="" id="{7ED82004-EF5B-4BCF-B7FD-AD9A74420A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Croix 36">
            <a:extLst>
              <a:ext uri="{FF2B5EF4-FFF2-40B4-BE49-F238E27FC236}">
                <a16:creationId xmlns:a16="http://schemas.microsoft.com/office/drawing/2014/main" xmlns="" id="{52249C9A-355C-4C9A-81E8-01362FDF52BD}"/>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Ellipse 44">
            <a:extLst>
              <a:ext uri="{FF2B5EF4-FFF2-40B4-BE49-F238E27FC236}">
                <a16:creationId xmlns:a16="http://schemas.microsoft.com/office/drawing/2014/main" xmlns="" id="{99C23391-729F-48B6-98B1-90D26AB28D6A}"/>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xmlns="" id="{7E7ABE6B-17C7-48FF-B613-09C4188FC267}"/>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7" name="ZoneTexte 46">
            <a:extLst>
              <a:ext uri="{FF2B5EF4-FFF2-40B4-BE49-F238E27FC236}">
                <a16:creationId xmlns:a16="http://schemas.microsoft.com/office/drawing/2014/main" xmlns="" id="{A40E88D8-ECD7-4BEB-A0D4-530667730A2C}"/>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 ~0 </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a:t>
            </a:r>
            <a:r>
              <a:rPr lang="fr-FR" sz="1100" b="1" dirty="0">
                <a:solidFill>
                  <a:schemeClr val="bg1">
                    <a:lumMod val="85000"/>
                  </a:schemeClr>
                </a:solidFill>
              </a:rPr>
              <a:t> </a:t>
            </a:r>
          </a:p>
        </p:txBody>
      </p:sp>
      <p:graphicFrame>
        <p:nvGraphicFramePr>
          <p:cNvPr id="48" name="Tableau 47">
            <a:extLst>
              <a:ext uri="{FF2B5EF4-FFF2-40B4-BE49-F238E27FC236}">
                <a16:creationId xmlns:a16="http://schemas.microsoft.com/office/drawing/2014/main" xmlns="" id="{2F0440A0-3ADD-4228-A224-EE88A8076D63}"/>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53" name="ZoneTexte 52">
            <a:extLst>
              <a:ext uri="{FF2B5EF4-FFF2-40B4-BE49-F238E27FC236}">
                <a16:creationId xmlns:a16="http://schemas.microsoft.com/office/drawing/2014/main" xmlns="" id="{664B8097-C9C9-4463-9926-1A474A55E91D}"/>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36" name="ZoneTexte 35">
            <a:extLst>
              <a:ext uri="{FF2B5EF4-FFF2-40B4-BE49-F238E27FC236}">
                <a16:creationId xmlns:a16="http://schemas.microsoft.com/office/drawing/2014/main" xmlns="" id="{6F3BB1CD-846E-4F03-A70F-DEF2E423729C}"/>
              </a:ext>
            </a:extLst>
          </p:cNvPr>
          <p:cNvSpPr txBox="1"/>
          <p:nvPr/>
        </p:nvSpPr>
        <p:spPr>
          <a:xfrm>
            <a:off x="262237" y="3529588"/>
            <a:ext cx="2443543" cy="1477328"/>
          </a:xfrm>
          <a:prstGeom prst="rect">
            <a:avLst/>
          </a:prstGeom>
          <a:noFill/>
        </p:spPr>
        <p:txBody>
          <a:bodyPr wrap="square" rtlCol="0">
            <a:spAutoFit/>
          </a:bodyPr>
          <a:lstStyle/>
          <a:p>
            <a:pPr marL="171450" indent="-171450">
              <a:buFontTx/>
              <a:buChar char="-"/>
            </a:pPr>
            <a:r>
              <a:rPr lang="fr-FR" sz="1000" dirty="0"/>
              <a:t>Poursuivre la communication sur la rénovation des bâtiments publics et leur niveau de performance énergétique</a:t>
            </a:r>
          </a:p>
          <a:p>
            <a:pPr marL="171450" indent="-171450">
              <a:buFontTx/>
              <a:buChar char="-"/>
            </a:pPr>
            <a:r>
              <a:rPr lang="fr-FR" sz="1000" dirty="0"/>
              <a:t>Partager les informations sur les consommations d'énergie du patrimoine avec le </a:t>
            </a:r>
            <a:r>
              <a:rPr lang="fr-FR" sz="1000" dirty="0" err="1"/>
              <a:t>Siceco</a:t>
            </a:r>
            <a:endParaRPr lang="fr-FR" sz="1000" dirty="0"/>
          </a:p>
          <a:p>
            <a:pPr marL="171450" indent="-171450">
              <a:buFontTx/>
              <a:buChar char="-"/>
            </a:pPr>
            <a:r>
              <a:rPr lang="fr-FR" sz="1000" dirty="0"/>
              <a:t>Intégrer des exigences énergie-climat</a:t>
            </a:r>
          </a:p>
        </p:txBody>
      </p:sp>
      <p:sp>
        <p:nvSpPr>
          <p:cNvPr id="39" name="Espace réservé du texte 7">
            <a:extLst>
              <a:ext uri="{FF2B5EF4-FFF2-40B4-BE49-F238E27FC236}">
                <a16:creationId xmlns:a16="http://schemas.microsoft.com/office/drawing/2014/main" xmlns="" id="{7F45AFD0-51B9-4688-83C6-DF1DE7D8FEB3}"/>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xmlns="" id="{641A5CA8-22C3-4245-9BB3-EED2B5D14F2F}"/>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Intégrer des exigences énergie-climat sur les nouveaux bâtiments et favoriser la filière bois</a:t>
            </a:r>
          </a:p>
          <a:p>
            <a:pPr marL="171450" indent="-171450">
              <a:buFontTx/>
              <a:buChar char="-"/>
            </a:pPr>
            <a:r>
              <a:rPr lang="fr-FR" sz="1000" dirty="0"/>
              <a:t>intégrer un gestionnaire de flux pour la Communauté de communes</a:t>
            </a:r>
          </a:p>
          <a:p>
            <a:pPr marL="171450" indent="-171450">
              <a:buFontTx/>
              <a:buChar char="-"/>
            </a:pPr>
            <a:r>
              <a:rPr lang="fr-FR" sz="1000" dirty="0"/>
              <a:t>Mettre en place un suivi des consommations d'énergie et de gestion de l'eau potable</a:t>
            </a:r>
          </a:p>
          <a:p>
            <a:pPr marL="171450" indent="-171450">
              <a:buFontTx/>
              <a:buChar char="-"/>
            </a:pPr>
            <a:r>
              <a:rPr lang="fr-FR" sz="1000" dirty="0"/>
              <a:t>Réduire les consommation d'énergie des grandes stations d'épuration</a:t>
            </a:r>
          </a:p>
        </p:txBody>
      </p:sp>
      <p:sp>
        <p:nvSpPr>
          <p:cNvPr id="58" name="Espace réservé du texte 7">
            <a:extLst>
              <a:ext uri="{FF2B5EF4-FFF2-40B4-BE49-F238E27FC236}">
                <a16:creationId xmlns:a16="http://schemas.microsoft.com/office/drawing/2014/main" xmlns="" id="{428081E1-056D-4484-B50D-B6B4C83D9633}"/>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xmlns="" id="{3874CAB1-1DF0-45EF-8A0E-78D25CB616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60" name="Espace réservé du texte 6">
            <a:extLst>
              <a:ext uri="{FF2B5EF4-FFF2-40B4-BE49-F238E27FC236}">
                <a16:creationId xmlns:a16="http://schemas.microsoft.com/office/drawing/2014/main" xmlns="" id="{BD0F45BC-84EE-4F54-82C9-2950E1296E51}"/>
              </a:ext>
            </a:extLst>
          </p:cNvPr>
          <p:cNvSpPr txBox="1">
            <a:spLocks/>
          </p:cNvSpPr>
          <p:nvPr/>
        </p:nvSpPr>
        <p:spPr>
          <a:xfrm>
            <a:off x="6524625" y="238895"/>
            <a:ext cx="2446998" cy="66609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 Bâtiments, équipements, infrastructures publiques exemplaires</a:t>
            </a:r>
          </a:p>
        </p:txBody>
      </p:sp>
    </p:spTree>
    <p:extLst>
      <p:ext uri="{BB962C8B-B14F-4D97-AF65-F5344CB8AC3E}">
        <p14:creationId xmlns:p14="http://schemas.microsoft.com/office/powerpoint/2010/main" val="34766045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207</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830997"/>
          </a:xfrm>
          <a:prstGeom prst="rect">
            <a:avLst/>
          </a:prstGeom>
        </p:spPr>
        <p:txBody>
          <a:bodyPr wrap="square">
            <a:spAutoFit/>
          </a:bodyPr>
          <a:lstStyle/>
          <a:p>
            <a:r>
              <a:rPr lang="fr-FR" sz="1600" b="1" dirty="0">
                <a:latin typeface="+mj-lt"/>
              </a:rPr>
              <a:t>Action n°2.2 : Améliorer l’efficacité énergétique et environnementale des équipements publics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Baisse de 10% des consommations en 2025 et de 13% des émissions de GES pour les bâtiments et infrastructures des communes et autres institutions communales.</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A l’échelle des communes et des autres acteurs publics il est possible de mener un travail de rénovation et d’augmentation des performances énergétiques des bâtiments et équipements publics. Les communes poursuivent ainsi leurs efforts d’amélioration de l’efficacité énergétique de leurs équipements et bâtiments.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Etat des lieux précis fait par le CEP en 2020, baisse de 10% des consommations en 2025 (GWh) et de 13% des émissions de GES (tCO2e)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566310" cy="1105367"/>
          </a:xfrm>
          <a:prstGeom prst="rect">
            <a:avLst/>
          </a:prstGeom>
          <a:noFill/>
        </p:spPr>
        <p:txBody>
          <a:bodyPr wrap="square" rtlCol="0">
            <a:spAutoFit/>
          </a:bodyPr>
          <a:lstStyle/>
          <a:p>
            <a:pPr>
              <a:lnSpc>
                <a:spcPct val="150000"/>
              </a:lnSpc>
            </a:pPr>
            <a:r>
              <a:rPr lang="fr-FR" sz="900" b="1" dirty="0"/>
              <a:t>Rôle de la CC: </a:t>
            </a:r>
            <a:r>
              <a:rPr lang="fr-FR" sz="900" dirty="0"/>
              <a:t>Contribuer/Accompagner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et autres institutions bloc communal</a:t>
            </a:r>
          </a:p>
          <a:p>
            <a:pPr>
              <a:lnSpc>
                <a:spcPct val="150000"/>
              </a:lnSpc>
            </a:pPr>
            <a:r>
              <a:rPr lang="fr-FR" sz="900" b="1" dirty="0"/>
              <a:t>Partenaires : </a:t>
            </a:r>
            <a:r>
              <a:rPr lang="fr-FR" sz="900" b="1" dirty="0">
                <a:solidFill>
                  <a:srgbClr val="8D235A"/>
                </a:solidFill>
              </a:rPr>
              <a:t>SICECO</a:t>
            </a:r>
            <a:r>
              <a:rPr lang="fr-FR" sz="900" dirty="0"/>
              <a:t>, CD21, Région, </a:t>
            </a:r>
            <a:r>
              <a:rPr lang="fr-FR" sz="900" dirty="0" err="1"/>
              <a:t>Ademe</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1" name="Croix 50">
            <a:extLst>
              <a:ext uri="{FF2B5EF4-FFF2-40B4-BE49-F238E27FC236}">
                <a16:creationId xmlns:a16="http://schemas.microsoft.com/office/drawing/2014/main" xmlns=""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CD13613F-CA28-4976-A923-F2FC2317D948}"/>
              </a:ext>
            </a:extLst>
          </p:cNvPr>
          <p:cNvSpPr/>
          <p:nvPr/>
        </p:nvSpPr>
        <p:spPr>
          <a:xfrm>
            <a:off x="7925815" y="532115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xmlns=""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xmlns="" id="{38DBC241-B8CF-4459-8ACC-DE8C1D09106F}"/>
              </a:ext>
            </a:extLst>
          </p:cNvPr>
          <p:cNvSpPr/>
          <p:nvPr/>
        </p:nvSpPr>
        <p:spPr>
          <a:xfrm>
            <a:off x="7140723" y="508430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6" name="Image 35">
            <a:extLst>
              <a:ext uri="{FF2B5EF4-FFF2-40B4-BE49-F238E27FC236}">
                <a16:creationId xmlns:a16="http://schemas.microsoft.com/office/drawing/2014/main" xmlns="" id="{62B34435-4E66-4DB4-8A3F-36304004E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Croix 36">
            <a:extLst>
              <a:ext uri="{FF2B5EF4-FFF2-40B4-BE49-F238E27FC236}">
                <a16:creationId xmlns:a16="http://schemas.microsoft.com/office/drawing/2014/main" xmlns="" id="{616F6CEF-CF2B-4DEC-8F31-12F73754F7FC}"/>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xmlns="" id="{15E76D45-9AD4-40C3-8B09-F3249C9EFF69}"/>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 ~0 </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xmlns="" id="{30EE8863-4467-4525-8454-A874DDF9B8C6}"/>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CA2F892A-E31D-493C-8C73-F2DD0CBB029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space réservé du texte 6">
            <a:extLst>
              <a:ext uri="{FF2B5EF4-FFF2-40B4-BE49-F238E27FC236}">
                <a16:creationId xmlns:a16="http://schemas.microsoft.com/office/drawing/2014/main" xmlns="" id="{5C1A7FC1-9967-466E-A304-32605BD0A3C2}"/>
              </a:ext>
            </a:extLst>
          </p:cNvPr>
          <p:cNvSpPr txBox="1">
            <a:spLocks/>
          </p:cNvSpPr>
          <p:nvPr/>
        </p:nvSpPr>
        <p:spPr>
          <a:xfrm>
            <a:off x="6524625" y="238895"/>
            <a:ext cx="2446998" cy="66609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 Bâtiments, équipements, infrastructures publiques exemplaires</a:t>
            </a:r>
          </a:p>
        </p:txBody>
      </p:sp>
      <p:sp>
        <p:nvSpPr>
          <p:cNvPr id="48" name="ZoneTexte 47">
            <a:extLst>
              <a:ext uri="{FF2B5EF4-FFF2-40B4-BE49-F238E27FC236}">
                <a16:creationId xmlns:a16="http://schemas.microsoft.com/office/drawing/2014/main" xmlns="" id="{148F168C-74AC-4F30-8438-BD664E0A312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3" name="Ellipse 52">
            <a:extLst>
              <a:ext uri="{FF2B5EF4-FFF2-40B4-BE49-F238E27FC236}">
                <a16:creationId xmlns:a16="http://schemas.microsoft.com/office/drawing/2014/main" xmlns="" id="{9C78AE52-169A-468B-ADCD-5F2DB0DFC4B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7" name="ZoneTexte 56">
            <a:extLst>
              <a:ext uri="{FF2B5EF4-FFF2-40B4-BE49-F238E27FC236}">
                <a16:creationId xmlns:a16="http://schemas.microsoft.com/office/drawing/2014/main" xmlns="" id="{B5858A71-FF82-43FC-8950-49C9D2E3D84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7" name="ZoneTexte 46">
            <a:extLst>
              <a:ext uri="{FF2B5EF4-FFF2-40B4-BE49-F238E27FC236}">
                <a16:creationId xmlns:a16="http://schemas.microsoft.com/office/drawing/2014/main" xmlns="" id="{DE7F7003-39A5-487E-890B-7CFF4778B1D9}"/>
              </a:ext>
            </a:extLst>
          </p:cNvPr>
          <p:cNvSpPr txBox="1"/>
          <p:nvPr/>
        </p:nvSpPr>
        <p:spPr>
          <a:xfrm>
            <a:off x="262237" y="3529588"/>
            <a:ext cx="2443543" cy="1323439"/>
          </a:xfrm>
          <a:prstGeom prst="rect">
            <a:avLst/>
          </a:prstGeom>
          <a:noFill/>
        </p:spPr>
        <p:txBody>
          <a:bodyPr wrap="square" rtlCol="0">
            <a:spAutoFit/>
          </a:bodyPr>
          <a:lstStyle/>
          <a:p>
            <a:pPr marL="171450" indent="-171450">
              <a:buFontTx/>
              <a:buChar char="-"/>
            </a:pPr>
            <a:r>
              <a:rPr lang="fr-FR" sz="1000" dirty="0"/>
              <a:t>Faire des bâtiments publics une vitrine d’une consommation énergétique responsable</a:t>
            </a:r>
          </a:p>
          <a:p>
            <a:pPr marL="171450" indent="-171450">
              <a:buFontTx/>
              <a:buChar char="-"/>
            </a:pPr>
            <a:r>
              <a:rPr lang="fr-FR" sz="1000" dirty="0"/>
              <a:t>21 pré-diagnostics énergétiques et inventaires patrimoniaux ont été réalisé. Deux de plus sont prévus.</a:t>
            </a:r>
          </a:p>
          <a:p>
            <a:pPr marL="171450" indent="-171450">
              <a:buFontTx/>
              <a:buChar char="-"/>
            </a:pPr>
            <a:r>
              <a:rPr lang="fr-FR" sz="1000" dirty="0"/>
              <a:t>Optimiser l’éclairage public</a:t>
            </a:r>
          </a:p>
          <a:p>
            <a:pPr marL="171450" indent="-171450">
              <a:buFontTx/>
              <a:buChar char="-"/>
            </a:pPr>
            <a:endParaRPr lang="fr-FR" sz="1000" dirty="0"/>
          </a:p>
        </p:txBody>
      </p:sp>
      <p:sp>
        <p:nvSpPr>
          <p:cNvPr id="49" name="Espace réservé du texte 7">
            <a:extLst>
              <a:ext uri="{FF2B5EF4-FFF2-40B4-BE49-F238E27FC236}">
                <a16:creationId xmlns:a16="http://schemas.microsoft.com/office/drawing/2014/main" xmlns="" id="{5B84FAC0-E6AC-45F2-859F-3CE48E12E557}"/>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8" name="ZoneTexte 57">
            <a:extLst>
              <a:ext uri="{FF2B5EF4-FFF2-40B4-BE49-F238E27FC236}">
                <a16:creationId xmlns:a16="http://schemas.microsoft.com/office/drawing/2014/main" xmlns="" id="{9F1F7F8D-FEAB-40B4-BDD5-57B15DFA668F}"/>
              </a:ext>
            </a:extLst>
          </p:cNvPr>
          <p:cNvSpPr txBox="1"/>
          <p:nvPr/>
        </p:nvSpPr>
        <p:spPr>
          <a:xfrm>
            <a:off x="2705801" y="3535252"/>
            <a:ext cx="3017962" cy="1477328"/>
          </a:xfrm>
          <a:prstGeom prst="rect">
            <a:avLst/>
          </a:prstGeom>
          <a:noFill/>
        </p:spPr>
        <p:txBody>
          <a:bodyPr wrap="square" rtlCol="0">
            <a:spAutoFit/>
          </a:bodyPr>
          <a:lstStyle/>
          <a:p>
            <a:pPr marL="171450" indent="-171450">
              <a:buFontTx/>
              <a:buChar char="-"/>
            </a:pPr>
            <a:r>
              <a:rPr lang="fr-FR" sz="1000" dirty="0"/>
              <a:t>Donner l'exemple d'une meilleure sobriété énergétique des bâtiments </a:t>
            </a:r>
          </a:p>
          <a:p>
            <a:pPr marL="171450" indent="-171450">
              <a:buFontTx/>
              <a:buChar char="-"/>
            </a:pPr>
            <a:r>
              <a:rPr lang="fr-FR" sz="1000" dirty="0"/>
              <a:t>Cesser de chauffer les bâtiments inoccupés                          </a:t>
            </a:r>
          </a:p>
          <a:p>
            <a:pPr marL="171450" indent="-171450">
              <a:buFontTx/>
              <a:buChar char="-"/>
            </a:pPr>
            <a:r>
              <a:rPr lang="fr-FR" sz="1000" dirty="0"/>
              <a:t>Optimiser l’éclairage public et porter une attention sur la rénovation de l'éclairage public et le passage en LED afin de préserver le ciel étoilé et de tenir compte des enjeux de pollution lumineuse.</a:t>
            </a:r>
          </a:p>
          <a:p>
            <a:pPr marL="171450" indent="-171450">
              <a:buFontTx/>
              <a:buChar char="-"/>
            </a:pPr>
            <a:endParaRPr lang="fr-FR" sz="1000" dirty="0"/>
          </a:p>
        </p:txBody>
      </p:sp>
      <p:sp>
        <p:nvSpPr>
          <p:cNvPr id="59" name="Espace réservé du texte 7">
            <a:extLst>
              <a:ext uri="{FF2B5EF4-FFF2-40B4-BE49-F238E27FC236}">
                <a16:creationId xmlns:a16="http://schemas.microsoft.com/office/drawing/2014/main" xmlns="" id="{3FDF6FDF-099A-4D31-B2AB-870394817EE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0" name="Espace réservé pour une image  29">
            <a:extLst>
              <a:ext uri="{FF2B5EF4-FFF2-40B4-BE49-F238E27FC236}">
                <a16:creationId xmlns:a16="http://schemas.microsoft.com/office/drawing/2014/main" xmlns="" id="{41D36E8C-310D-4350-815C-79E7E61614C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8593502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Espace réservé pour une image  29">
            <a:extLst>
              <a:ext uri="{FF2B5EF4-FFF2-40B4-BE49-F238E27FC236}">
                <a16:creationId xmlns:a16="http://schemas.microsoft.com/office/drawing/2014/main" xmlns="" id="{EFEBE0F3-05DB-4A5F-8C34-EB3727423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208</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312679"/>
            <a:ext cx="4675311" cy="830997"/>
          </a:xfrm>
          <a:prstGeom prst="rect">
            <a:avLst/>
          </a:prstGeom>
        </p:spPr>
        <p:txBody>
          <a:bodyPr wrap="square">
            <a:spAutoFit/>
          </a:bodyPr>
          <a:lstStyle/>
          <a:p>
            <a:r>
              <a:rPr lang="fr-FR" sz="1600" b="1" dirty="0">
                <a:latin typeface="+mj-lt"/>
              </a:rPr>
              <a:t>Action n°3.1 : Etablir un diagnostic des déchets et pratiques dans les services de la Communauté de commune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le PLPDMA</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Réaliser un diagnostic, au sein d’un service, d’un site, portant sur les quantités et la typologie de déchets produits par les différentes activités, et le coût de ces déchets : papiers, textiles sanitaires, biodéchets, OM, DNR, CS, produits d'entretien…</a:t>
            </a:r>
          </a:p>
          <a:p>
            <a:pPr algn="just"/>
            <a:r>
              <a:rPr lang="fr-FR" sz="1000" dirty="0"/>
              <a:t>Rencontrer les agents, construire une alternative et ou une gestion des déchets</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919036"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du PLPDMA</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507831"/>
          </a:xfrm>
          <a:prstGeom prst="rect">
            <a:avLst/>
          </a:prstGeom>
          <a:noFill/>
        </p:spPr>
        <p:txBody>
          <a:bodyPr wrap="square" rtlCol="0">
            <a:spAutoFit/>
          </a:bodyPr>
          <a:lstStyle/>
          <a:p>
            <a:r>
              <a:rPr lang="fr-FR" sz="900" dirty="0"/>
              <a:t>Lien avec l’action : 6.1, 7.1 , 8.1, 9.2, 13.2</a:t>
            </a:r>
          </a:p>
          <a:p>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Service déchets</a:t>
            </a:r>
          </a:p>
          <a:p>
            <a:pPr>
              <a:lnSpc>
                <a:spcPct val="150000"/>
              </a:lnSpc>
            </a:pPr>
            <a:r>
              <a:rPr lang="fr-FR" sz="900" b="1" dirty="0"/>
              <a:t>Public: </a:t>
            </a:r>
            <a:r>
              <a:rPr lang="fr-FR" sz="900" dirty="0"/>
              <a:t>CC et communes</a:t>
            </a:r>
          </a:p>
          <a:p>
            <a:pPr>
              <a:lnSpc>
                <a:spcPct val="150000"/>
              </a:lnSpc>
            </a:pPr>
            <a:r>
              <a:rPr lang="fr-FR" sz="900" b="1" dirty="0"/>
              <a:t>Partenaires : </a:t>
            </a:r>
            <a:r>
              <a:rPr lang="fr-FR" sz="900" dirty="0"/>
              <a:t>Région, prestataire, département</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1" name="Croix 50">
            <a:extLst>
              <a:ext uri="{FF2B5EF4-FFF2-40B4-BE49-F238E27FC236}">
                <a16:creationId xmlns:a16="http://schemas.microsoft.com/office/drawing/2014/main" xmlns="" id="{9D205B3A-B596-42F8-A5D0-0C8C2C202406}"/>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CD13613F-CA28-4976-A923-F2FC2317D948}"/>
              </a:ext>
            </a:extLst>
          </p:cNvPr>
          <p:cNvSpPr/>
          <p:nvPr/>
        </p:nvSpPr>
        <p:spPr>
          <a:xfrm>
            <a:off x="7289882" y="5081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Croix 54">
            <a:extLst>
              <a:ext uri="{FF2B5EF4-FFF2-40B4-BE49-F238E27FC236}">
                <a16:creationId xmlns:a16="http://schemas.microsoft.com/office/drawing/2014/main" xmlns="" id="{6EBF8F66-537C-44F9-A40D-BF4FA1880C19}"/>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xmlns="" id="{B2677AFA-95E0-4138-A358-7B9807E227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8" name="ZoneTexte 37">
            <a:extLst>
              <a:ext uri="{FF2B5EF4-FFF2-40B4-BE49-F238E27FC236}">
                <a16:creationId xmlns:a16="http://schemas.microsoft.com/office/drawing/2014/main" xmlns="" id="{7F301A87-31BA-4B33-B187-A3F7690FA223}"/>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a:t>
            </a:r>
            <a:r>
              <a:rPr lang="fr-FR" sz="1100" b="1" dirty="0">
                <a:solidFill>
                  <a:schemeClr val="bg1">
                    <a:lumMod val="75000"/>
                  </a:schemeClr>
                </a:solidFill>
              </a:rPr>
              <a:t>	</a:t>
            </a:r>
            <a:r>
              <a:rPr lang="fr-FR" sz="1100" b="1" dirty="0">
                <a:solidFill>
                  <a:schemeClr val="bg1">
                    <a:lumMod val="85000"/>
                  </a:schemeClr>
                </a:solidFill>
              </a:rPr>
              <a:t>+++ </a:t>
            </a:r>
          </a:p>
        </p:txBody>
      </p:sp>
      <p:graphicFrame>
        <p:nvGraphicFramePr>
          <p:cNvPr id="39" name="Tableau 38">
            <a:extLst>
              <a:ext uri="{FF2B5EF4-FFF2-40B4-BE49-F238E27FC236}">
                <a16:creationId xmlns:a16="http://schemas.microsoft.com/office/drawing/2014/main" xmlns="" id="{A05C5B43-A3E4-42AC-B69E-01DB35E4DCFB}"/>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4D3DD2BE-9764-4FFF-A595-D9212EC55D6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xmlns="" id="{986EC24C-27FC-4F40-80A2-A0174A470612}"/>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xmlns="" id="{5FAE7D30-40C8-46D5-BB2E-178B24C2B29A}"/>
              </a:ext>
            </a:extLst>
          </p:cNvPr>
          <p:cNvSpPr txBox="1"/>
          <p:nvPr/>
        </p:nvSpPr>
        <p:spPr>
          <a:xfrm>
            <a:off x="5462706" y="498492"/>
            <a:ext cx="519953" cy="461665"/>
          </a:xfrm>
          <a:prstGeom prst="rect">
            <a:avLst/>
          </a:prstGeom>
          <a:noFill/>
        </p:spPr>
        <p:txBody>
          <a:bodyPr wrap="square" rtlCol="0">
            <a:spAutoFit/>
          </a:bodyPr>
          <a:lstStyle/>
          <a:p>
            <a:pPr algn="ctr"/>
            <a:r>
              <a:rPr lang="fr-FR" sz="2400" b="1" dirty="0">
                <a:solidFill>
                  <a:schemeClr val="accent6"/>
                </a:solidFill>
              </a:rPr>
              <a:t>1</a:t>
            </a:r>
          </a:p>
        </p:txBody>
      </p:sp>
      <p:sp>
        <p:nvSpPr>
          <p:cNvPr id="53" name="Espace réservé du texte 6">
            <a:extLst>
              <a:ext uri="{FF2B5EF4-FFF2-40B4-BE49-F238E27FC236}">
                <a16:creationId xmlns:a16="http://schemas.microsoft.com/office/drawing/2014/main" xmlns="" id="{7FEAC8D4-A4E8-4491-B950-336B6FBCC726}"/>
              </a:ext>
            </a:extLst>
          </p:cNvPr>
          <p:cNvSpPr txBox="1">
            <a:spLocks/>
          </p:cNvSpPr>
          <p:nvPr/>
        </p:nvSpPr>
        <p:spPr>
          <a:xfrm>
            <a:off x="6283176" y="238895"/>
            <a:ext cx="2688447" cy="753911"/>
          </a:xfrm>
          <a:prstGeom prst="flowChartAlternateProcess">
            <a:avLst/>
          </a:prstGeom>
          <a:solidFill>
            <a:srgbClr val="8D235A"/>
          </a:solidFill>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3. Elaboration et mise en œuvre du Programme Local de Prévention des Déchets Ménagers et Assimilés</a:t>
            </a:r>
          </a:p>
        </p:txBody>
      </p:sp>
      <p:sp>
        <p:nvSpPr>
          <p:cNvPr id="35" name="ZoneTexte 34">
            <a:extLst>
              <a:ext uri="{FF2B5EF4-FFF2-40B4-BE49-F238E27FC236}">
                <a16:creationId xmlns:a16="http://schemas.microsoft.com/office/drawing/2014/main" xmlns="" id="{64AA654C-178B-497F-8F9A-0F486A3CBBF3}"/>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Mise en place du PLPDMA (Programme local de prévention des déchets ménagers et assimilés)</a:t>
            </a:r>
          </a:p>
        </p:txBody>
      </p:sp>
      <p:sp>
        <p:nvSpPr>
          <p:cNvPr id="46" name="Espace réservé du texte 7">
            <a:extLst>
              <a:ext uri="{FF2B5EF4-FFF2-40B4-BE49-F238E27FC236}">
                <a16:creationId xmlns:a16="http://schemas.microsoft.com/office/drawing/2014/main" xmlns="" id="{D0B04B33-88E8-489A-AF3D-40B8F74FAC7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xmlns="" id="{E13977F4-4F86-4C5B-B20E-59519BE6D339}"/>
              </a:ext>
            </a:extLst>
          </p:cNvPr>
          <p:cNvSpPr txBox="1"/>
          <p:nvPr/>
        </p:nvSpPr>
        <p:spPr>
          <a:xfrm>
            <a:off x="2705801" y="3535252"/>
            <a:ext cx="3017962" cy="707886"/>
          </a:xfrm>
          <a:prstGeom prst="rect">
            <a:avLst/>
          </a:prstGeom>
          <a:noFill/>
        </p:spPr>
        <p:txBody>
          <a:bodyPr wrap="square" rtlCol="0">
            <a:spAutoFit/>
          </a:bodyPr>
          <a:lstStyle/>
          <a:p>
            <a:pPr marL="171450" indent="-171450">
              <a:buFontTx/>
              <a:buChar char="-"/>
            </a:pPr>
            <a:r>
              <a:rPr lang="fr-FR" sz="1000" dirty="0"/>
              <a:t>Voir le plan local de prévention des déchets ménagers et assimilés</a:t>
            </a:r>
          </a:p>
          <a:p>
            <a:pPr marL="171450" indent="-171450">
              <a:buFontTx/>
              <a:buChar char="-"/>
            </a:pPr>
            <a:endParaRPr lang="fr-FR" sz="1000" dirty="0"/>
          </a:p>
          <a:p>
            <a:pPr marL="171450" indent="-171450">
              <a:buFontTx/>
              <a:buChar char="-"/>
            </a:pPr>
            <a:endParaRPr lang="fr-FR" sz="1000" dirty="0"/>
          </a:p>
        </p:txBody>
      </p:sp>
      <p:sp>
        <p:nvSpPr>
          <p:cNvPr id="56" name="Espace réservé du texte 7">
            <a:extLst>
              <a:ext uri="{FF2B5EF4-FFF2-40B4-BE49-F238E27FC236}">
                <a16:creationId xmlns:a16="http://schemas.microsoft.com/office/drawing/2014/main" xmlns="" id="{E9C7D156-8693-4525-BBB8-F42F4C00416E}"/>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Tree>
    <p:extLst>
      <p:ext uri="{BB962C8B-B14F-4D97-AF65-F5344CB8AC3E}">
        <p14:creationId xmlns:p14="http://schemas.microsoft.com/office/powerpoint/2010/main" val="2746394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209</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830997"/>
          </a:xfrm>
          <a:prstGeom prst="rect">
            <a:avLst/>
          </a:prstGeom>
        </p:spPr>
        <p:txBody>
          <a:bodyPr wrap="square">
            <a:spAutoFit/>
          </a:bodyPr>
          <a:lstStyle/>
          <a:p>
            <a:r>
              <a:rPr lang="fr-FR" sz="1600" b="1" dirty="0"/>
              <a:t>Action n°3.2 : Sensibiliser les acteurs et favoriser la visibilité de leurs efforts en faveur de la prévention des déchets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le PLPDMA</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553998"/>
          </a:xfrm>
          <a:prstGeom prst="rect">
            <a:avLst/>
          </a:prstGeom>
          <a:noFill/>
        </p:spPr>
        <p:txBody>
          <a:bodyPr wrap="square" rtlCol="0">
            <a:spAutoFit/>
          </a:bodyPr>
          <a:lstStyle/>
          <a:p>
            <a:pPr algn="just"/>
            <a:r>
              <a:rPr lang="fr-FR" sz="1000" dirty="0"/>
              <a:t>Accompagner le changement des pratiques internes</a:t>
            </a:r>
          </a:p>
          <a:p>
            <a:pPr algn="just"/>
            <a:r>
              <a:rPr lang="fr-FR" sz="1000" dirty="0"/>
              <a:t>Essais de produits, adaptation des procédures, valoriser et reproduire de bonnes pratiques, entretien des locaux au naturel</a:t>
            </a:r>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du PLPDMA</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avec l’action : 6.1, 7.1 , 8.1, 9.2, 13.2</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service déchets</a:t>
            </a:r>
          </a:p>
          <a:p>
            <a:pPr>
              <a:lnSpc>
                <a:spcPct val="150000"/>
              </a:lnSpc>
            </a:pPr>
            <a:r>
              <a:rPr lang="fr-FR" sz="900" b="1" dirty="0"/>
              <a:t>Public: </a:t>
            </a:r>
            <a:r>
              <a:rPr lang="fr-FR" sz="900" dirty="0"/>
              <a:t>foyers et entreprises </a:t>
            </a:r>
          </a:p>
          <a:p>
            <a:pPr>
              <a:lnSpc>
                <a:spcPct val="150000"/>
              </a:lnSpc>
            </a:pPr>
            <a:r>
              <a:rPr lang="fr-FR" sz="900" b="1" dirty="0"/>
              <a:t>Partenaires : </a:t>
            </a:r>
            <a:r>
              <a:rPr lang="fr-FR" sz="900" dirty="0"/>
              <a:t>prestataire, département</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37" name="Image 36">
            <a:extLst>
              <a:ext uri="{FF2B5EF4-FFF2-40B4-BE49-F238E27FC236}">
                <a16:creationId xmlns:a16="http://schemas.microsoft.com/office/drawing/2014/main" xmlns="" id="{83BF3034-C09A-477F-B7D0-70A4337B51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8" name="ZoneTexte 37">
            <a:extLst>
              <a:ext uri="{FF2B5EF4-FFF2-40B4-BE49-F238E27FC236}">
                <a16:creationId xmlns:a16="http://schemas.microsoft.com/office/drawing/2014/main" xmlns="" id="{02815A29-8480-4EA5-A723-66D6960F5A61}"/>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xmlns="" id="{12D3A81E-56F4-4546-B1E8-316B7EFD6772}"/>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7E00B94D-0F61-4CEC-BFF6-F1C2D75B790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xmlns="" id="{FBED1DDB-0397-4D4A-9C85-FDC9286E1A3A}"/>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xmlns="" id="{1A9084D7-4F6E-46B3-8F29-324DAD43B456}"/>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1" name="Espace réservé du texte 6">
            <a:extLst>
              <a:ext uri="{FF2B5EF4-FFF2-40B4-BE49-F238E27FC236}">
                <a16:creationId xmlns:a16="http://schemas.microsoft.com/office/drawing/2014/main" xmlns="" id="{23070F79-CEB0-40AC-9520-147263A07F18}"/>
              </a:ext>
            </a:extLst>
          </p:cNvPr>
          <p:cNvSpPr txBox="1">
            <a:spLocks/>
          </p:cNvSpPr>
          <p:nvPr/>
        </p:nvSpPr>
        <p:spPr>
          <a:xfrm>
            <a:off x="6283176" y="238895"/>
            <a:ext cx="2688447" cy="753911"/>
          </a:xfrm>
          <a:prstGeom prst="flowChartAlternateProcess">
            <a:avLst/>
          </a:prstGeom>
          <a:solidFill>
            <a:srgbClr val="8D235A"/>
          </a:solidFill>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3. Elaboration et mise en œuvre du Programme Local de Prévention des Déchets Ménagers et Assimilés</a:t>
            </a:r>
          </a:p>
        </p:txBody>
      </p:sp>
      <p:pic>
        <p:nvPicPr>
          <p:cNvPr id="34" name="Espace réservé pour une image  37">
            <a:extLst>
              <a:ext uri="{FF2B5EF4-FFF2-40B4-BE49-F238E27FC236}">
                <a16:creationId xmlns:a16="http://schemas.microsoft.com/office/drawing/2014/main" xmlns="" id="{8E74CB7B-2C86-47CB-9AE5-D03C67C8C0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35" name="Espace réservé du texte 16">
            <a:extLst>
              <a:ext uri="{FF2B5EF4-FFF2-40B4-BE49-F238E27FC236}">
                <a16:creationId xmlns:a16="http://schemas.microsoft.com/office/drawing/2014/main" xmlns="" id="{2A23A10F-74A4-4DCC-BD57-D0DDE706911A}"/>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46" name="Espace réservé du texte 7">
            <a:extLst>
              <a:ext uri="{FF2B5EF4-FFF2-40B4-BE49-F238E27FC236}">
                <a16:creationId xmlns:a16="http://schemas.microsoft.com/office/drawing/2014/main" xmlns="" id="{EC6EC6D5-177A-4AF1-A118-FF9A805AF71C}"/>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49" name="Croix 48">
            <a:extLst>
              <a:ext uri="{FF2B5EF4-FFF2-40B4-BE49-F238E27FC236}">
                <a16:creationId xmlns:a16="http://schemas.microsoft.com/office/drawing/2014/main" xmlns="" id="{5D82DD06-09EB-4C84-82CB-A3BEF5BAE881}"/>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xmlns="" id="{E80C3360-777B-4D30-B421-9EBD571FE604}"/>
              </a:ext>
            </a:extLst>
          </p:cNvPr>
          <p:cNvSpPr/>
          <p:nvPr/>
        </p:nvSpPr>
        <p:spPr>
          <a:xfrm>
            <a:off x="7289882" y="5081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xmlns="" id="{7B1FDBB3-755C-48FB-98B8-D35DF1EF270D}"/>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7" name="Croix 56">
            <a:extLst>
              <a:ext uri="{FF2B5EF4-FFF2-40B4-BE49-F238E27FC236}">
                <a16:creationId xmlns:a16="http://schemas.microsoft.com/office/drawing/2014/main" xmlns="" id="{85476031-12E0-42EE-87F1-35F5DD49EC6B}"/>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8" name="Croix 57">
            <a:extLst>
              <a:ext uri="{FF2B5EF4-FFF2-40B4-BE49-F238E27FC236}">
                <a16:creationId xmlns:a16="http://schemas.microsoft.com/office/drawing/2014/main" xmlns="" id="{F53262C6-17D5-46AE-8DEB-E0D19B580075}"/>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xmlns="" id="{5779838E-1DF7-4BF9-8F54-37CBE24FB859}"/>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Mise en place du PLPDMA</a:t>
            </a:r>
          </a:p>
        </p:txBody>
      </p:sp>
      <p:sp>
        <p:nvSpPr>
          <p:cNvPr id="43" name="Espace réservé du texte 7">
            <a:extLst>
              <a:ext uri="{FF2B5EF4-FFF2-40B4-BE49-F238E27FC236}">
                <a16:creationId xmlns:a16="http://schemas.microsoft.com/office/drawing/2014/main" xmlns="" id="{A88851B3-8C2A-46C2-BEA3-7CEA63E3BB3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4" name="ZoneTexte 43">
            <a:extLst>
              <a:ext uri="{FF2B5EF4-FFF2-40B4-BE49-F238E27FC236}">
                <a16:creationId xmlns:a16="http://schemas.microsoft.com/office/drawing/2014/main" xmlns="" id="{377DF6E6-B5E1-4E60-BB48-17CEA68F429F}"/>
              </a:ext>
            </a:extLst>
          </p:cNvPr>
          <p:cNvSpPr txBox="1"/>
          <p:nvPr/>
        </p:nvSpPr>
        <p:spPr>
          <a:xfrm>
            <a:off x="2705801" y="3535252"/>
            <a:ext cx="3017962" cy="553998"/>
          </a:xfrm>
          <a:prstGeom prst="rect">
            <a:avLst/>
          </a:prstGeom>
          <a:noFill/>
        </p:spPr>
        <p:txBody>
          <a:bodyPr wrap="square" rtlCol="0">
            <a:spAutoFit/>
          </a:bodyPr>
          <a:lstStyle/>
          <a:p>
            <a:pPr marL="171450" indent="-171450">
              <a:buFontTx/>
              <a:buChar char="-"/>
            </a:pPr>
            <a:r>
              <a:rPr lang="fr-FR" sz="1000" dirty="0"/>
              <a:t>Voir le plan local de prévention des déchets ménagers et assimilés</a:t>
            </a:r>
          </a:p>
          <a:p>
            <a:endParaRPr lang="fr-FR" sz="1000" dirty="0"/>
          </a:p>
        </p:txBody>
      </p:sp>
      <p:sp>
        <p:nvSpPr>
          <p:cNvPr id="52" name="Espace réservé du texte 7">
            <a:extLst>
              <a:ext uri="{FF2B5EF4-FFF2-40B4-BE49-F238E27FC236}">
                <a16:creationId xmlns:a16="http://schemas.microsoft.com/office/drawing/2014/main" xmlns="" id="{BA419701-113D-4E42-BE83-A1DD6E81DDD1}"/>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4" name="Espace réservé pour une image  29">
            <a:extLst>
              <a:ext uri="{FF2B5EF4-FFF2-40B4-BE49-F238E27FC236}">
                <a16:creationId xmlns:a16="http://schemas.microsoft.com/office/drawing/2014/main" xmlns="" id="{8F7F7A4E-06DE-467F-BC51-0083CF11BD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979496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p:txBody>
          <a:bodyPr/>
          <a:lstStyle/>
          <a:p>
            <a:pPr algn="just"/>
            <a:r>
              <a:rPr lang="fr-FR" sz="1100" dirty="0"/>
              <a:t>Le chauffage est la première source de consommation d’’énergie du secteur du tertiaire. L’électricité spécifique (postes qui ne peuvent être substitués de l’électricité, ex: réseau, ordinateur, éclairage) représentent le second poste de consommations.</a:t>
            </a:r>
          </a:p>
          <a:p>
            <a:pPr algn="just"/>
            <a:r>
              <a:rPr lang="fr-FR" sz="1100" dirty="0"/>
              <a:t>Par rapport aux logements les consommations dans le tertiaire suivent un schéma similaire que les logements, avec une part d’utilisation de l’énergie majoritairement pour le chauffage. L’électricité spécifique étant un sujet important pour les entreprises du tertiaire (outils informatiques, réseaux…), ce poste représente près d’un quart des consommations. Ne pouvant être substitué à l’électricité, ce poste est dépendant des variations du marché de l’électricité.</a:t>
            </a:r>
          </a:p>
          <a:p>
            <a:endParaRPr lang="fr-FR" dirty="0"/>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dirty="0"/>
              <a:t>Des consommations</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xmlns="" id="{6A889871-C79D-4ED3-B17A-8EDCCD95ADBC}"/>
              </a:ext>
            </a:extLst>
          </p:cNvPr>
          <p:cNvGraphicFramePr>
            <a:graphicFrameLocks noGrp="1"/>
          </p:cNvGraphicFramePr>
          <p:nvPr>
            <p:ph type="chart" sz="quarter" idx="22"/>
            <p:extLst>
              <p:ext uri="{D42A27DB-BD31-4B8C-83A1-F6EECF244321}">
                <p14:modId xmlns:p14="http://schemas.microsoft.com/office/powerpoint/2010/main" val="498552812"/>
              </p:ext>
            </p:extLst>
          </p:nvPr>
        </p:nvGraphicFramePr>
        <p:xfrm>
          <a:off x="377659" y="1378795"/>
          <a:ext cx="4041775" cy="2776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Espace réservé du contenu 18">
            <a:extLst>
              <a:ext uri="{FF2B5EF4-FFF2-40B4-BE49-F238E27FC236}">
                <a16:creationId xmlns:a16="http://schemas.microsoft.com/office/drawing/2014/main" xmlns="" id="{36B0B825-445E-4927-B6BF-B832403BFEE1}"/>
              </a:ext>
            </a:extLst>
          </p:cNvPr>
          <p:cNvGraphicFramePr>
            <a:graphicFrameLocks noGrp="1"/>
          </p:cNvGraphicFramePr>
          <p:nvPr>
            <p:ph sz="quarter" idx="25"/>
            <p:extLst>
              <p:ext uri="{D42A27DB-BD31-4B8C-83A1-F6EECF244321}">
                <p14:modId xmlns:p14="http://schemas.microsoft.com/office/powerpoint/2010/main" val="2468084397"/>
              </p:ext>
            </p:extLst>
          </p:nvPr>
        </p:nvGraphicFramePr>
        <p:xfrm>
          <a:off x="377825" y="4185802"/>
          <a:ext cx="4041775" cy="20594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aphique 19">
            <a:extLst>
              <a:ext uri="{FF2B5EF4-FFF2-40B4-BE49-F238E27FC236}">
                <a16:creationId xmlns:a16="http://schemas.microsoft.com/office/drawing/2014/main" xmlns="" id="{72E17F05-7B94-44A8-9C0B-169A37086E03}"/>
              </a:ext>
            </a:extLst>
          </p:cNvPr>
          <p:cNvGraphicFramePr>
            <a:graphicFrameLocks/>
          </p:cNvGraphicFramePr>
          <p:nvPr>
            <p:extLst>
              <p:ext uri="{D42A27DB-BD31-4B8C-83A1-F6EECF244321}">
                <p14:modId xmlns:p14="http://schemas.microsoft.com/office/powerpoint/2010/main" val="521151366"/>
              </p:ext>
            </p:extLst>
          </p:nvPr>
        </p:nvGraphicFramePr>
        <p:xfrm>
          <a:off x="4769730" y="4137343"/>
          <a:ext cx="4040989" cy="2424593"/>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xmlns="" id="{6C8086C2-CD15-4A7E-8146-9BF3CB738C3C}"/>
              </a:ext>
            </a:extLst>
          </p:cNvPr>
          <p:cNvSpPr>
            <a:spLocks noGrp="1"/>
          </p:cNvSpPr>
          <p:nvPr>
            <p:ph type="sldNum" sz="quarter" idx="12"/>
          </p:nvPr>
        </p:nvSpPr>
        <p:spPr/>
        <p:txBody>
          <a:bodyPr/>
          <a:lstStyle/>
          <a:p>
            <a:fld id="{01DFE443-B80B-44A7-B8E3-175A733CB829}" type="slidenum">
              <a:rPr lang="fr-FR" smtClean="0"/>
              <a:t>21</a:t>
            </a:fld>
            <a:endParaRPr lang="fr-FR"/>
          </a:p>
        </p:txBody>
      </p:sp>
      <p:sp>
        <p:nvSpPr>
          <p:cNvPr id="4" name="Espace réservé du texte 3">
            <a:extLst>
              <a:ext uri="{FF2B5EF4-FFF2-40B4-BE49-F238E27FC236}">
                <a16:creationId xmlns:a16="http://schemas.microsoft.com/office/drawing/2014/main" xmlns="" id="{DBA1D0C6-90F2-4F9C-9CFD-1A4ADF55C135}"/>
              </a:ext>
            </a:extLst>
          </p:cNvPr>
          <p:cNvSpPr>
            <a:spLocks noGrp="1"/>
          </p:cNvSpPr>
          <p:nvPr>
            <p:ph type="body" sz="quarter" idx="21"/>
          </p:nvPr>
        </p:nvSpPr>
        <p:spPr/>
        <p:txBody>
          <a:bodyPr/>
          <a:lstStyle/>
          <a:p>
            <a:endParaRPr lang="fr-FR"/>
          </a:p>
        </p:txBody>
      </p:sp>
      <p:sp>
        <p:nvSpPr>
          <p:cNvPr id="13" name="Espace réservé du texte 1">
            <a:extLst>
              <a:ext uri="{FF2B5EF4-FFF2-40B4-BE49-F238E27FC236}">
                <a16:creationId xmlns:a16="http://schemas.microsoft.com/office/drawing/2014/main" xmlns="" id="{AFFF5325-6AEF-4B34-A6B8-B2C997FB7223}"/>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a:t>Source : données OPTEER, profil énergétique de la CC SICECO</a:t>
            </a:r>
            <a:endParaRPr lang="fr-FR" sz="1100" i="1" dirty="0"/>
          </a:p>
        </p:txBody>
      </p:sp>
    </p:spTree>
    <p:extLst>
      <p:ext uri="{BB962C8B-B14F-4D97-AF65-F5344CB8AC3E}">
        <p14:creationId xmlns:p14="http://schemas.microsoft.com/office/powerpoint/2010/main" val="13074809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210</a:t>
            </a:fld>
            <a:endParaRPr lang="fr-F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le PLPDMA</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400110"/>
          </a:xfrm>
          <a:prstGeom prst="rect">
            <a:avLst/>
          </a:prstGeom>
          <a:noFill/>
        </p:spPr>
        <p:txBody>
          <a:bodyPr wrap="square" rtlCol="0">
            <a:spAutoFit/>
          </a:bodyPr>
          <a:lstStyle/>
          <a:p>
            <a:pPr algn="just"/>
            <a:r>
              <a:rPr lang="fr-FR" sz="1000" dirty="0"/>
              <a:t>Accompagner les agents, les services pour réduire leur consommation de papier, intégration dans la charte graphique , utiliser du papier recyclé et augmenter la dématérialisation.</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Suivi du PLPDMA</a:t>
            </a:r>
          </a:p>
          <a:p>
            <a:pPr marL="171450" indent="-171450">
              <a:buFont typeface="Arial" panose="020B0604020202020204" pitchFamily="34" charset="0"/>
              <a:buChar char="•"/>
            </a:pPr>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CC, communes</a:t>
            </a:r>
          </a:p>
          <a:p>
            <a:pPr>
              <a:lnSpc>
                <a:spcPct val="150000"/>
              </a:lnSpc>
            </a:pPr>
            <a:r>
              <a:rPr lang="fr-FR" sz="900" b="1" dirty="0"/>
              <a:t>Partenaires : </a:t>
            </a:r>
            <a:r>
              <a:rPr lang="fr-FR" sz="900" dirty="0"/>
              <a:t>service déchet, prestataire</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35" name="Image 34">
            <a:extLst>
              <a:ext uri="{FF2B5EF4-FFF2-40B4-BE49-F238E27FC236}">
                <a16:creationId xmlns:a16="http://schemas.microsoft.com/office/drawing/2014/main" xmlns="" id="{EF62B2D6-F150-48DC-9A91-823BA0CFC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Rectangle 36">
            <a:extLst>
              <a:ext uri="{FF2B5EF4-FFF2-40B4-BE49-F238E27FC236}">
                <a16:creationId xmlns:a16="http://schemas.microsoft.com/office/drawing/2014/main" xmlns="" id="{2EEF2952-C74F-4CFF-A58F-556D006A421E}"/>
              </a:ext>
            </a:extLst>
          </p:cNvPr>
          <p:cNvSpPr/>
          <p:nvPr/>
        </p:nvSpPr>
        <p:spPr>
          <a:xfrm>
            <a:off x="682215" y="192958"/>
            <a:ext cx="4842286" cy="1077218"/>
          </a:xfrm>
          <a:prstGeom prst="rect">
            <a:avLst/>
          </a:prstGeom>
        </p:spPr>
        <p:txBody>
          <a:bodyPr wrap="square">
            <a:spAutoFit/>
          </a:bodyPr>
          <a:lstStyle/>
          <a:p>
            <a:r>
              <a:rPr lang="fr-FR" sz="1600" b="1" dirty="0"/>
              <a:t>Action n°3.3 : Développer et renforcer la politique de consommation éco-responsable de papier bureautique et de dématérialisation des procédures</a:t>
            </a:r>
          </a:p>
        </p:txBody>
      </p:sp>
      <p:sp>
        <p:nvSpPr>
          <p:cNvPr id="34" name="ZoneTexte 33">
            <a:extLst>
              <a:ext uri="{FF2B5EF4-FFF2-40B4-BE49-F238E27FC236}">
                <a16:creationId xmlns:a16="http://schemas.microsoft.com/office/drawing/2014/main" xmlns="" id="{5E788412-4F1C-4E38-BB36-D8462436737A}"/>
              </a:ext>
            </a:extLst>
          </p:cNvPr>
          <p:cNvSpPr txBox="1"/>
          <p:nvPr/>
        </p:nvSpPr>
        <p:spPr>
          <a:xfrm>
            <a:off x="6191930" y="4365024"/>
            <a:ext cx="2262977" cy="369332"/>
          </a:xfrm>
          <a:prstGeom prst="rect">
            <a:avLst/>
          </a:prstGeom>
          <a:noFill/>
        </p:spPr>
        <p:txBody>
          <a:bodyPr wrap="square" rtlCol="0">
            <a:spAutoFit/>
          </a:bodyPr>
          <a:lstStyle/>
          <a:p>
            <a:r>
              <a:rPr lang="fr-FR" sz="900" dirty="0"/>
              <a:t>Lien avec l’action : 6.1, 7.1 , 8.1, 9.2, 13.2</a:t>
            </a:r>
          </a:p>
        </p:txBody>
      </p:sp>
      <p:sp>
        <p:nvSpPr>
          <p:cNvPr id="38" name="ZoneTexte 37">
            <a:extLst>
              <a:ext uri="{FF2B5EF4-FFF2-40B4-BE49-F238E27FC236}">
                <a16:creationId xmlns:a16="http://schemas.microsoft.com/office/drawing/2014/main" xmlns="" id="{57210583-F80A-49F3-B4F2-9BC8BAC92DC9}"/>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xmlns="" id="{B71299D7-0F25-409A-A787-48CBB2ECD50C}"/>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22A9A67C-2305-462C-B536-D8A3FDE4CBAF}"/>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xmlns="" id="{A63449E4-A7E4-45B0-900B-E06ABE094C57}"/>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xmlns="" id="{3595AA48-EE54-457D-9BE1-41B4C16F5E9C}"/>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1" name="Espace réservé du texte 6">
            <a:extLst>
              <a:ext uri="{FF2B5EF4-FFF2-40B4-BE49-F238E27FC236}">
                <a16:creationId xmlns:a16="http://schemas.microsoft.com/office/drawing/2014/main" xmlns="" id="{99835FD0-9DA4-4537-937B-A2A7AE54CC2D}"/>
              </a:ext>
            </a:extLst>
          </p:cNvPr>
          <p:cNvSpPr txBox="1">
            <a:spLocks/>
          </p:cNvSpPr>
          <p:nvPr/>
        </p:nvSpPr>
        <p:spPr>
          <a:xfrm>
            <a:off x="6283176" y="238895"/>
            <a:ext cx="2688447" cy="753911"/>
          </a:xfrm>
          <a:prstGeom prst="flowChartAlternateProcess">
            <a:avLst/>
          </a:prstGeom>
          <a:solidFill>
            <a:srgbClr val="8D235A"/>
          </a:solidFill>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3. Elaboration et mise en œuvre du Programme Local de Prévention des Déchets Ménagers et Assimilés</a:t>
            </a:r>
          </a:p>
        </p:txBody>
      </p:sp>
      <p:pic>
        <p:nvPicPr>
          <p:cNvPr id="46" name="Espace réservé pour une image  37">
            <a:extLst>
              <a:ext uri="{FF2B5EF4-FFF2-40B4-BE49-F238E27FC236}">
                <a16:creationId xmlns:a16="http://schemas.microsoft.com/office/drawing/2014/main" xmlns="" id="{1240721F-E80F-4CC0-9F5F-C7A4621D6B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9" name="Espace réservé du texte 16">
            <a:extLst>
              <a:ext uri="{FF2B5EF4-FFF2-40B4-BE49-F238E27FC236}">
                <a16:creationId xmlns:a16="http://schemas.microsoft.com/office/drawing/2014/main" xmlns="" id="{B02309A5-D9DB-491D-9EC1-D8E0DB722A3D}"/>
              </a:ext>
            </a:extLst>
          </p:cNvPr>
          <p:cNvSpPr txBox="1">
            <a:spLocks/>
          </p:cNvSpPr>
          <p:nvPr/>
        </p:nvSpPr>
        <p:spPr>
          <a:xfrm>
            <a:off x="6186530" y="4962990"/>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52" name="Espace réservé du texte 7">
            <a:extLst>
              <a:ext uri="{FF2B5EF4-FFF2-40B4-BE49-F238E27FC236}">
                <a16:creationId xmlns:a16="http://schemas.microsoft.com/office/drawing/2014/main" xmlns="" id="{B8F940F5-B960-42B0-AB70-BCA1062F7198}"/>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53" name="Croix 52">
            <a:extLst>
              <a:ext uri="{FF2B5EF4-FFF2-40B4-BE49-F238E27FC236}">
                <a16:creationId xmlns:a16="http://schemas.microsoft.com/office/drawing/2014/main" xmlns="" id="{A59DD2F0-563D-4C5F-B1AA-E7498AB08B21}"/>
              </a:ext>
            </a:extLst>
          </p:cNvPr>
          <p:cNvSpPr/>
          <p:nvPr/>
        </p:nvSpPr>
        <p:spPr>
          <a:xfrm>
            <a:off x="7154791" y="60578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6" name="Croix 55">
            <a:extLst>
              <a:ext uri="{FF2B5EF4-FFF2-40B4-BE49-F238E27FC236}">
                <a16:creationId xmlns:a16="http://schemas.microsoft.com/office/drawing/2014/main" xmlns="" id="{8E6D4618-7E32-4BE2-BD1C-90CF4F2A9553}"/>
              </a:ext>
            </a:extLst>
          </p:cNvPr>
          <p:cNvSpPr/>
          <p:nvPr/>
        </p:nvSpPr>
        <p:spPr>
          <a:xfrm>
            <a:off x="7289882" y="5081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7" name="Croix 56">
            <a:extLst>
              <a:ext uri="{FF2B5EF4-FFF2-40B4-BE49-F238E27FC236}">
                <a16:creationId xmlns:a16="http://schemas.microsoft.com/office/drawing/2014/main" xmlns="" id="{A5EC3A77-DDD8-4348-9A4D-48430D0B6F1F}"/>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8" name="Croix 57">
            <a:extLst>
              <a:ext uri="{FF2B5EF4-FFF2-40B4-BE49-F238E27FC236}">
                <a16:creationId xmlns:a16="http://schemas.microsoft.com/office/drawing/2014/main" xmlns="" id="{03FBA5BC-D97F-4C2B-BD28-FC96ABDC49CA}"/>
              </a:ext>
            </a:extLst>
          </p:cNvPr>
          <p:cNvSpPr/>
          <p:nvPr/>
        </p:nvSpPr>
        <p:spPr>
          <a:xfrm>
            <a:off x="7764148" y="531215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9" name="Croix 58">
            <a:extLst>
              <a:ext uri="{FF2B5EF4-FFF2-40B4-BE49-F238E27FC236}">
                <a16:creationId xmlns:a16="http://schemas.microsoft.com/office/drawing/2014/main" xmlns="" id="{C68329A1-0913-4619-9C84-6D734C042482}"/>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xmlns="" id="{8DC6EAD0-7F19-4FD7-A07D-6EACE87FFA70}"/>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Mise en place du PLPDMA</a:t>
            </a:r>
          </a:p>
        </p:txBody>
      </p:sp>
      <p:sp>
        <p:nvSpPr>
          <p:cNvPr id="43" name="Espace réservé du texte 7">
            <a:extLst>
              <a:ext uri="{FF2B5EF4-FFF2-40B4-BE49-F238E27FC236}">
                <a16:creationId xmlns:a16="http://schemas.microsoft.com/office/drawing/2014/main" xmlns="" id="{37D240A6-1F82-431B-A9E6-5BF116D145A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4" name="ZoneTexte 43">
            <a:extLst>
              <a:ext uri="{FF2B5EF4-FFF2-40B4-BE49-F238E27FC236}">
                <a16:creationId xmlns:a16="http://schemas.microsoft.com/office/drawing/2014/main" xmlns="" id="{392634AC-8C01-4E0C-997E-EE914985C9B8}"/>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Voir le plan local de prévention des déchets ménagers et assimilés</a:t>
            </a:r>
          </a:p>
          <a:p>
            <a:pPr marL="171450" indent="-171450">
              <a:buFontTx/>
              <a:buChar char="-"/>
            </a:pPr>
            <a:endParaRPr lang="fr-FR" sz="1000" dirty="0"/>
          </a:p>
          <a:p>
            <a:pPr marL="171450" indent="-171450">
              <a:buFontTx/>
              <a:buChar char="-"/>
            </a:pPr>
            <a:endParaRPr lang="fr-FR" sz="1000" dirty="0"/>
          </a:p>
          <a:p>
            <a:endParaRPr lang="fr-FR" sz="1000" dirty="0"/>
          </a:p>
          <a:p>
            <a:pPr marL="171450" indent="-171450">
              <a:buFontTx/>
              <a:buChar char="-"/>
            </a:pPr>
            <a:endParaRPr lang="fr-FR" sz="1000" dirty="0"/>
          </a:p>
          <a:p>
            <a:endParaRPr lang="fr-FR" sz="1000" dirty="0"/>
          </a:p>
          <a:p>
            <a:pPr marL="171450" indent="-171450">
              <a:buFontTx/>
              <a:buChar char="-"/>
            </a:pPr>
            <a:endParaRPr lang="fr-FR" sz="1000" dirty="0"/>
          </a:p>
        </p:txBody>
      </p:sp>
      <p:sp>
        <p:nvSpPr>
          <p:cNvPr id="54" name="Espace réservé du texte 7">
            <a:extLst>
              <a:ext uri="{FF2B5EF4-FFF2-40B4-BE49-F238E27FC236}">
                <a16:creationId xmlns:a16="http://schemas.microsoft.com/office/drawing/2014/main" xmlns="" id="{56B703D7-845C-42A6-BDC4-62BB0BCB289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xmlns="" id="{EAAEC18F-11F8-4E51-BADF-A859803489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16320423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211</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923330"/>
          </a:xfrm>
          <a:prstGeom prst="rect">
            <a:avLst/>
          </a:prstGeom>
        </p:spPr>
        <p:txBody>
          <a:bodyPr wrap="square">
            <a:spAutoFit/>
          </a:bodyPr>
          <a:lstStyle/>
          <a:p>
            <a:r>
              <a:rPr lang="fr-FR" b="1" dirty="0">
                <a:latin typeface="+mj-lt"/>
              </a:rPr>
              <a:t>Action n°4.1 : Définir une politique d’achat responsable (fournitures, services, bâtiments, aménagements)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Mettre en œuvre une politique d’achat responsable et validée. </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La mise en place d’une politique d’achats durables au sein de la communauté de communes permet d’inciter les entreprises à s’engager dans une démarche vertueuse. Il s’agit de définir des critères de durabilité et valoriser les candidats les mieux-</a:t>
            </a:r>
            <a:r>
              <a:rPr lang="fr-FR" sz="1000" dirty="0" err="1"/>
              <a:t>disants</a:t>
            </a:r>
            <a:r>
              <a:rPr lang="fr-FR" sz="1000" dirty="0"/>
              <a:t>.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d’appels d’offre avec des critères environnementaux et/ou RSE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10.1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Mission Achat / DD et Biodiversité</a:t>
            </a:r>
          </a:p>
          <a:p>
            <a:pPr>
              <a:lnSpc>
                <a:spcPct val="150000"/>
              </a:lnSpc>
            </a:pPr>
            <a:r>
              <a:rPr lang="fr-FR" sz="900" b="1" dirty="0"/>
              <a:t>Public: </a:t>
            </a:r>
            <a:r>
              <a:rPr lang="fr-FR" sz="900" dirty="0"/>
              <a:t>CC</a:t>
            </a:r>
          </a:p>
          <a:p>
            <a:pPr>
              <a:lnSpc>
                <a:spcPct val="150000"/>
              </a:lnSpc>
            </a:pPr>
            <a:r>
              <a:rPr lang="fr-FR" sz="900" b="1" dirty="0"/>
              <a:t>Partenaires : </a:t>
            </a:r>
            <a:r>
              <a:rPr lang="fr-FR" sz="900" dirty="0"/>
              <a:t>sans objet</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3B89ED8D-D636-4907-B7BB-47C871662119}"/>
              </a:ext>
            </a:extLst>
          </p:cNvPr>
          <p:cNvSpPr/>
          <p:nvPr/>
        </p:nvSpPr>
        <p:spPr>
          <a:xfrm>
            <a:off x="7467843" y="5072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Image 38">
            <a:extLst>
              <a:ext uri="{FF2B5EF4-FFF2-40B4-BE49-F238E27FC236}">
                <a16:creationId xmlns:a16="http://schemas.microsoft.com/office/drawing/2014/main" xmlns="" id="{15D2277C-4367-4919-A94E-70D67C3817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ZoneTexte 36">
            <a:extLst>
              <a:ext uri="{FF2B5EF4-FFF2-40B4-BE49-F238E27FC236}">
                <a16:creationId xmlns:a16="http://schemas.microsoft.com/office/drawing/2014/main" xmlns="" id="{DD1558C4-9439-49D0-BEBB-EAEBD2866081}"/>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2">
                    <a:lumMod val="90000"/>
                  </a:schemeClr>
                </a:solidFill>
              </a:rPr>
              <a:t>+</a:t>
            </a:r>
            <a:r>
              <a:rPr lang="fr-FR" sz="1100" b="1" dirty="0"/>
              <a:t>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xmlns="" id="{E7D35014-3A12-4656-B124-25D243939356}"/>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6" name="ZoneTexte 45">
            <a:extLst>
              <a:ext uri="{FF2B5EF4-FFF2-40B4-BE49-F238E27FC236}">
                <a16:creationId xmlns:a16="http://schemas.microsoft.com/office/drawing/2014/main" xmlns="" id="{83D60E19-E5F4-4073-8429-79F5010AF25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xmlns="" id="{E4B7E233-174D-4E0C-8BA0-55D3710CECC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xmlns="" id="{E2E66829-BF4F-47B4-9F53-BE7909C9F645}"/>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Espace réservé du texte 6">
            <a:extLst>
              <a:ext uri="{FF2B5EF4-FFF2-40B4-BE49-F238E27FC236}">
                <a16:creationId xmlns:a16="http://schemas.microsoft.com/office/drawing/2014/main" xmlns="" id="{A4D6D3A7-6943-493A-B737-4169F8ADB7FD}"/>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4. Politique achat et pratiques responsables</a:t>
            </a:r>
          </a:p>
        </p:txBody>
      </p:sp>
      <p:sp>
        <p:nvSpPr>
          <p:cNvPr id="49" name="ZoneTexte 48">
            <a:extLst>
              <a:ext uri="{FF2B5EF4-FFF2-40B4-BE49-F238E27FC236}">
                <a16:creationId xmlns:a16="http://schemas.microsoft.com/office/drawing/2014/main" xmlns="" id="{1E1B24E8-51CB-4D17-B15F-81990FAB1756}"/>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Création d’un service achats et mise en place d’un poste dédié </a:t>
            </a:r>
          </a:p>
        </p:txBody>
      </p:sp>
      <p:sp>
        <p:nvSpPr>
          <p:cNvPr id="52" name="Espace réservé du texte 7">
            <a:extLst>
              <a:ext uri="{FF2B5EF4-FFF2-40B4-BE49-F238E27FC236}">
                <a16:creationId xmlns:a16="http://schemas.microsoft.com/office/drawing/2014/main" xmlns="" id="{E8D5468D-69FC-4B63-B547-952A98241157}"/>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xmlns="" id="{53C0F26D-86FA-4ECA-80CC-CAB6DBBF6D9E}"/>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Valoriser le critère technique plutôt que financier dans les appels d'offres publics et privilégier les </a:t>
            </a:r>
            <a:r>
              <a:rPr lang="fr-FR" sz="1000" dirty="0" smtClean="0"/>
              <a:t>circuits-courts. </a:t>
            </a:r>
            <a:endParaRPr lang="fr-FR" sz="1000" dirty="0"/>
          </a:p>
          <a:p>
            <a:pPr marL="171450" indent="-171450">
              <a:buFontTx/>
              <a:buChar char="-"/>
            </a:pPr>
            <a:r>
              <a:rPr lang="fr-FR" sz="1000" dirty="0"/>
              <a:t>Lutter contre le gaspillage dans les écoles et cantines scolaires.</a:t>
            </a:r>
          </a:p>
          <a:p>
            <a:pPr marL="171450" indent="-171450">
              <a:buFontTx/>
              <a:buChar char="-"/>
            </a:pPr>
            <a:r>
              <a:rPr lang="fr-FR" sz="1000" dirty="0"/>
              <a:t>Travailler sur le futur appel d'offres sur le sujet des cantines à l'horizon 2020 (et notamment la faisabilité juridique et économique d'inclure des critères d'économie durable</a:t>
            </a:r>
            <a:r>
              <a:rPr lang="fr-FR" sz="1000" dirty="0" smtClean="0"/>
              <a:t>).</a:t>
            </a:r>
            <a:endParaRPr lang="fr-FR" sz="1000" dirty="0"/>
          </a:p>
          <a:p>
            <a:endParaRPr lang="fr-FR" sz="1000" dirty="0"/>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xmlns="" id="{261E1757-18AC-4A8A-8FA9-E8D2B1FB092F}"/>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xmlns="" id="{68702E8A-F7CE-469B-B401-186BB088B5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67448137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212</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707886"/>
          </a:xfrm>
          <a:prstGeom prst="rect">
            <a:avLst/>
          </a:prstGeom>
        </p:spPr>
        <p:txBody>
          <a:bodyPr wrap="square">
            <a:spAutoFit/>
          </a:bodyPr>
          <a:lstStyle/>
          <a:p>
            <a:r>
              <a:rPr lang="fr-FR" sz="2000" b="1" dirty="0">
                <a:latin typeface="+mj-lt"/>
              </a:rPr>
              <a:t>Action n°4.2 : Améliorer les pratiques et usages de l’EPCI</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Valider et mettre en œuvre une charte des bonnes pratiques</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Dans le volet collectivité exemplaire, la sensibilisation des agents aux bonnes pratiques au sein de la CC est essentielle pour garantir la cohérence entre les usages des équipements (voiture, bâtiment, TIC, etc.) dans les services de la collectivité et le PCAET.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d’énergie des bâtiments communautaires en GWh/an</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CC et usagers des équipements</a:t>
            </a:r>
          </a:p>
          <a:p>
            <a:pPr>
              <a:lnSpc>
                <a:spcPct val="150000"/>
              </a:lnSpc>
            </a:pPr>
            <a:r>
              <a:rPr lang="fr-FR" sz="900" b="1" dirty="0"/>
              <a:t>Partenaires : </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951942"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xmlns="" id="{420C6350-D79E-4C9D-9D5D-5867040610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9" name="ZoneTexte 38">
            <a:extLst>
              <a:ext uri="{FF2B5EF4-FFF2-40B4-BE49-F238E27FC236}">
                <a16:creationId xmlns:a16="http://schemas.microsoft.com/office/drawing/2014/main" xmlns="" id="{ECABDD27-4E8F-4931-9D6C-316057A1BDA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xmlns="" id="{BA30FCD9-AE5D-4922-AA59-AB6D1E6FA38D}"/>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6" name="ZoneTexte 45">
            <a:extLst>
              <a:ext uri="{FF2B5EF4-FFF2-40B4-BE49-F238E27FC236}">
                <a16:creationId xmlns:a16="http://schemas.microsoft.com/office/drawing/2014/main" xmlns="" id="{03415FD9-D522-49D0-9514-936966EBAE92}"/>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xmlns="" id="{59E406B0-8CF4-480C-90DD-17C80BCD4A9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xmlns="" id="{B82199B2-96AD-437A-AD57-77D49EC8C9AD}"/>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Espace réservé du texte 6">
            <a:extLst>
              <a:ext uri="{FF2B5EF4-FFF2-40B4-BE49-F238E27FC236}">
                <a16:creationId xmlns:a16="http://schemas.microsoft.com/office/drawing/2014/main" xmlns="" id="{AEC6817A-F4EB-4399-BB66-642BFDD32B2D}"/>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4. Politique achat et pratiques responsables</a:t>
            </a:r>
          </a:p>
        </p:txBody>
      </p:sp>
      <p:sp>
        <p:nvSpPr>
          <p:cNvPr id="35" name="ZoneTexte 34">
            <a:extLst>
              <a:ext uri="{FF2B5EF4-FFF2-40B4-BE49-F238E27FC236}">
                <a16:creationId xmlns:a16="http://schemas.microsoft.com/office/drawing/2014/main" xmlns="" id="{8421E671-AB40-4781-A57C-9FE14F29C482}"/>
              </a:ext>
            </a:extLst>
          </p:cNvPr>
          <p:cNvSpPr txBox="1"/>
          <p:nvPr/>
        </p:nvSpPr>
        <p:spPr>
          <a:xfrm>
            <a:off x="262237" y="3529588"/>
            <a:ext cx="2443543" cy="1015663"/>
          </a:xfrm>
          <a:prstGeom prst="rect">
            <a:avLst/>
          </a:prstGeom>
          <a:noFill/>
        </p:spPr>
        <p:txBody>
          <a:bodyPr wrap="square" rtlCol="0">
            <a:spAutoFit/>
          </a:bodyPr>
          <a:lstStyle/>
          <a:p>
            <a:pPr marL="171450" indent="-171450">
              <a:buFontTx/>
              <a:buChar char="-"/>
            </a:pPr>
            <a:r>
              <a:rPr lang="fr-FR" sz="1000" dirty="0"/>
              <a:t>Poursuivre la sensibilisation des agents aux enjeux climat air énergie et à une utilisation raisonnée du papier et des fournitures administratives</a:t>
            </a:r>
          </a:p>
          <a:p>
            <a:pPr marL="171450" indent="-171450">
              <a:buFontTx/>
              <a:buChar char="-"/>
            </a:pPr>
            <a:endParaRPr lang="fr-FR" sz="1000" dirty="0"/>
          </a:p>
        </p:txBody>
      </p:sp>
      <p:sp>
        <p:nvSpPr>
          <p:cNvPr id="49" name="Espace réservé du texte 7">
            <a:extLst>
              <a:ext uri="{FF2B5EF4-FFF2-40B4-BE49-F238E27FC236}">
                <a16:creationId xmlns:a16="http://schemas.microsoft.com/office/drawing/2014/main" xmlns="" id="{9CF56253-C629-4AB1-9742-FF74D500CE5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xmlns="" id="{6DC7FA66-C3F4-430E-A9F1-94978CAA823C}"/>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Rédiger et diffuser une charte des bonnes pratiques</a:t>
            </a:r>
          </a:p>
          <a:p>
            <a:pPr marL="171450" indent="-171450">
              <a:buFontTx/>
              <a:buChar char="-"/>
            </a:pPr>
            <a:r>
              <a:rPr lang="fr-FR" sz="1000" dirty="0"/>
              <a:t>Sensibiliser aux risques par rapport aux pratiques de conduite des engins de collecte des ordures ménagères ou les substituer par des modèles avec économie d’énergie</a:t>
            </a:r>
          </a:p>
          <a:p>
            <a:pPr marL="171450" indent="-171450">
              <a:buFontTx/>
              <a:buChar char="-"/>
            </a:pPr>
            <a:r>
              <a:rPr lang="fr-FR" sz="1000" dirty="0"/>
              <a:t>Former les agents pour faciliter la surveillance et l’amélioration de la qualité de l’air intérieur des équipements recevant du public.</a:t>
            </a:r>
          </a:p>
          <a:p>
            <a:pPr marL="171450" indent="-171450">
              <a:buFontTx/>
              <a:buChar char="-"/>
            </a:pP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xmlns="" id="{46210DF1-D555-4991-B6F4-E8E96BEAC09A}"/>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xmlns="" id="{40ABA0A1-F4B5-4B06-8271-B3FC3E6358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279387464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213</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923330"/>
          </a:xfrm>
          <a:prstGeom prst="rect">
            <a:avLst/>
          </a:prstGeom>
        </p:spPr>
        <p:txBody>
          <a:bodyPr wrap="square">
            <a:spAutoFit/>
          </a:bodyPr>
          <a:lstStyle/>
          <a:p>
            <a:r>
              <a:rPr lang="fr-FR" b="1" dirty="0">
                <a:latin typeface="+mj-lt"/>
              </a:rPr>
              <a:t>Action n°4.3 : Mettre en place un plan de déplacement de la communauté de communes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Valider et mettre en œuvre un plan de déplacement</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Le déplacement des agents est un des leviers d’action de la CC qui permet de faire preuve d’exemplarité et de mobiliser en interne sur le sujet de la mobilité durable. Cela peut passer par la mise en place d’un parc de véhicules faiblement émetteur ou en encourageant les agents à utiliser des transports doux ou partagés.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des trajets et distances faits en transport alternatif à la voiture solo.</a:t>
            </a:r>
          </a:p>
          <a:p>
            <a:pPr marL="171450" indent="-171450">
              <a:buFont typeface="Arial" panose="020B0604020202020204" pitchFamily="34" charset="0"/>
              <a:buChar char="•"/>
            </a:pPr>
            <a:r>
              <a:rPr lang="fr-FR" sz="900" dirty="0"/>
              <a:t>Emissions de GES évitées en tonnes équivalent CO2/an</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avec le plan d’action 12</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Agents et élus de la CC</a:t>
            </a:r>
          </a:p>
          <a:p>
            <a:pPr>
              <a:lnSpc>
                <a:spcPct val="150000"/>
              </a:lnSpc>
            </a:pPr>
            <a:r>
              <a:rPr lang="fr-FR" sz="900" b="1" dirty="0"/>
              <a:t>Partenaires : </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3B89ED8D-D636-4907-B7BB-47C871662119}"/>
              </a:ext>
            </a:extLst>
          </p:cNvPr>
          <p:cNvSpPr/>
          <p:nvPr/>
        </p:nvSpPr>
        <p:spPr>
          <a:xfrm>
            <a:off x="7467843" y="507262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Image 38">
            <a:extLst>
              <a:ext uri="{FF2B5EF4-FFF2-40B4-BE49-F238E27FC236}">
                <a16:creationId xmlns:a16="http://schemas.microsoft.com/office/drawing/2014/main" xmlns="" id="{7CC67B53-1A4A-4EF1-A797-1E0CDB955F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9" y="402670"/>
            <a:ext cx="567055" cy="567055"/>
          </a:xfrm>
          <a:prstGeom prst="rect">
            <a:avLst/>
          </a:prstGeom>
        </p:spPr>
      </p:pic>
      <p:sp>
        <p:nvSpPr>
          <p:cNvPr id="37" name="ZoneTexte 36">
            <a:extLst>
              <a:ext uri="{FF2B5EF4-FFF2-40B4-BE49-F238E27FC236}">
                <a16:creationId xmlns:a16="http://schemas.microsoft.com/office/drawing/2014/main" xmlns="" id="{B24E3BCF-6387-4214-BB17-4C7CEC0B4B37}"/>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xmlns="" id="{0AEF7C86-0BC7-404A-9DBD-4BF9FFE90FDA}"/>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6" name="ZoneTexte 45">
            <a:extLst>
              <a:ext uri="{FF2B5EF4-FFF2-40B4-BE49-F238E27FC236}">
                <a16:creationId xmlns:a16="http://schemas.microsoft.com/office/drawing/2014/main" xmlns="" id="{45D245B8-11CE-40AC-8BF4-5C134E33D3D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xmlns="" id="{B34DB11F-863C-44C0-B40E-9F4C69D0BD60}"/>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xmlns="" id="{2E42F893-7E78-4011-B3FD-8C05C9961CFA}"/>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Espace réservé du texte 6">
            <a:extLst>
              <a:ext uri="{FF2B5EF4-FFF2-40B4-BE49-F238E27FC236}">
                <a16:creationId xmlns:a16="http://schemas.microsoft.com/office/drawing/2014/main" xmlns="" id="{9FF75ED4-3AA1-450A-A821-F2CABD08BF8D}"/>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4. Politique achat et pratiques responsables</a:t>
            </a:r>
          </a:p>
        </p:txBody>
      </p:sp>
      <p:sp>
        <p:nvSpPr>
          <p:cNvPr id="52" name="Espace réservé du texte 7">
            <a:extLst>
              <a:ext uri="{FF2B5EF4-FFF2-40B4-BE49-F238E27FC236}">
                <a16:creationId xmlns:a16="http://schemas.microsoft.com/office/drawing/2014/main" xmlns="" id="{60BE8F12-0BE2-42AE-8972-D272D615BEC4}"/>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xmlns="" id="{51CC3A72-435B-4103-AC6D-C8DE4FAC2869}"/>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Mettre en place un plan de déplacement (PDA) interne, pour les services de la collectivité, puis mettre en place les actions associées au PDA  (par exemple : mise à disposition d’un parc à vélo, dispositif ‘au boulot j’y vais en vélo’ …)</a:t>
            </a:r>
          </a:p>
          <a:p>
            <a:endParaRPr lang="fr-FR" sz="1000" dirty="0"/>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xmlns="" id="{C8350EEE-1F72-465D-B027-123281AFBA30}"/>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xmlns="" id="{19C2D0E3-49EC-4E66-89F5-BA844AF194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5908134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a:xfrm>
            <a:off x="251522" y="2222185"/>
            <a:ext cx="5716326" cy="1117486"/>
          </a:xfrm>
        </p:spPr>
        <p:txBody>
          <a:bodyPr>
            <a:normAutofit fontScale="90000"/>
          </a:bodyPr>
          <a:lstStyle/>
          <a:p>
            <a:r>
              <a:rPr lang="fr-FR" dirty="0"/>
              <a:t>Axe 2 : Information, Education à l'environnement et au DD, Accompagnement</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189311725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215</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424057"/>
            <a:ext cx="4675311" cy="830997"/>
          </a:xfrm>
          <a:prstGeom prst="rect">
            <a:avLst/>
          </a:prstGeom>
        </p:spPr>
        <p:txBody>
          <a:bodyPr wrap="square">
            <a:spAutoFit/>
          </a:bodyPr>
          <a:lstStyle/>
          <a:p>
            <a:r>
              <a:rPr lang="fr-FR" sz="1600" b="1" dirty="0">
                <a:latin typeface="+mj-lt"/>
              </a:rPr>
              <a:t>Action n°5.1 : Sensibiliser à la vulnérabilité face au changement global (climat et biodiversité)</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La population et les acteurs ont pris conscience des enjeux globaux et de la nécessité d’agir</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830997"/>
          </a:xfrm>
          <a:prstGeom prst="rect">
            <a:avLst/>
          </a:prstGeom>
          <a:noFill/>
        </p:spPr>
        <p:txBody>
          <a:bodyPr wrap="square" rtlCol="0">
            <a:spAutoFit/>
          </a:bodyPr>
          <a:lstStyle/>
          <a:p>
            <a:pPr algn="just"/>
            <a:r>
              <a:rPr lang="fr-FR" sz="1000" dirty="0"/>
              <a:t>Il est important de mettre en place des actions de sensibilisation autour de la vulnérabilité au changement climatique à l’échelle globale mais aussi et surtout à l’échelle du territoire pour faire en sorte que les différents acteurs du territoire et les habitants s’approprient les sujets climat et biodiversité.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d'actions de sensibilisation faites.</a:t>
            </a:r>
          </a:p>
          <a:p>
            <a:pPr marL="171450" indent="-171450">
              <a:buFont typeface="Arial" panose="020B0604020202020204" pitchFamily="34" charset="0"/>
              <a:buChar char="•"/>
            </a:pPr>
            <a:r>
              <a:rPr lang="fr-FR" sz="900" dirty="0"/>
              <a:t>Niveau de connaissance de la population à mesurer par un sondage initial puis un sondage évaluatif</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6.1 et 13.2 </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Faire / Animer / Contribuer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Tous les publics</a:t>
            </a:r>
          </a:p>
          <a:p>
            <a:pPr>
              <a:lnSpc>
                <a:spcPct val="150000"/>
              </a:lnSpc>
            </a:pPr>
            <a:r>
              <a:rPr lang="fr-FR" sz="900" b="1" dirty="0"/>
              <a:t>Partenaires : </a:t>
            </a:r>
            <a:r>
              <a:rPr lang="fr-FR" sz="900" dirty="0"/>
              <a:t>Associations, BER</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xmlns="" id="{ABD1F219-BC3C-44C6-B6CE-16F973356B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39" name="Croix 38">
            <a:extLst>
              <a:ext uri="{FF2B5EF4-FFF2-40B4-BE49-F238E27FC236}">
                <a16:creationId xmlns:a16="http://schemas.microsoft.com/office/drawing/2014/main" xmlns="" id="{D8055CDA-87AD-49AA-AC2C-EB9CB1EC7A5D}"/>
              </a:ext>
            </a:extLst>
          </p:cNvPr>
          <p:cNvSpPr/>
          <p:nvPr/>
        </p:nvSpPr>
        <p:spPr>
          <a:xfrm>
            <a:off x="8477154" y="651234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xmlns="" id="{EF417037-4868-4813-9777-CE2459B7239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9501D4F7-A6D5-4B0F-B317-E4C27280D611}"/>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16A6EF5A-0797-4176-B6A7-0A4D11899F2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D9999AD5-6A94-4ABF-A000-1CF8D6A8FF93}"/>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6A0AD837-86AB-47EE-B3C8-C0E3DEC0F9D3}"/>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52" name="Espace réservé du texte 6">
            <a:extLst>
              <a:ext uri="{FF2B5EF4-FFF2-40B4-BE49-F238E27FC236}">
                <a16:creationId xmlns:a16="http://schemas.microsoft.com/office/drawing/2014/main" xmlns="" id="{A1203315-3F4A-4BF6-8113-E978D2C3D935}"/>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5. Plan d’information et de sensibilisation</a:t>
            </a:r>
          </a:p>
        </p:txBody>
      </p:sp>
      <p:sp>
        <p:nvSpPr>
          <p:cNvPr id="35" name="ZoneTexte 34">
            <a:extLst>
              <a:ext uri="{FF2B5EF4-FFF2-40B4-BE49-F238E27FC236}">
                <a16:creationId xmlns:a16="http://schemas.microsoft.com/office/drawing/2014/main" xmlns="" id="{16C47721-B9BB-45DA-B588-686D3C985E91}"/>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Mener des actions de communication autour de la biodiversité sur le territoire</a:t>
            </a:r>
          </a:p>
        </p:txBody>
      </p:sp>
      <p:sp>
        <p:nvSpPr>
          <p:cNvPr id="49" name="Espace réservé du texte 7">
            <a:extLst>
              <a:ext uri="{FF2B5EF4-FFF2-40B4-BE49-F238E27FC236}">
                <a16:creationId xmlns:a16="http://schemas.microsoft.com/office/drawing/2014/main" xmlns="" id="{922A9A43-62B6-4E1C-AFDC-35FFC99B7B1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xmlns="" id="{7E3DDEFD-2033-421A-8E4C-AF7EDEEB5D0A}"/>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Sensibiliser, informer et rassurer les particuliers</a:t>
            </a:r>
          </a:p>
          <a:p>
            <a:pPr marL="171450" indent="-171450">
              <a:buFontTx/>
              <a:buChar char="-"/>
            </a:pPr>
            <a:r>
              <a:rPr lang="fr-FR" sz="1000" dirty="0"/>
              <a:t>Sensibiliser les acteurs du territoire à la vulnérabilité face au changement climatique</a:t>
            </a:r>
          </a:p>
          <a:p>
            <a:pPr marL="171450" indent="-171450">
              <a:buFontTx/>
              <a:buChar char="-"/>
            </a:pPr>
            <a:r>
              <a:rPr lang="fr-FR" sz="1000" dirty="0"/>
              <a:t>Impliquer et sensibiliser les clubs de sport et autre utilisateurs d'infrastructures publiques</a:t>
            </a:r>
          </a:p>
          <a:p>
            <a:pPr marL="171450" indent="-171450">
              <a:buFontTx/>
              <a:buChar char="-"/>
            </a:pPr>
            <a:r>
              <a:rPr lang="fr-FR" sz="1000" dirty="0"/>
              <a:t>Elaborer un calendrier d’évènements DD (visite entreprise, jardin, agriculteur, sortie nature, etc.) et un kit pour les foyers et les entreprises/établissements</a:t>
            </a:r>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xmlns="" id="{36C92F1B-C542-474D-AF39-8B23BC97CCFC}"/>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xmlns="" id="{1F65A5C1-A553-4A29-BB4B-25ED595C21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255030887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216</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424057"/>
            <a:ext cx="4675311" cy="830997"/>
          </a:xfrm>
          <a:prstGeom prst="rect">
            <a:avLst/>
          </a:prstGeom>
        </p:spPr>
        <p:txBody>
          <a:bodyPr wrap="square">
            <a:spAutoFit/>
          </a:bodyPr>
          <a:lstStyle/>
          <a:p>
            <a:r>
              <a:rPr lang="fr-FR" sz="1600" b="1" dirty="0">
                <a:latin typeface="+mj-lt"/>
              </a:rPr>
              <a:t>Action n°5.2 : Sensibiliser sur les changements individuels et collectifs à mener: mobilité, habitat, consommation, etc.</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La population et les acteurs connaissent les contacts, ressources et informations de base pour s'engager dans une transition écologique</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Les actions de sensibilisation autour de la transition écologique à l’échelle individuelle et à l’échelle des foyers peuvent apporter une appropriation des moyens d’action disponibles ou mis en place par le PCAET à destination des habitants.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d'actions de sensibilisation faites.</a:t>
            </a:r>
          </a:p>
          <a:p>
            <a:pPr marL="171450" indent="-171450">
              <a:buFont typeface="Arial" panose="020B0604020202020204" pitchFamily="34" charset="0"/>
              <a:buChar char="•"/>
            </a:pPr>
            <a:r>
              <a:rPr lang="fr-FR" sz="900" dirty="0"/>
              <a:t>Niveau de connaissance de la population</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Faire / Animer / Contribuer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Tous les publics</a:t>
            </a:r>
          </a:p>
          <a:p>
            <a:pPr>
              <a:lnSpc>
                <a:spcPct val="150000"/>
              </a:lnSpc>
            </a:pPr>
            <a:r>
              <a:rPr lang="fr-FR" sz="900" b="1" dirty="0"/>
              <a:t>Partenaires : </a:t>
            </a:r>
            <a:r>
              <a:rPr lang="fr-FR" sz="900" dirty="0"/>
              <a:t>BER</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453775" y="508067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xmlns="" id="{9F64A6FB-F0C4-4066-B1DB-F8067C6972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39" name="ZoneTexte 38">
            <a:extLst>
              <a:ext uri="{FF2B5EF4-FFF2-40B4-BE49-F238E27FC236}">
                <a16:creationId xmlns:a16="http://schemas.microsoft.com/office/drawing/2014/main" xmlns="" id="{8B2F76F3-04D9-4D8A-9491-660D3CD99F5E}"/>
              </a:ext>
            </a:extLst>
          </p:cNvPr>
          <p:cNvSpPr txBox="1"/>
          <p:nvPr/>
        </p:nvSpPr>
        <p:spPr>
          <a:xfrm>
            <a:off x="6217721" y="4348612"/>
            <a:ext cx="2262977" cy="230832"/>
          </a:xfrm>
          <a:prstGeom prst="rect">
            <a:avLst/>
          </a:prstGeom>
          <a:noFill/>
        </p:spPr>
        <p:txBody>
          <a:bodyPr wrap="square" rtlCol="0">
            <a:spAutoFit/>
          </a:bodyPr>
          <a:lstStyle/>
          <a:p>
            <a:r>
              <a:rPr lang="fr-FR" sz="900" dirty="0"/>
              <a:t>Lien action 6.1 et 13.2 </a:t>
            </a:r>
          </a:p>
        </p:txBody>
      </p:sp>
      <p:sp>
        <p:nvSpPr>
          <p:cNvPr id="45" name="ZoneTexte 44">
            <a:extLst>
              <a:ext uri="{FF2B5EF4-FFF2-40B4-BE49-F238E27FC236}">
                <a16:creationId xmlns:a16="http://schemas.microsoft.com/office/drawing/2014/main" xmlns="" id="{D5AFA841-635F-4E3A-AF32-5400EE66918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7324796F-9D6E-43A2-9E75-2A0BABCF4438}"/>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0ADB859A-2C99-4C00-9778-6422B7DC357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791023A2-E235-4E09-8498-E3C92FA07B8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184B1B8A-5051-4A6A-B4BF-B82EC918FF6D}"/>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2" name="Espace réservé du texte 6">
            <a:extLst>
              <a:ext uri="{FF2B5EF4-FFF2-40B4-BE49-F238E27FC236}">
                <a16:creationId xmlns:a16="http://schemas.microsoft.com/office/drawing/2014/main" xmlns="" id="{0955C953-E5A1-41DA-82EF-74D7207A5DE2}"/>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5. Plan d’information et de sensibilisation</a:t>
            </a:r>
          </a:p>
        </p:txBody>
      </p:sp>
      <p:sp>
        <p:nvSpPr>
          <p:cNvPr id="49" name="ZoneTexte 48">
            <a:extLst>
              <a:ext uri="{FF2B5EF4-FFF2-40B4-BE49-F238E27FC236}">
                <a16:creationId xmlns:a16="http://schemas.microsoft.com/office/drawing/2014/main" xmlns="" id="{B85584A8-86D0-4641-9CF5-3259E335021A}"/>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Mieux sensibiliser et informer les citoyens sur les enjeux individuels et collectifs de l'économie d'énergie</a:t>
            </a:r>
          </a:p>
        </p:txBody>
      </p:sp>
      <p:sp>
        <p:nvSpPr>
          <p:cNvPr id="53" name="Espace réservé du texte 7">
            <a:extLst>
              <a:ext uri="{FF2B5EF4-FFF2-40B4-BE49-F238E27FC236}">
                <a16:creationId xmlns:a16="http://schemas.microsoft.com/office/drawing/2014/main" xmlns="" id="{DD9D1C17-FF59-4128-B96B-906099574E2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xmlns="" id="{A3F563BB-54E2-48B7-955E-EDF6203446D2}"/>
              </a:ext>
            </a:extLst>
          </p:cNvPr>
          <p:cNvSpPr txBox="1"/>
          <p:nvPr/>
        </p:nvSpPr>
        <p:spPr>
          <a:xfrm>
            <a:off x="2705801" y="3535252"/>
            <a:ext cx="3017962" cy="1015663"/>
          </a:xfrm>
          <a:prstGeom prst="rect">
            <a:avLst/>
          </a:prstGeom>
          <a:noFill/>
        </p:spPr>
        <p:txBody>
          <a:bodyPr wrap="square" rtlCol="0">
            <a:spAutoFit/>
          </a:bodyPr>
          <a:lstStyle/>
          <a:p>
            <a:pPr marL="171450" indent="-171450">
              <a:buFontTx/>
              <a:buChar char="-"/>
            </a:pPr>
            <a:r>
              <a:rPr lang="fr-FR" sz="1000" dirty="0"/>
              <a:t>Créer un kit de sensibilisation à la transition écologique et aux moyens d’agir et diffusion sur le territoire de ce kit</a:t>
            </a:r>
          </a:p>
          <a:p>
            <a:pPr marL="171450" indent="-171450">
              <a:buFontTx/>
              <a:buChar char="-"/>
            </a:pPr>
            <a:r>
              <a:rPr lang="fr-FR" sz="1000" dirty="0"/>
              <a:t>Sensibiliser sur les différentes alternatives en matière de transport (utilisation de vélos et des trottinettes électriques, covoiturage)</a:t>
            </a:r>
          </a:p>
        </p:txBody>
      </p:sp>
      <p:sp>
        <p:nvSpPr>
          <p:cNvPr id="56" name="Espace réservé du texte 7">
            <a:extLst>
              <a:ext uri="{FF2B5EF4-FFF2-40B4-BE49-F238E27FC236}">
                <a16:creationId xmlns:a16="http://schemas.microsoft.com/office/drawing/2014/main" xmlns="" id="{6394CCA4-6D88-42DB-9ED1-B604B907CD2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xmlns="" id="{3D28FBBA-949D-42E5-865D-6027DAFE2C9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9616222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217</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354883"/>
            <a:ext cx="4675311" cy="923330"/>
          </a:xfrm>
          <a:prstGeom prst="rect">
            <a:avLst/>
          </a:prstGeom>
        </p:spPr>
        <p:txBody>
          <a:bodyPr wrap="square">
            <a:spAutoFit/>
          </a:bodyPr>
          <a:lstStyle/>
          <a:p>
            <a:r>
              <a:rPr lang="fr-FR" b="1" dirty="0">
                <a:latin typeface="+mj-lt"/>
              </a:rPr>
              <a:t>Action n°6.1 : Accompagner les foyers (individuellement ou en collectif) vers une transition écologique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2-3 % des foyers sont accompagnés pour une transition écologique (env. 900 personnes en 2025) en plus des travaux de rénovation.</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65759" y="2303155"/>
            <a:ext cx="5231253" cy="830997"/>
          </a:xfrm>
          <a:prstGeom prst="rect">
            <a:avLst/>
          </a:prstGeom>
          <a:noFill/>
        </p:spPr>
        <p:txBody>
          <a:bodyPr wrap="square" rtlCol="0">
            <a:spAutoFit/>
          </a:bodyPr>
          <a:lstStyle/>
          <a:p>
            <a:pPr algn="just"/>
            <a:r>
              <a:rPr lang="fr-FR" sz="1000" dirty="0"/>
              <a:t>Mieux accompagner les particuliers dans leurs pratiques et motiver les utilisateurs. Chaque foyer est accompagné dans sa transition, par la mise à disposition d’outils, de kits et de conseils et par un suivi personnalisé. Leurs succès sont valorisés.</a:t>
            </a:r>
          </a:p>
          <a:p>
            <a:endParaRPr lang="fr-FR" sz="1000" dirty="0"/>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01352" y="3820683"/>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01352" y="2654326"/>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65408"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3937" y="4666600"/>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177808" y="487283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grpSp>
        <p:nvGrpSpPr>
          <p:cNvPr id="45" name="Groupe 44">
            <a:extLst>
              <a:ext uri="{FF2B5EF4-FFF2-40B4-BE49-F238E27FC236}">
                <a16:creationId xmlns:a16="http://schemas.microsoft.com/office/drawing/2014/main" xmlns="" id="{173F385C-75B6-47D8-AEC3-2D29915B9FF7}"/>
              </a:ext>
            </a:extLst>
          </p:cNvPr>
          <p:cNvGrpSpPr/>
          <p:nvPr/>
        </p:nvGrpSpPr>
        <p:grpSpPr>
          <a:xfrm>
            <a:off x="7162054" y="5000923"/>
            <a:ext cx="331567" cy="99692"/>
            <a:chOff x="9223015" y="5081457"/>
            <a:chExt cx="359198" cy="108000"/>
          </a:xfrm>
        </p:grpSpPr>
        <p:sp>
          <p:nvSpPr>
            <p:cNvPr id="46" name="Croix 45">
              <a:extLst>
                <a:ext uri="{FF2B5EF4-FFF2-40B4-BE49-F238E27FC236}">
                  <a16:creationId xmlns:a16="http://schemas.microsoft.com/office/drawing/2014/main" xmlns="" id="{8676D3D9-D1AA-4C81-BA53-690DAFF8FDCD}"/>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DA31074C-AE7D-469F-914A-2B4684E0E034}"/>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1BCE1E58-729F-412A-AEFC-2745120A979A}"/>
                </a:ext>
              </a:extLst>
            </p:cNvPr>
            <p:cNvSpPr/>
            <p:nvPr/>
          </p:nvSpPr>
          <p:spPr>
            <a:xfrm>
              <a:off x="9474213"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76813"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77808" y="2918551"/>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participants à un programme type "famille en transition". </a:t>
            </a:r>
          </a:p>
          <a:p>
            <a:pPr marL="171450" indent="-171450">
              <a:buFont typeface="Arial" panose="020B0604020202020204" pitchFamily="34" charset="0"/>
              <a:buChar char="•"/>
            </a:pPr>
            <a:r>
              <a:rPr lang="fr-FR" sz="900" dirty="0"/>
              <a:t>Consommation d’énergie du secteur résidentiel en GWh/an</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83208" y="4188085"/>
            <a:ext cx="2262977" cy="230832"/>
          </a:xfrm>
          <a:prstGeom prst="rect">
            <a:avLst/>
          </a:prstGeom>
          <a:noFill/>
        </p:spPr>
        <p:txBody>
          <a:bodyPr wrap="square" rtlCol="0">
            <a:spAutoFit/>
          </a:bodyPr>
          <a:lstStyle/>
          <a:p>
            <a:r>
              <a:rPr lang="fr-FR" sz="900" dirty="0"/>
              <a:t>Lien avec action 3.1, 13.2, PLDPMA</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76813" y="2717082"/>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0419" y="3857523"/>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76813" y="4651768"/>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77808"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Accompagner</a:t>
            </a:r>
          </a:p>
          <a:p>
            <a:pPr>
              <a:lnSpc>
                <a:spcPct val="150000"/>
              </a:lnSpc>
            </a:pPr>
            <a:r>
              <a:rPr lang="fr-FR" sz="900" b="1" dirty="0"/>
              <a:t>Service en charge: </a:t>
            </a:r>
            <a:r>
              <a:rPr lang="fr-FR" sz="900" dirty="0"/>
              <a:t>NC</a:t>
            </a:r>
            <a:endParaRPr lang="fr-FR" sz="900" b="1" dirty="0"/>
          </a:p>
          <a:p>
            <a:pPr>
              <a:lnSpc>
                <a:spcPct val="150000"/>
              </a:lnSpc>
            </a:pPr>
            <a:r>
              <a:rPr lang="fr-FR" sz="900" b="1" dirty="0"/>
              <a:t>Public: </a:t>
            </a:r>
            <a:r>
              <a:rPr lang="fr-FR" sz="900" dirty="0"/>
              <a:t>Foyers</a:t>
            </a:r>
          </a:p>
          <a:p>
            <a:pPr>
              <a:lnSpc>
                <a:spcPct val="150000"/>
              </a:lnSpc>
            </a:pPr>
            <a:r>
              <a:rPr lang="fr-FR" sz="900" b="1" dirty="0"/>
              <a:t>Partenaires : </a:t>
            </a:r>
          </a:p>
        </p:txBody>
      </p:sp>
      <p:grpSp>
        <p:nvGrpSpPr>
          <p:cNvPr id="83" name="Groupe 82">
            <a:extLst>
              <a:ext uri="{FF2B5EF4-FFF2-40B4-BE49-F238E27FC236}">
                <a16:creationId xmlns:a16="http://schemas.microsoft.com/office/drawing/2014/main" xmlns="" id="{FF786E35-A45F-4A72-9546-23AE559328E1}"/>
              </a:ext>
            </a:extLst>
          </p:cNvPr>
          <p:cNvGrpSpPr/>
          <p:nvPr/>
        </p:nvGrpSpPr>
        <p:grpSpPr>
          <a:xfrm>
            <a:off x="7777608" y="5258739"/>
            <a:ext cx="216741" cy="99692"/>
            <a:chOff x="9223015" y="5081457"/>
            <a:chExt cx="234803" cy="108000"/>
          </a:xfrm>
        </p:grpSpPr>
        <p:sp>
          <p:nvSpPr>
            <p:cNvPr id="84" name="Croix 83">
              <a:extLst>
                <a:ext uri="{FF2B5EF4-FFF2-40B4-BE49-F238E27FC236}">
                  <a16:creationId xmlns:a16="http://schemas.microsoft.com/office/drawing/2014/main" xmlns="" id="{6833A47E-6B2F-49FC-996B-23538F45D818}"/>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85" name="Croix 84">
              <a:extLst>
                <a:ext uri="{FF2B5EF4-FFF2-40B4-BE49-F238E27FC236}">
                  <a16:creationId xmlns:a16="http://schemas.microsoft.com/office/drawing/2014/main" xmlns="" id="{FB2F056E-EA98-40CE-9098-BA252ABABBAA}"/>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grpSp>
        <p:nvGrpSpPr>
          <p:cNvPr id="87" name="Groupe 86">
            <a:extLst>
              <a:ext uri="{FF2B5EF4-FFF2-40B4-BE49-F238E27FC236}">
                <a16:creationId xmlns:a16="http://schemas.microsoft.com/office/drawing/2014/main" xmlns="" id="{52522F6A-19D0-46E6-8E8A-312774140710}"/>
              </a:ext>
            </a:extLst>
          </p:cNvPr>
          <p:cNvGrpSpPr/>
          <p:nvPr/>
        </p:nvGrpSpPr>
        <p:grpSpPr>
          <a:xfrm>
            <a:off x="7472670" y="5486936"/>
            <a:ext cx="216741" cy="99692"/>
            <a:chOff x="9223015" y="5081457"/>
            <a:chExt cx="234803" cy="108000"/>
          </a:xfrm>
        </p:grpSpPr>
        <p:sp>
          <p:nvSpPr>
            <p:cNvPr id="88" name="Croix 87">
              <a:extLst>
                <a:ext uri="{FF2B5EF4-FFF2-40B4-BE49-F238E27FC236}">
                  <a16:creationId xmlns:a16="http://schemas.microsoft.com/office/drawing/2014/main" xmlns="" id="{2AEDECFF-4100-4382-B5AE-47E39AB32203}"/>
                </a:ext>
              </a:extLst>
            </p:cNvPr>
            <p:cNvSpPr/>
            <p:nvPr/>
          </p:nvSpPr>
          <p:spPr>
            <a:xfrm>
              <a:off x="9223015"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89" name="Croix 88">
              <a:extLst>
                <a:ext uri="{FF2B5EF4-FFF2-40B4-BE49-F238E27FC236}">
                  <a16:creationId xmlns:a16="http://schemas.microsoft.com/office/drawing/2014/main" xmlns="" id="{D4BC4880-21D1-4FA5-A21B-95866F6EF3BE}"/>
                </a:ext>
              </a:extLst>
            </p:cNvPr>
            <p:cNvSpPr/>
            <p:nvPr/>
          </p:nvSpPr>
          <p:spPr>
            <a:xfrm>
              <a:off x="9349818" y="5081457"/>
              <a:ext cx="108000" cy="108000"/>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grpSp>
      <p:sp>
        <p:nvSpPr>
          <p:cNvPr id="92" name="Croix 91">
            <a:extLst>
              <a:ext uri="{FF2B5EF4-FFF2-40B4-BE49-F238E27FC236}">
                <a16:creationId xmlns:a16="http://schemas.microsoft.com/office/drawing/2014/main" xmlns="" id="{11217786-BFB0-4257-A6A6-86F6221B9D12}"/>
              </a:ext>
            </a:extLst>
          </p:cNvPr>
          <p:cNvSpPr/>
          <p:nvPr/>
        </p:nvSpPr>
        <p:spPr>
          <a:xfrm>
            <a:off x="7481349" y="572385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99" name="Image 98">
            <a:extLst>
              <a:ext uri="{FF2B5EF4-FFF2-40B4-BE49-F238E27FC236}">
                <a16:creationId xmlns:a16="http://schemas.microsoft.com/office/drawing/2014/main" xmlns="" id="{870D3F13-74DD-4E64-9195-049F7103A7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Description de l’action</a:t>
            </a:r>
          </a:p>
        </p:txBody>
      </p:sp>
      <p:sp>
        <p:nvSpPr>
          <p:cNvPr id="53" name="Croix 52">
            <a:extLst>
              <a:ext uri="{FF2B5EF4-FFF2-40B4-BE49-F238E27FC236}">
                <a16:creationId xmlns:a16="http://schemas.microsoft.com/office/drawing/2014/main" xmlns="" id="{6DDEC17E-51DD-4707-AF36-9902EE074D4E}"/>
              </a:ext>
            </a:extLst>
          </p:cNvPr>
          <p:cNvSpPr/>
          <p:nvPr/>
        </p:nvSpPr>
        <p:spPr>
          <a:xfrm>
            <a:off x="8502258" y="643456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ZoneTexte 53">
            <a:extLst>
              <a:ext uri="{FF2B5EF4-FFF2-40B4-BE49-F238E27FC236}">
                <a16:creationId xmlns:a16="http://schemas.microsoft.com/office/drawing/2014/main" xmlns="" id="{A0AF3188-E2EA-4699-8796-8D2DBC477C0C}"/>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55" name="Tableau 54">
            <a:extLst>
              <a:ext uri="{FF2B5EF4-FFF2-40B4-BE49-F238E27FC236}">
                <a16:creationId xmlns:a16="http://schemas.microsoft.com/office/drawing/2014/main" xmlns="" id="{512700D9-77D2-4AC5-B024-370CF2C9ED86}"/>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56" name="ZoneTexte 55">
            <a:extLst>
              <a:ext uri="{FF2B5EF4-FFF2-40B4-BE49-F238E27FC236}">
                <a16:creationId xmlns:a16="http://schemas.microsoft.com/office/drawing/2014/main" xmlns="" id="{71B0FE6A-D985-43F6-8335-43DA97F1551A}"/>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7" name="Ellipse 56">
            <a:extLst>
              <a:ext uri="{FF2B5EF4-FFF2-40B4-BE49-F238E27FC236}">
                <a16:creationId xmlns:a16="http://schemas.microsoft.com/office/drawing/2014/main" xmlns="" id="{82C5C150-F265-46AE-9840-BE6B6FA1C72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8" name="ZoneTexte 57">
            <a:extLst>
              <a:ext uri="{FF2B5EF4-FFF2-40B4-BE49-F238E27FC236}">
                <a16:creationId xmlns:a16="http://schemas.microsoft.com/office/drawing/2014/main" xmlns="" id="{9A6D248A-FE9D-4D5C-870D-C43AF38FB169}"/>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9" name="Espace réservé du texte 6">
            <a:extLst>
              <a:ext uri="{FF2B5EF4-FFF2-40B4-BE49-F238E27FC236}">
                <a16:creationId xmlns:a16="http://schemas.microsoft.com/office/drawing/2014/main" xmlns="" id="{7DAE59C6-F8BB-4244-A297-245149AF4601}"/>
              </a:ext>
            </a:extLst>
          </p:cNvPr>
          <p:cNvSpPr txBox="1">
            <a:spLocks/>
          </p:cNvSpPr>
          <p:nvPr/>
        </p:nvSpPr>
        <p:spPr>
          <a:xfrm>
            <a:off x="6283176" y="238895"/>
            <a:ext cx="2688447" cy="688395"/>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6. Programme d'accompagnement des foyers dans la transition écologique</a:t>
            </a:r>
          </a:p>
        </p:txBody>
      </p:sp>
      <p:sp>
        <p:nvSpPr>
          <p:cNvPr id="51" name="Espace réservé du texte 7">
            <a:extLst>
              <a:ext uri="{FF2B5EF4-FFF2-40B4-BE49-F238E27FC236}">
                <a16:creationId xmlns:a16="http://schemas.microsoft.com/office/drawing/2014/main" xmlns="" id="{05BEA9A1-22EA-46E9-B322-409003CA85A3}"/>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xmlns="" id="{310FA03C-DF26-4771-A7A4-B735C5E1CF2D}"/>
              </a:ext>
            </a:extLst>
          </p:cNvPr>
          <p:cNvSpPr txBox="1"/>
          <p:nvPr/>
        </p:nvSpPr>
        <p:spPr>
          <a:xfrm>
            <a:off x="2705801" y="3535252"/>
            <a:ext cx="3017962" cy="2092881"/>
          </a:xfrm>
          <a:prstGeom prst="rect">
            <a:avLst/>
          </a:prstGeom>
          <a:noFill/>
        </p:spPr>
        <p:txBody>
          <a:bodyPr wrap="square" rtlCol="0">
            <a:spAutoFit/>
          </a:bodyPr>
          <a:lstStyle/>
          <a:p>
            <a:pPr marL="171450" indent="-171450">
              <a:buFontTx/>
              <a:buChar char="-"/>
            </a:pPr>
            <a:r>
              <a:rPr lang="fr-FR" sz="1000" dirty="0"/>
              <a:t>Sensibiliser sur les bonnes pratiques pour réduire la consommation énergétique des ménages.</a:t>
            </a:r>
          </a:p>
          <a:p>
            <a:pPr marL="171450" indent="-171450">
              <a:buFontTx/>
              <a:buChar char="-"/>
            </a:pPr>
            <a:r>
              <a:rPr lang="fr-FR" sz="1000" dirty="0"/>
              <a:t>Encadrer les pratiques et rassurer les utilisateurs</a:t>
            </a:r>
          </a:p>
          <a:p>
            <a:pPr marL="171450" indent="-171450">
              <a:buFontTx/>
              <a:buChar char="-"/>
            </a:pPr>
            <a:r>
              <a:rPr lang="fr-FR" sz="1000" dirty="0"/>
              <a:t>Expérimentation d’une famille « zéro déchet » (ou d’une famille « en transition » ) et valorisation/communication par la communauté de communes. Envisager un partenariat avec une grande surface ou des producteurs locaux.</a:t>
            </a:r>
          </a:p>
          <a:p>
            <a:pPr marL="171450" indent="-171450">
              <a:buFontTx/>
              <a:buChar char="-"/>
            </a:pPr>
            <a:r>
              <a:rPr lang="fr-FR" sz="1000" dirty="0"/>
              <a:t>Inciter à privilégier la consommation d’eau du robinet plutôt que celle en bouteille. </a:t>
            </a:r>
          </a:p>
          <a:p>
            <a:pPr marL="171450" indent="-171450">
              <a:buFontTx/>
              <a:buChar char="-"/>
            </a:pPr>
            <a:endParaRPr lang="fr-FR" sz="1000" dirty="0"/>
          </a:p>
        </p:txBody>
      </p:sp>
      <p:sp>
        <p:nvSpPr>
          <p:cNvPr id="60" name="Espace réservé du texte 7">
            <a:extLst>
              <a:ext uri="{FF2B5EF4-FFF2-40B4-BE49-F238E27FC236}">
                <a16:creationId xmlns:a16="http://schemas.microsoft.com/office/drawing/2014/main" xmlns="" id="{1DEE14A1-8ACD-4DDC-A3EB-081404D23DC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1" name="Espace réservé pour une image  29">
            <a:extLst>
              <a:ext uri="{FF2B5EF4-FFF2-40B4-BE49-F238E27FC236}">
                <a16:creationId xmlns:a16="http://schemas.microsoft.com/office/drawing/2014/main" xmlns="" id="{FDE57C10-B89E-4705-9E35-7ACF7375A3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116327391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218</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424057"/>
            <a:ext cx="4675311" cy="830997"/>
          </a:xfrm>
          <a:prstGeom prst="rect">
            <a:avLst/>
          </a:prstGeom>
        </p:spPr>
        <p:txBody>
          <a:bodyPr wrap="square">
            <a:spAutoFit/>
          </a:bodyPr>
          <a:lstStyle/>
          <a:p>
            <a:r>
              <a:rPr lang="fr-FR" sz="1600" b="1" dirty="0">
                <a:latin typeface="+mj-lt"/>
              </a:rPr>
              <a:t>Action n°7.1 : Développer un programme d’éducation à l’environnement au changement climatique et à la biodiversité</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La population scolaire a bénéficié d’au moins deux animations pédagogiques : une expérience de nature et un projet en pédagogie de projet </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93895" y="2275019"/>
            <a:ext cx="5203118" cy="1446550"/>
          </a:xfrm>
          <a:prstGeom prst="rect">
            <a:avLst/>
          </a:prstGeom>
          <a:noFill/>
        </p:spPr>
        <p:txBody>
          <a:bodyPr wrap="square" rtlCol="0">
            <a:spAutoFit/>
          </a:bodyPr>
          <a:lstStyle/>
          <a:p>
            <a:pPr algn="just"/>
            <a:r>
              <a:rPr lang="fr-FR" sz="1000" dirty="0"/>
              <a:t>Cette action vise à faire acquérir les connaissances, les valeurs, mais aussi les comportements nécessaires pour participer de façon responsable et efficace à la préservation de l’environnement dès le plus jeune âge. </a:t>
            </a:r>
          </a:p>
          <a:p>
            <a:pPr algn="just"/>
            <a:r>
              <a:rPr lang="fr-FR" sz="1000" dirty="0"/>
              <a:t>Expérience de nature : au plus tôt, avant 6 ans les enfants vivent en collectif une expérience de nature. Cette étape permet que le lien à la nature puisse se nouer.</a:t>
            </a:r>
          </a:p>
          <a:p>
            <a:pPr algn="just"/>
            <a:r>
              <a:rPr lang="fr-FR" sz="1000" dirty="0"/>
              <a:t>Projet en pédagogie de projet : projet animé par un professionnel EEDD à destination de l'équipe pédagogique et des élèves pour apprendre à agir, décider avec responsabilité pour l'environnement.</a:t>
            </a:r>
          </a:p>
          <a:p>
            <a:pPr algn="just"/>
            <a:endParaRPr lang="fr-FR" sz="800" dirty="0"/>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742221"/>
            <a:ext cx="309046" cy="309046"/>
          </a:xfrm>
          <a:prstGeom prst="rect">
            <a:avLst/>
          </a:prstGeom>
        </p:spPr>
      </p:pic>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xmlns="" id="{E93E3E74-E4FD-4636-8D0E-6FD62B6A29C9}"/>
              </a:ext>
            </a:extLst>
          </p:cNvPr>
          <p:cNvSpPr txBox="1">
            <a:spLocks/>
          </p:cNvSpPr>
          <p:nvPr/>
        </p:nvSpPr>
        <p:spPr>
          <a:xfrm>
            <a:off x="512944" y="3781950"/>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d’animations scolaires réalisées</a:t>
            </a:r>
          </a:p>
          <a:p>
            <a:pPr marL="171450" indent="-171450">
              <a:buFont typeface="Arial" panose="020B0604020202020204" pitchFamily="34" charset="0"/>
              <a:buChar char="•"/>
            </a:pPr>
            <a:r>
              <a:rPr lang="fr-FR" sz="900" dirty="0"/>
              <a:t>Nombre de classes avec actions réalisées</a:t>
            </a:r>
          </a:p>
          <a:p>
            <a:pPr marL="171450" indent="-171450">
              <a:buFont typeface="Arial" panose="020B0604020202020204" pitchFamily="34" charset="0"/>
              <a:buChar char="•"/>
            </a:pPr>
            <a:r>
              <a:rPr lang="fr-FR" sz="900" dirty="0"/>
              <a:t>% de la population scolaire touchée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avec le plan d’action 5, 11.2, PLDPMA</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897618"/>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NC</a:t>
            </a:r>
          </a:p>
          <a:p>
            <a:pPr>
              <a:lnSpc>
                <a:spcPct val="150000"/>
              </a:lnSpc>
            </a:pPr>
            <a:r>
              <a:rPr lang="fr-FR" sz="900" b="1" dirty="0"/>
              <a:t>Public: </a:t>
            </a:r>
            <a:r>
              <a:rPr lang="fr-FR" sz="900" dirty="0"/>
              <a:t>scolaires et périscolaires</a:t>
            </a:r>
          </a:p>
          <a:p>
            <a:pPr>
              <a:lnSpc>
                <a:spcPct val="150000"/>
              </a:lnSpc>
            </a:pPr>
            <a:r>
              <a:rPr lang="fr-FR" sz="900" b="1" dirty="0"/>
              <a:t>Partenaires : </a:t>
            </a:r>
            <a:r>
              <a:rPr lang="fr-FR" sz="900" dirty="0"/>
              <a:t>BER</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453775" y="508067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Image 36">
            <a:extLst>
              <a:ext uri="{FF2B5EF4-FFF2-40B4-BE49-F238E27FC236}">
                <a16:creationId xmlns:a16="http://schemas.microsoft.com/office/drawing/2014/main" xmlns="" id="{154BE77C-EC3D-438F-A238-555641F7B0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28" y="458400"/>
            <a:ext cx="524536" cy="524536"/>
          </a:xfrm>
          <a:prstGeom prst="rect">
            <a:avLst/>
          </a:prstGeom>
        </p:spPr>
      </p:pic>
      <p:sp>
        <p:nvSpPr>
          <p:cNvPr id="39" name="Croix 38">
            <a:extLst>
              <a:ext uri="{FF2B5EF4-FFF2-40B4-BE49-F238E27FC236}">
                <a16:creationId xmlns:a16="http://schemas.microsoft.com/office/drawing/2014/main" xmlns="" id="{A1AB8A2C-BBD0-4A33-A6EC-9CBA1C7BF782}"/>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xmlns="" id="{9D23CBF7-0746-4BFB-B1FC-D3F33356E53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EDC4A923-2649-4DAB-B9A3-87FD5AA9293A}"/>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C68BB0D7-86D0-46CB-AF01-D4B5AD4D1C3F}"/>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5EBA784C-81D7-4816-8D89-D6B3DC16A69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AB170DF6-50A0-4982-8D0D-1ACA23E3E58B}"/>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3" name="Espace réservé du texte 6">
            <a:extLst>
              <a:ext uri="{FF2B5EF4-FFF2-40B4-BE49-F238E27FC236}">
                <a16:creationId xmlns:a16="http://schemas.microsoft.com/office/drawing/2014/main" xmlns="" id="{238538AB-D2C7-423C-B36A-E69B2364E59B}"/>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7. Programme d’EEDD</a:t>
            </a:r>
          </a:p>
        </p:txBody>
      </p:sp>
      <p:sp>
        <p:nvSpPr>
          <p:cNvPr id="49" name="ZoneTexte 48">
            <a:extLst>
              <a:ext uri="{FF2B5EF4-FFF2-40B4-BE49-F238E27FC236}">
                <a16:creationId xmlns:a16="http://schemas.microsoft.com/office/drawing/2014/main" xmlns="" id="{2479D913-FD06-425C-B7A6-914A20DD17E1}"/>
              </a:ext>
            </a:extLst>
          </p:cNvPr>
          <p:cNvSpPr txBox="1"/>
          <p:nvPr/>
        </p:nvSpPr>
        <p:spPr>
          <a:xfrm>
            <a:off x="262237" y="4034692"/>
            <a:ext cx="2443543" cy="1015663"/>
          </a:xfrm>
          <a:prstGeom prst="rect">
            <a:avLst/>
          </a:prstGeom>
          <a:noFill/>
        </p:spPr>
        <p:txBody>
          <a:bodyPr wrap="square" rtlCol="0">
            <a:spAutoFit/>
          </a:bodyPr>
          <a:lstStyle/>
          <a:p>
            <a:pPr marL="171450" indent="-171450">
              <a:buFontTx/>
              <a:buChar char="-"/>
            </a:pPr>
            <a:r>
              <a:rPr lang="fr-FR" sz="1000" dirty="0"/>
              <a:t>Programme en cours depuis 2012 sur les aspects de biodiversité</a:t>
            </a:r>
          </a:p>
          <a:p>
            <a:pPr marL="171450" indent="-171450">
              <a:buFontTx/>
              <a:buChar char="-"/>
            </a:pPr>
            <a:r>
              <a:rPr lang="fr-FR" sz="1000" dirty="0"/>
              <a:t>Sensibiliser et éduquer les enfants grâce aux réseaux scolaires et périscolaires </a:t>
            </a:r>
          </a:p>
          <a:p>
            <a:pPr marL="171450" indent="-171450">
              <a:buFontTx/>
              <a:buChar char="-"/>
            </a:pPr>
            <a:r>
              <a:rPr lang="fr-FR" sz="1000" dirty="0"/>
              <a:t>Renforcer le programme </a:t>
            </a:r>
            <a:r>
              <a:rPr lang="fr-FR" sz="1000" dirty="0" err="1"/>
              <a:t>écoloustics</a:t>
            </a:r>
            <a:r>
              <a:rPr lang="fr-FR" sz="1000" dirty="0"/>
              <a:t> </a:t>
            </a:r>
          </a:p>
        </p:txBody>
      </p:sp>
      <p:sp>
        <p:nvSpPr>
          <p:cNvPr id="55" name="ZoneTexte 54">
            <a:extLst>
              <a:ext uri="{FF2B5EF4-FFF2-40B4-BE49-F238E27FC236}">
                <a16:creationId xmlns:a16="http://schemas.microsoft.com/office/drawing/2014/main" xmlns="" id="{92BA534E-507E-45CB-8FB0-62AF0A108E01}"/>
              </a:ext>
            </a:extLst>
          </p:cNvPr>
          <p:cNvSpPr txBox="1"/>
          <p:nvPr/>
        </p:nvSpPr>
        <p:spPr>
          <a:xfrm>
            <a:off x="2705801" y="4040356"/>
            <a:ext cx="3017962" cy="861774"/>
          </a:xfrm>
          <a:prstGeom prst="rect">
            <a:avLst/>
          </a:prstGeom>
          <a:noFill/>
        </p:spPr>
        <p:txBody>
          <a:bodyPr wrap="square" rtlCol="0">
            <a:spAutoFit/>
          </a:bodyPr>
          <a:lstStyle/>
          <a:p>
            <a:pPr marL="171450" indent="-171450">
              <a:buFontTx/>
              <a:buChar char="-"/>
            </a:pPr>
            <a:r>
              <a:rPr lang="fr-FR" sz="1000" dirty="0"/>
              <a:t>Appel à projet aux écoles pour réaliser un projet DD/biodiversité par une classe (primaire, collège)  </a:t>
            </a:r>
          </a:p>
          <a:p>
            <a:pPr marL="171450" indent="-171450">
              <a:buFontTx/>
              <a:buChar char="-"/>
            </a:pPr>
            <a:r>
              <a:rPr lang="fr-FR" sz="1000" dirty="0"/>
              <a:t>Programme pour la réalisation d'expérience de nature avec les scolaires (maternelle, primaire)</a:t>
            </a:r>
          </a:p>
        </p:txBody>
      </p:sp>
      <p:sp>
        <p:nvSpPr>
          <p:cNvPr id="56" name="Espace réservé du texte 7">
            <a:extLst>
              <a:ext uri="{FF2B5EF4-FFF2-40B4-BE49-F238E27FC236}">
                <a16:creationId xmlns:a16="http://schemas.microsoft.com/office/drawing/2014/main" xmlns="" id="{B6785CAF-2654-4A91-B3BC-928E28B52F0B}"/>
              </a:ext>
            </a:extLst>
          </p:cNvPr>
          <p:cNvSpPr txBox="1">
            <a:spLocks/>
          </p:cNvSpPr>
          <p:nvPr/>
        </p:nvSpPr>
        <p:spPr>
          <a:xfrm>
            <a:off x="2723198" y="3785120"/>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Tree>
    <p:extLst>
      <p:ext uri="{BB962C8B-B14F-4D97-AF65-F5344CB8AC3E}">
        <p14:creationId xmlns:p14="http://schemas.microsoft.com/office/powerpoint/2010/main" val="330549788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a:xfrm>
            <a:off x="251522" y="2222185"/>
            <a:ext cx="5716326" cy="1117486"/>
          </a:xfrm>
        </p:spPr>
        <p:txBody>
          <a:bodyPr>
            <a:normAutofit fontScale="90000"/>
          </a:bodyPr>
          <a:lstStyle/>
          <a:p>
            <a:r>
              <a:rPr lang="fr-FR" dirty="0"/>
              <a:t>Axe 3 : Développer l’économie locale en prenant appui sur le développement durable</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81080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724567" y="1811427"/>
            <a:ext cx="4209804" cy="4198848"/>
          </a:xfrm>
        </p:spPr>
        <p:txBody>
          <a:bodyPr>
            <a:normAutofit/>
          </a:bodyPr>
          <a:lstStyle/>
          <a:p>
            <a:pPr algn="just"/>
            <a:r>
              <a:rPr lang="fr-FR" sz="1100" dirty="0"/>
              <a:t>En 2030, le territoire peut diminuer de 48% ces consommations d’énergie selon une étude de maîtrise de l’énergie réalisée par le SICECO. Ces potentiels ont été construits sur les hypothèses suivantes:</a:t>
            </a:r>
          </a:p>
          <a:p>
            <a:pPr marL="171450" indent="-171450" algn="just">
              <a:buFont typeface="Arial" panose="020B0604020202020204" pitchFamily="34" charset="0"/>
              <a:buChar char="•"/>
            </a:pPr>
            <a:r>
              <a:rPr lang="fr-FR" sz="1100" dirty="0"/>
              <a:t>Chauffage : un taux de rénovation du bâti de 30% et un taux de changement de systèmes de 25% d’ici 2030</a:t>
            </a:r>
          </a:p>
          <a:p>
            <a:pPr marL="171450" indent="-171450" algn="just">
              <a:buFont typeface="Arial" panose="020B0604020202020204" pitchFamily="34" charset="0"/>
              <a:buChar char="•"/>
            </a:pPr>
            <a:r>
              <a:rPr lang="fr-FR" sz="1100" dirty="0"/>
              <a:t>Diminution des besoins d’ECS (Eau Chaude et Sanitaire) de 40% dans 70% des logements incluant un taux de rotation des types d’énergie</a:t>
            </a:r>
          </a:p>
          <a:p>
            <a:pPr marL="171450" indent="-171450" algn="just">
              <a:buFont typeface="Arial" panose="020B0604020202020204" pitchFamily="34" charset="0"/>
              <a:buChar char="•"/>
            </a:pPr>
            <a:r>
              <a:rPr lang="fr-FR" sz="1100" dirty="0"/>
              <a:t>Diminution des besoins de cuisson de 35% et un taux de substitution du GPL par des gaz verts (biogaz) et d’électricité de 40% </a:t>
            </a:r>
          </a:p>
          <a:p>
            <a:pPr marL="171450" indent="-171450" algn="just">
              <a:buFont typeface="Arial" panose="020B0604020202020204" pitchFamily="34" charset="0"/>
              <a:buChar char="•"/>
            </a:pPr>
            <a:r>
              <a:rPr lang="fr-FR" sz="1100" dirty="0"/>
              <a:t>Diminution des besoins d’électricité spécifique de de 4%</a:t>
            </a:r>
          </a:p>
          <a:p>
            <a:pPr algn="just"/>
            <a:r>
              <a:rPr lang="fr-FR" sz="1100" dirty="0"/>
              <a:t>Le post principal de consommation dans le secteur logement est le chauffage. Il est nécessaire d’améliorer l’isolation des bâtiment par rénovation mais aussi de mettre en place des systèmes plus efficaces (supprimant le fioul, développant les pompe à chaleurs (PAC) et le chauffage urbain).</a:t>
            </a:r>
          </a:p>
          <a:p>
            <a:endParaRPr lang="fr-FR" dirty="0"/>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dirty="0"/>
              <a:t>Potentiel énergétique résidentiel</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mc:AlternateContent xmlns:mc="http://schemas.openxmlformats.org/markup-compatibility/2006">
        <mc:Choice xmlns:cx1="http://schemas.microsoft.com/office/drawing/2015/9/8/chartex" xmlns="" Requires="cx1">
          <p:graphicFrame>
            <p:nvGraphicFramePr>
              <p:cNvPr id="17" name="Espace réservé du graphique 16">
                <a:extLst>
                  <a:ext uri="{FF2B5EF4-FFF2-40B4-BE49-F238E27FC236}">
                    <a16:creationId xmlns:a16="http://schemas.microsoft.com/office/drawing/2014/main" id="{FA988157-27AB-4675-8781-ABEE994343D4}"/>
                  </a:ext>
                </a:extLst>
              </p:cNvPr>
              <p:cNvGraphicFramePr>
                <a:graphicFrameLocks noGrp="1"/>
              </p:cNvGraphicFramePr>
              <p:nvPr>
                <p:ph type="chart" sz="quarter" idx="22"/>
                <p:extLst>
                  <p:ext uri="{D42A27DB-BD31-4B8C-83A1-F6EECF244321}">
                    <p14:modId xmlns:p14="http://schemas.microsoft.com/office/powerpoint/2010/main" val="329920193"/>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7" name="Espace réservé du graphique 16">
                <a:extLst>
                  <a:ext uri="{FF2B5EF4-FFF2-40B4-BE49-F238E27FC236}">
                    <a16:creationId xmlns:a16="http://schemas.microsoft.com/office/drawing/2014/main" xmlns="" xmlns:cx1="http://schemas.microsoft.com/office/drawing/2015/9/8/chartex" id="{FA988157-27AB-4675-8781-ABEE994343D4}"/>
                  </a:ext>
                </a:extLst>
              </p:cNvPr>
              <p:cNvPicPr>
                <a:picLocks noGrp="1" noRot="1" noChangeAspect="1" noMove="1" noResize="1" noEditPoints="1" noAdjustHandles="1" noChangeArrowheads="1" noChangeShapeType="1"/>
              </p:cNvPicPr>
              <p:nvPr/>
            </p:nvPicPr>
            <p:blipFill>
              <a:blip r:embed="rId4"/>
              <a:stretch>
                <a:fillRect/>
              </a:stretch>
            </p:blipFill>
            <p:spPr>
              <a:xfrm>
                <a:off x="377825" y="1409700"/>
                <a:ext cx="4041775" cy="2776538"/>
              </a:xfrm>
              <a:prstGeom prst="rect">
                <a:avLst/>
              </a:prstGeom>
            </p:spPr>
          </p:pic>
        </mc:Fallback>
      </mc:AlternateContent>
      <p:sp>
        <p:nvSpPr>
          <p:cNvPr id="8" name="ZoneTexte 7">
            <a:extLst>
              <a:ext uri="{FF2B5EF4-FFF2-40B4-BE49-F238E27FC236}">
                <a16:creationId xmlns:a16="http://schemas.microsoft.com/office/drawing/2014/main" xmlns="" id="{8532B5C5-B900-4A59-95BF-C3B61E2C93C4}"/>
              </a:ext>
            </a:extLst>
          </p:cNvPr>
          <p:cNvSpPr txBox="1"/>
          <p:nvPr/>
        </p:nvSpPr>
        <p:spPr>
          <a:xfrm>
            <a:off x="1200150" y="2998614"/>
            <a:ext cx="619125" cy="200055"/>
          </a:xfrm>
          <a:prstGeom prst="rect">
            <a:avLst/>
          </a:prstGeom>
          <a:noFill/>
        </p:spPr>
        <p:txBody>
          <a:bodyPr wrap="square" rtlCol="0">
            <a:spAutoFit/>
          </a:bodyPr>
          <a:lstStyle/>
          <a:p>
            <a:r>
              <a:rPr lang="fr-FR" sz="700" dirty="0"/>
              <a:t>Chauffage</a:t>
            </a:r>
          </a:p>
        </p:txBody>
      </p:sp>
      <p:sp>
        <p:nvSpPr>
          <p:cNvPr id="18" name="ZoneTexte 17">
            <a:extLst>
              <a:ext uri="{FF2B5EF4-FFF2-40B4-BE49-F238E27FC236}">
                <a16:creationId xmlns:a16="http://schemas.microsoft.com/office/drawing/2014/main" xmlns="" id="{7EE9F33C-9D21-4D9E-8078-EB7112584672}"/>
              </a:ext>
            </a:extLst>
          </p:cNvPr>
          <p:cNvSpPr txBox="1"/>
          <p:nvPr/>
        </p:nvSpPr>
        <p:spPr>
          <a:xfrm>
            <a:off x="1829301" y="3040953"/>
            <a:ext cx="409575" cy="200055"/>
          </a:xfrm>
          <a:prstGeom prst="rect">
            <a:avLst/>
          </a:prstGeom>
          <a:noFill/>
        </p:spPr>
        <p:txBody>
          <a:bodyPr wrap="square" rtlCol="0">
            <a:spAutoFit/>
          </a:bodyPr>
          <a:lstStyle/>
          <a:p>
            <a:r>
              <a:rPr lang="fr-FR" sz="700" dirty="0"/>
              <a:t>ECS</a:t>
            </a:r>
          </a:p>
        </p:txBody>
      </p:sp>
      <p:sp>
        <p:nvSpPr>
          <p:cNvPr id="19" name="ZoneTexte 18">
            <a:extLst>
              <a:ext uri="{FF2B5EF4-FFF2-40B4-BE49-F238E27FC236}">
                <a16:creationId xmlns:a16="http://schemas.microsoft.com/office/drawing/2014/main" xmlns="" id="{2FFEAE6D-FC89-43DF-8BD0-A9189E93922E}"/>
              </a:ext>
            </a:extLst>
          </p:cNvPr>
          <p:cNvSpPr txBox="1"/>
          <p:nvPr/>
        </p:nvSpPr>
        <p:spPr>
          <a:xfrm>
            <a:off x="2228850" y="3098641"/>
            <a:ext cx="533400" cy="200055"/>
          </a:xfrm>
          <a:prstGeom prst="rect">
            <a:avLst/>
          </a:prstGeom>
          <a:noFill/>
        </p:spPr>
        <p:txBody>
          <a:bodyPr wrap="square" rtlCol="0">
            <a:spAutoFit/>
          </a:bodyPr>
          <a:lstStyle/>
          <a:p>
            <a:r>
              <a:rPr lang="fr-FR" sz="700" dirty="0"/>
              <a:t>Cuisson</a:t>
            </a:r>
          </a:p>
        </p:txBody>
      </p:sp>
      <p:sp>
        <p:nvSpPr>
          <p:cNvPr id="20" name="ZoneTexte 19">
            <a:extLst>
              <a:ext uri="{FF2B5EF4-FFF2-40B4-BE49-F238E27FC236}">
                <a16:creationId xmlns:a16="http://schemas.microsoft.com/office/drawing/2014/main" xmlns="" id="{C77046DD-21BF-4FF5-AA94-9C6ED87567EA}"/>
              </a:ext>
            </a:extLst>
          </p:cNvPr>
          <p:cNvSpPr txBox="1"/>
          <p:nvPr/>
        </p:nvSpPr>
        <p:spPr>
          <a:xfrm>
            <a:off x="2724317" y="3042815"/>
            <a:ext cx="619125" cy="307777"/>
          </a:xfrm>
          <a:prstGeom prst="rect">
            <a:avLst/>
          </a:prstGeom>
          <a:noFill/>
        </p:spPr>
        <p:txBody>
          <a:bodyPr wrap="square" rtlCol="0">
            <a:spAutoFit/>
          </a:bodyPr>
          <a:lstStyle/>
          <a:p>
            <a:r>
              <a:rPr lang="fr-FR" sz="700" dirty="0"/>
              <a:t>Electricité spécifique</a:t>
            </a:r>
          </a:p>
        </p:txBody>
      </p:sp>
      <p:sp>
        <p:nvSpPr>
          <p:cNvPr id="21" name="ZoneTexte 20">
            <a:extLst>
              <a:ext uri="{FF2B5EF4-FFF2-40B4-BE49-F238E27FC236}">
                <a16:creationId xmlns:a16="http://schemas.microsoft.com/office/drawing/2014/main" xmlns="" id="{278CA3B9-7F58-46F4-8DF9-53B805B31AAE}"/>
              </a:ext>
            </a:extLst>
          </p:cNvPr>
          <p:cNvSpPr txBox="1"/>
          <p:nvPr/>
        </p:nvSpPr>
        <p:spPr>
          <a:xfrm>
            <a:off x="3315034" y="3042815"/>
            <a:ext cx="619125" cy="307777"/>
          </a:xfrm>
          <a:prstGeom prst="rect">
            <a:avLst/>
          </a:prstGeom>
          <a:noFill/>
        </p:spPr>
        <p:txBody>
          <a:bodyPr wrap="square" rtlCol="0">
            <a:spAutoFit/>
          </a:bodyPr>
          <a:lstStyle/>
          <a:p>
            <a:r>
              <a:rPr lang="fr-FR" sz="700" dirty="0"/>
              <a:t>Autres électricité</a:t>
            </a:r>
          </a:p>
        </p:txBody>
      </p:sp>
      <p:sp>
        <p:nvSpPr>
          <p:cNvPr id="22" name="ZoneTexte 21">
            <a:extLst>
              <a:ext uri="{FF2B5EF4-FFF2-40B4-BE49-F238E27FC236}">
                <a16:creationId xmlns:a16="http://schemas.microsoft.com/office/drawing/2014/main" xmlns="" id="{C11FDDFA-1841-4E66-9689-AE4A0F6C8A56}"/>
              </a:ext>
            </a:extLst>
          </p:cNvPr>
          <p:cNvSpPr txBox="1"/>
          <p:nvPr/>
        </p:nvSpPr>
        <p:spPr>
          <a:xfrm>
            <a:off x="3828883" y="3370554"/>
            <a:ext cx="619125" cy="307777"/>
          </a:xfrm>
          <a:prstGeom prst="rect">
            <a:avLst/>
          </a:prstGeom>
          <a:noFill/>
        </p:spPr>
        <p:txBody>
          <a:bodyPr wrap="square" rtlCol="0">
            <a:spAutoFit/>
          </a:bodyPr>
          <a:lstStyle/>
          <a:p>
            <a:r>
              <a:rPr lang="fr-FR" sz="700" b="1" dirty="0"/>
              <a:t>Potentiel 2030</a:t>
            </a:r>
          </a:p>
        </p:txBody>
      </p:sp>
      <p:sp>
        <p:nvSpPr>
          <p:cNvPr id="23" name="ZoneTexte 22">
            <a:extLst>
              <a:ext uri="{FF2B5EF4-FFF2-40B4-BE49-F238E27FC236}">
                <a16:creationId xmlns:a16="http://schemas.microsoft.com/office/drawing/2014/main" xmlns="" id="{3F214853-1887-4374-8A53-B4C45A1F9E4B}"/>
              </a:ext>
            </a:extLst>
          </p:cNvPr>
          <p:cNvSpPr txBox="1"/>
          <p:nvPr/>
        </p:nvSpPr>
        <p:spPr>
          <a:xfrm>
            <a:off x="761081" y="3350592"/>
            <a:ext cx="981994" cy="307777"/>
          </a:xfrm>
          <a:prstGeom prst="rect">
            <a:avLst/>
          </a:prstGeom>
          <a:noFill/>
        </p:spPr>
        <p:txBody>
          <a:bodyPr wrap="square" rtlCol="0">
            <a:spAutoFit/>
          </a:bodyPr>
          <a:lstStyle/>
          <a:p>
            <a:r>
              <a:rPr lang="fr-FR" sz="700" b="1" dirty="0"/>
              <a:t>Consommations 2010</a:t>
            </a:r>
          </a:p>
        </p:txBody>
      </p:sp>
      <p:graphicFrame>
        <p:nvGraphicFramePr>
          <p:cNvPr id="24" name="Espace réservé du contenu 23">
            <a:extLst>
              <a:ext uri="{FF2B5EF4-FFF2-40B4-BE49-F238E27FC236}">
                <a16:creationId xmlns:a16="http://schemas.microsoft.com/office/drawing/2014/main" xmlns="" id="{00000000-0008-0000-0100-000002000000}"/>
              </a:ext>
            </a:extLst>
          </p:cNvPr>
          <p:cNvGraphicFramePr>
            <a:graphicFrameLocks noGrp="1"/>
          </p:cNvGraphicFramePr>
          <p:nvPr>
            <p:ph sz="quarter" idx="25"/>
            <p:extLst>
              <p:ext uri="{D42A27DB-BD31-4B8C-83A1-F6EECF244321}">
                <p14:modId xmlns:p14="http://schemas.microsoft.com/office/powerpoint/2010/main" val="692346008"/>
              </p:ext>
            </p:extLst>
          </p:nvPr>
        </p:nvGraphicFramePr>
        <p:xfrm>
          <a:off x="377825" y="4095750"/>
          <a:ext cx="4041775" cy="2266950"/>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xmlns="" id="{D563C482-3E36-4882-A0C8-E2C0404042C1}"/>
              </a:ext>
            </a:extLst>
          </p:cNvPr>
          <p:cNvSpPr>
            <a:spLocks noGrp="1"/>
          </p:cNvSpPr>
          <p:nvPr>
            <p:ph type="sldNum" sz="quarter" idx="12"/>
          </p:nvPr>
        </p:nvSpPr>
        <p:spPr/>
        <p:txBody>
          <a:bodyPr/>
          <a:lstStyle/>
          <a:p>
            <a:fld id="{01DFE443-B80B-44A7-B8E3-175A733CB829}" type="slidenum">
              <a:rPr lang="fr-FR" smtClean="0"/>
              <a:t>22</a:t>
            </a:fld>
            <a:endParaRPr lang="fr-FR"/>
          </a:p>
        </p:txBody>
      </p:sp>
      <p:sp>
        <p:nvSpPr>
          <p:cNvPr id="4" name="Espace réservé du texte 3">
            <a:extLst>
              <a:ext uri="{FF2B5EF4-FFF2-40B4-BE49-F238E27FC236}">
                <a16:creationId xmlns:a16="http://schemas.microsoft.com/office/drawing/2014/main" xmlns="" id="{96F32977-6E5B-428A-B173-A18F082A1642}"/>
              </a:ext>
            </a:extLst>
          </p:cNvPr>
          <p:cNvSpPr>
            <a:spLocks noGrp="1"/>
          </p:cNvSpPr>
          <p:nvPr>
            <p:ph type="body" sz="quarter" idx="21"/>
          </p:nvPr>
        </p:nvSpPr>
        <p:spPr/>
        <p:txBody>
          <a:bodyPr/>
          <a:lstStyle/>
          <a:p>
            <a:endParaRPr lang="fr-FR"/>
          </a:p>
        </p:txBody>
      </p:sp>
      <p:sp>
        <p:nvSpPr>
          <p:cNvPr id="25" name="Espace réservé du texte 1">
            <a:extLst>
              <a:ext uri="{FF2B5EF4-FFF2-40B4-BE49-F238E27FC236}">
                <a16:creationId xmlns:a16="http://schemas.microsoft.com/office/drawing/2014/main" xmlns="" id="{971C811C-F71D-480C-8FF7-F9D684C8E8E2}"/>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292003268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220</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439442"/>
            <a:ext cx="4675311" cy="584775"/>
          </a:xfrm>
          <a:prstGeom prst="rect">
            <a:avLst/>
          </a:prstGeom>
        </p:spPr>
        <p:txBody>
          <a:bodyPr wrap="square">
            <a:spAutoFit/>
          </a:bodyPr>
          <a:lstStyle/>
          <a:p>
            <a:r>
              <a:rPr lang="fr-FR" sz="1600" b="1" dirty="0">
                <a:latin typeface="+mj-lt"/>
              </a:rPr>
              <a:t>Action n°8.1 : Favoriser l’émergence de programmes RSE et DD pour les entreprises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10 % des entreprises du territoire sont engagées en DD ou RSE avec un niveau à qualifier. </a:t>
            </a:r>
            <a:r>
              <a:rPr lang="fr-FR" sz="1100" b="1" dirty="0" smtClean="0"/>
              <a:t>Proposer d’accompagner </a:t>
            </a:r>
            <a:r>
              <a:rPr lang="fr-FR" sz="1100" b="1" dirty="0"/>
              <a:t>30 entreprises par an, soit 180 entreprises</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176991" y="2275019"/>
            <a:ext cx="5420022" cy="677108"/>
          </a:xfrm>
          <a:prstGeom prst="rect">
            <a:avLst/>
          </a:prstGeom>
          <a:noFill/>
        </p:spPr>
        <p:txBody>
          <a:bodyPr wrap="square" rtlCol="0">
            <a:spAutoFit/>
          </a:bodyPr>
          <a:lstStyle/>
          <a:p>
            <a:pPr algn="just"/>
            <a:r>
              <a:rPr lang="fr-FR" sz="1000" dirty="0"/>
              <a:t>Les entreprises ont un rôle important à jouer dans la transition du territoire et il est important d’animer, contribuer et favoriser les actions de RSE (responsabilité sociétale des entreprises) et DD (développement durable) de tous les acteurs du tissu économique.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d’entreprises ayant une démarche RSE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PLPDMA</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262977" cy="1105367"/>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Mission attractivité</a:t>
            </a:r>
          </a:p>
          <a:p>
            <a:pPr>
              <a:lnSpc>
                <a:spcPct val="150000"/>
              </a:lnSpc>
            </a:pPr>
            <a:r>
              <a:rPr lang="fr-FR" sz="900" b="1" dirty="0"/>
              <a:t>Public: </a:t>
            </a:r>
            <a:r>
              <a:rPr lang="fr-FR" sz="900" dirty="0"/>
              <a:t>entreprises et établissements</a:t>
            </a:r>
          </a:p>
          <a:p>
            <a:pPr>
              <a:lnSpc>
                <a:spcPct val="150000"/>
              </a:lnSpc>
            </a:pPr>
            <a:r>
              <a:rPr lang="fr-FR" sz="900" b="1" dirty="0"/>
              <a:t>Partenaires : </a:t>
            </a:r>
            <a:r>
              <a:rPr lang="fr-FR" sz="900" b="1" dirty="0">
                <a:solidFill>
                  <a:srgbClr val="8D235A"/>
                </a:solidFill>
              </a:rPr>
              <a:t>CCI</a:t>
            </a:r>
            <a:r>
              <a:rPr lang="fr-FR" sz="900" dirty="0"/>
              <a:t> , CMA, Région</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50FF32F9-E022-4438-B511-4F27B4DFA74B}"/>
              </a:ext>
            </a:extLst>
          </p:cNvPr>
          <p:cNvSpPr/>
          <p:nvPr/>
        </p:nvSpPr>
        <p:spPr>
          <a:xfrm>
            <a:off x="7810046" y="53193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368151" y="583714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xmlns="" id="{97ED18C6-EC03-4567-B525-174E32DA4FAC}"/>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7" name="ZoneTexte 36">
            <a:extLst>
              <a:ext uri="{FF2B5EF4-FFF2-40B4-BE49-F238E27FC236}">
                <a16:creationId xmlns:a16="http://schemas.microsoft.com/office/drawing/2014/main" xmlns="" id="{3008624E-C0E3-42F3-A561-985DE5575B9E}"/>
              </a:ext>
            </a:extLst>
          </p:cNvPr>
          <p:cNvSpPr txBox="1"/>
          <p:nvPr/>
        </p:nvSpPr>
        <p:spPr>
          <a:xfrm>
            <a:off x="501594" y="6118652"/>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5" name="Tableau 44">
            <a:extLst>
              <a:ext uri="{FF2B5EF4-FFF2-40B4-BE49-F238E27FC236}">
                <a16:creationId xmlns:a16="http://schemas.microsoft.com/office/drawing/2014/main" xmlns="" id="{8A4CD7E9-6B2F-42FF-9673-CFEC5A157241}"/>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6" name="ZoneTexte 45">
            <a:extLst>
              <a:ext uri="{FF2B5EF4-FFF2-40B4-BE49-F238E27FC236}">
                <a16:creationId xmlns:a16="http://schemas.microsoft.com/office/drawing/2014/main" xmlns="" id="{BCFACCE0-3826-4F08-9114-75940AFF4F0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7" name="Ellipse 46">
            <a:extLst>
              <a:ext uri="{FF2B5EF4-FFF2-40B4-BE49-F238E27FC236}">
                <a16:creationId xmlns:a16="http://schemas.microsoft.com/office/drawing/2014/main" xmlns="" id="{483AB6E5-889A-4147-AC72-986ECBE7D766}"/>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8" name="ZoneTexte 47">
            <a:extLst>
              <a:ext uri="{FF2B5EF4-FFF2-40B4-BE49-F238E27FC236}">
                <a16:creationId xmlns:a16="http://schemas.microsoft.com/office/drawing/2014/main" xmlns="" id="{1F14F03C-54F8-4F05-B8D5-F82B7D0430F6}"/>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1" name="Espace réservé du texte 6">
            <a:extLst>
              <a:ext uri="{FF2B5EF4-FFF2-40B4-BE49-F238E27FC236}">
                <a16:creationId xmlns:a16="http://schemas.microsoft.com/office/drawing/2014/main" xmlns="" id="{CB306108-E6E2-43D6-B24E-150A5022CD52}"/>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8. Accompagnement RSE et DD des entreprises et établissements </a:t>
            </a:r>
          </a:p>
        </p:txBody>
      </p:sp>
      <p:sp>
        <p:nvSpPr>
          <p:cNvPr id="52" name="ZoneTexte 51">
            <a:extLst>
              <a:ext uri="{FF2B5EF4-FFF2-40B4-BE49-F238E27FC236}">
                <a16:creationId xmlns:a16="http://schemas.microsoft.com/office/drawing/2014/main" xmlns="" id="{0B6DB7BF-3BAC-474E-843A-065682084578}"/>
              </a:ext>
            </a:extLst>
          </p:cNvPr>
          <p:cNvSpPr txBox="1"/>
          <p:nvPr/>
        </p:nvSpPr>
        <p:spPr>
          <a:xfrm>
            <a:off x="262237" y="3243558"/>
            <a:ext cx="2443543" cy="2092881"/>
          </a:xfrm>
          <a:prstGeom prst="rect">
            <a:avLst/>
          </a:prstGeom>
          <a:noFill/>
        </p:spPr>
        <p:txBody>
          <a:bodyPr wrap="square" rtlCol="0">
            <a:spAutoFit/>
          </a:bodyPr>
          <a:lstStyle/>
          <a:p>
            <a:pPr marL="171450" indent="-171450">
              <a:buFontTx/>
              <a:buChar char="-"/>
            </a:pPr>
            <a:r>
              <a:rPr lang="fr-FR" sz="1000" dirty="0"/>
              <a:t>Poursuivre et dynamiser l’accompagnement des commerçants dans leurs démarches (Tenter d'étendre aux grandes surfaces présentes sur le territoire le label </a:t>
            </a:r>
            <a:r>
              <a:rPr lang="fr-FR" sz="1000" dirty="0" smtClean="0"/>
              <a:t>proposé </a:t>
            </a:r>
            <a:r>
              <a:rPr lang="fr-FR" sz="1000" dirty="0"/>
              <a:t>par la communauté de communes)</a:t>
            </a:r>
          </a:p>
          <a:p>
            <a:pPr marL="171450" indent="-171450">
              <a:buFontTx/>
              <a:buChar char="-"/>
            </a:pPr>
            <a:r>
              <a:rPr lang="fr-FR" sz="1000" dirty="0"/>
              <a:t>Favoriser les convergences et les échanges entre les acteurs économiques au sein du territoire : conseil technique, financement, aide logistique, accompagnement à la commercialisation</a:t>
            </a:r>
          </a:p>
        </p:txBody>
      </p:sp>
      <p:sp>
        <p:nvSpPr>
          <p:cNvPr id="53" name="Espace réservé du texte 7">
            <a:extLst>
              <a:ext uri="{FF2B5EF4-FFF2-40B4-BE49-F238E27FC236}">
                <a16:creationId xmlns:a16="http://schemas.microsoft.com/office/drawing/2014/main" xmlns="" id="{423B2169-03D1-4CBC-81DC-5EBECE96E9F7}"/>
              </a:ext>
            </a:extLst>
          </p:cNvPr>
          <p:cNvSpPr txBox="1">
            <a:spLocks/>
          </p:cNvSpPr>
          <p:nvPr/>
        </p:nvSpPr>
        <p:spPr>
          <a:xfrm>
            <a:off x="512944" y="307723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xmlns="" id="{4A4F935B-3DB2-4536-BFCB-0851C50EB298}"/>
              </a:ext>
            </a:extLst>
          </p:cNvPr>
          <p:cNvSpPr txBox="1"/>
          <p:nvPr/>
        </p:nvSpPr>
        <p:spPr>
          <a:xfrm>
            <a:off x="2705801" y="3239697"/>
            <a:ext cx="3017962" cy="2246769"/>
          </a:xfrm>
          <a:prstGeom prst="rect">
            <a:avLst/>
          </a:prstGeom>
          <a:noFill/>
        </p:spPr>
        <p:txBody>
          <a:bodyPr wrap="square" rtlCol="0">
            <a:spAutoFit/>
          </a:bodyPr>
          <a:lstStyle/>
          <a:p>
            <a:pPr marL="171450" indent="-171450">
              <a:buFontTx/>
              <a:buChar char="-"/>
            </a:pPr>
            <a:r>
              <a:rPr lang="fr-FR" sz="1000" dirty="0"/>
              <a:t>Organiser un challenge annuel pour inciter les entreprises à concevoir des plans de mobilité mutualisés (aménagement des horaires, incitation au covoiturage, repenser le transport des marchandises, </a:t>
            </a:r>
            <a:r>
              <a:rPr lang="fr-FR" sz="1000" dirty="0" err="1"/>
              <a:t>etc</a:t>
            </a:r>
            <a:r>
              <a:rPr lang="fr-FR" sz="1000" dirty="0"/>
              <a:t>)</a:t>
            </a:r>
          </a:p>
          <a:p>
            <a:pPr marL="171450" indent="-171450">
              <a:buFontTx/>
              <a:buChar char="-"/>
            </a:pPr>
            <a:r>
              <a:rPr lang="fr-FR" sz="1000" dirty="0"/>
              <a:t>Développer la notion de label écoresponsable des artisans et des commerçants. </a:t>
            </a:r>
          </a:p>
          <a:p>
            <a:pPr marL="171450" indent="-171450">
              <a:buFontTx/>
              <a:buChar char="-"/>
            </a:pPr>
            <a:r>
              <a:rPr lang="fr-FR" sz="1000" dirty="0"/>
              <a:t>Soutenir les initiatives sur le territoire de l'innovation d'usage (exemple de la logistique inversée)</a:t>
            </a:r>
          </a:p>
          <a:p>
            <a:pPr marL="171450" indent="-171450">
              <a:buFontTx/>
              <a:buChar char="-"/>
            </a:pPr>
            <a:r>
              <a:rPr lang="fr-FR" sz="1000" dirty="0"/>
              <a:t>Sensibiliser les entreprises du territoire : éclairage des locaux, autopartage, </a:t>
            </a:r>
            <a:r>
              <a:rPr lang="fr-FR" sz="1000" dirty="0" err="1" smtClean="0"/>
              <a:t>etc</a:t>
            </a:r>
            <a:endParaRPr lang="fr-FR" sz="1000" dirty="0" smtClean="0"/>
          </a:p>
          <a:p>
            <a:pPr marL="171450" indent="-171450">
              <a:buFontTx/>
              <a:buChar char="-"/>
            </a:pPr>
            <a:r>
              <a:rPr lang="fr-FR" sz="1000" dirty="0" smtClean="0"/>
              <a:t>Déployer plus d’actions collectives de la part de la CC ou dédier cette activité à un consultant.</a:t>
            </a:r>
            <a:endParaRPr lang="fr-FR" sz="1000" dirty="0"/>
          </a:p>
        </p:txBody>
      </p:sp>
      <p:sp>
        <p:nvSpPr>
          <p:cNvPr id="56" name="Espace réservé du texte 7">
            <a:extLst>
              <a:ext uri="{FF2B5EF4-FFF2-40B4-BE49-F238E27FC236}">
                <a16:creationId xmlns:a16="http://schemas.microsoft.com/office/drawing/2014/main" xmlns="" id="{7FB4D51C-31BC-43E4-84D1-96423EDC3F35}"/>
              </a:ext>
            </a:extLst>
          </p:cNvPr>
          <p:cNvSpPr txBox="1">
            <a:spLocks/>
          </p:cNvSpPr>
          <p:nvPr/>
        </p:nvSpPr>
        <p:spPr>
          <a:xfrm>
            <a:off x="2723198" y="307971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xmlns="" id="{2B469906-30B3-4828-961D-B8F13CF366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2970827"/>
            <a:ext cx="309046" cy="309046"/>
          </a:xfrm>
          <a:prstGeom prst="rect">
            <a:avLst/>
          </a:prstGeom>
        </p:spPr>
      </p:pic>
    </p:spTree>
    <p:extLst>
      <p:ext uri="{BB962C8B-B14F-4D97-AF65-F5344CB8AC3E}">
        <p14:creationId xmlns:p14="http://schemas.microsoft.com/office/powerpoint/2010/main" val="5241844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221</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94190"/>
            <a:ext cx="4675311" cy="707886"/>
          </a:xfrm>
          <a:prstGeom prst="rect">
            <a:avLst/>
          </a:prstGeom>
        </p:spPr>
        <p:txBody>
          <a:bodyPr wrap="square">
            <a:spAutoFit/>
          </a:bodyPr>
          <a:lstStyle/>
          <a:p>
            <a:r>
              <a:rPr lang="fr-FR" sz="2000" b="1" dirty="0">
                <a:latin typeface="+mj-lt"/>
              </a:rPr>
              <a:t>Action n°9.1 : Aider à l’implantation de nouvelles installations agricoles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12 créations* d’entreprises avec une activité pro Développement Durable (agricole, entreprise, projet social et solidaire) </a:t>
            </a:r>
          </a:p>
          <a:p>
            <a:pPr marL="0" indent="0">
              <a:spcBef>
                <a:spcPts val="0"/>
              </a:spcBef>
              <a:buNone/>
            </a:pPr>
            <a:r>
              <a:rPr lang="fr-FR" sz="1100" b="1" dirty="0"/>
              <a:t>*</a:t>
            </a:r>
            <a:r>
              <a:rPr lang="fr-FR" sz="1000" dirty="0"/>
              <a:t>12 créations au total sur les 2 actions 9.1 et 9.2</a:t>
            </a:r>
            <a:endParaRPr lang="fr-FR" sz="1100"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830997"/>
          </a:xfrm>
          <a:prstGeom prst="rect">
            <a:avLst/>
          </a:prstGeom>
          <a:noFill/>
        </p:spPr>
        <p:txBody>
          <a:bodyPr wrap="square" rtlCol="0">
            <a:spAutoFit/>
          </a:bodyPr>
          <a:lstStyle/>
          <a:p>
            <a:pPr algn="just"/>
            <a:r>
              <a:rPr lang="fr-FR" sz="1000" dirty="0"/>
              <a:t>Favoriser l’installation de nouvelles exploitations entrant dans une démarche de production vertueuse. Deux modes d’action sont possibles, une contribution à l’accompagnement à la création d’une nouvelle activité ou une contribution à l’accompagnement au développement / pérennisation dans le secteur agricole.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09903"/>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274128"/>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d’exploitations agricoles accompagnées.</a:t>
            </a:r>
          </a:p>
          <a:p>
            <a:pPr marL="171450" indent="-171450">
              <a:buFont typeface="Arial" panose="020B0604020202020204" pitchFamily="34" charset="0"/>
              <a:buChar char="•"/>
            </a:pPr>
            <a:r>
              <a:rPr lang="fr-FR" sz="900" dirty="0"/>
              <a:t>Typologie des nouvelles installations</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PLPDMA, lien action 4.1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3072659"/>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313116"/>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Mission attractivité</a:t>
            </a:r>
          </a:p>
          <a:p>
            <a:pPr>
              <a:lnSpc>
                <a:spcPct val="150000"/>
              </a:lnSpc>
            </a:pPr>
            <a:r>
              <a:rPr lang="fr-FR" sz="900" b="1" dirty="0"/>
              <a:t>Public: </a:t>
            </a:r>
            <a:r>
              <a:rPr lang="fr-FR" sz="900" dirty="0"/>
              <a:t>futurs agriculteurs</a:t>
            </a:r>
          </a:p>
          <a:p>
            <a:pPr>
              <a:lnSpc>
                <a:spcPct val="150000"/>
              </a:lnSpc>
            </a:pPr>
            <a:r>
              <a:rPr lang="fr-FR" sz="900" b="1" dirty="0"/>
              <a:t>Partenaires : </a:t>
            </a:r>
            <a:r>
              <a:rPr lang="fr-FR" sz="900" b="1" dirty="0">
                <a:solidFill>
                  <a:srgbClr val="8D235A"/>
                </a:solidFill>
              </a:rPr>
              <a:t>Chambre d’agriculture </a:t>
            </a:r>
            <a:r>
              <a:rPr lang="fr-FR" sz="900" dirty="0"/>
              <a:t>, CMA, Région</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612651" y="630089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23">
            <a:extLst>
              <a:ext uri="{FF2B5EF4-FFF2-40B4-BE49-F238E27FC236}">
                <a16:creationId xmlns:a16="http://schemas.microsoft.com/office/drawing/2014/main" xmlns="" id="{D87C0ACC-0F86-48EC-A496-79AC451329E1}"/>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8" name="ZoneTexte 37">
            <a:extLst>
              <a:ext uri="{FF2B5EF4-FFF2-40B4-BE49-F238E27FC236}">
                <a16:creationId xmlns:a16="http://schemas.microsoft.com/office/drawing/2014/main" xmlns="" id="{56D871B9-91B6-4307-98B8-F9E6770ACEF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xmlns="" id="{25AC31B6-E459-4952-8808-1492BA12B616}"/>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D51BE32F-FF3A-4B76-AC20-D96E5049887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xmlns="" id="{FDE0E2C6-047A-4C2F-8D10-DABB6B955474}"/>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xmlns="" id="{BCAA7116-0FD9-4663-9116-008423F12600}"/>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8" name="Espace réservé du texte 6">
            <a:extLst>
              <a:ext uri="{FF2B5EF4-FFF2-40B4-BE49-F238E27FC236}">
                <a16:creationId xmlns:a16="http://schemas.microsoft.com/office/drawing/2014/main" xmlns="" id="{7739DBC4-1F87-4DA0-8586-92ED134E1B6A}"/>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9. Incubateur d’entreprises DD </a:t>
            </a:r>
          </a:p>
        </p:txBody>
      </p:sp>
      <p:sp>
        <p:nvSpPr>
          <p:cNvPr id="49" name="ZoneTexte 48">
            <a:extLst>
              <a:ext uri="{FF2B5EF4-FFF2-40B4-BE49-F238E27FC236}">
                <a16:creationId xmlns:a16="http://schemas.microsoft.com/office/drawing/2014/main" xmlns="" id="{E5673320-E6F2-4FC7-9DCE-61A036820886}"/>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Développer la présence de maraîchers et arboriculteurs                                                                         </a:t>
            </a:r>
          </a:p>
        </p:txBody>
      </p:sp>
      <p:sp>
        <p:nvSpPr>
          <p:cNvPr id="51" name="Espace réservé du texte 7">
            <a:extLst>
              <a:ext uri="{FF2B5EF4-FFF2-40B4-BE49-F238E27FC236}">
                <a16:creationId xmlns:a16="http://schemas.microsoft.com/office/drawing/2014/main" xmlns="" id="{4010F9C5-10B1-423A-9D55-955BB883ACF5}"/>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xmlns="" id="{39980B29-8D2B-41F7-BE90-A914E295D37A}"/>
              </a:ext>
            </a:extLst>
          </p:cNvPr>
          <p:cNvSpPr txBox="1"/>
          <p:nvPr/>
        </p:nvSpPr>
        <p:spPr>
          <a:xfrm>
            <a:off x="2705801" y="3535252"/>
            <a:ext cx="3017962" cy="1169551"/>
          </a:xfrm>
          <a:prstGeom prst="rect">
            <a:avLst/>
          </a:prstGeom>
          <a:noFill/>
        </p:spPr>
        <p:txBody>
          <a:bodyPr wrap="square" rtlCol="0">
            <a:spAutoFit/>
          </a:bodyPr>
          <a:lstStyle/>
          <a:p>
            <a:pPr marL="171450" indent="-171450" algn="just">
              <a:buFontTx/>
              <a:buChar char="-"/>
            </a:pPr>
            <a:r>
              <a:rPr lang="fr-FR" sz="1000" dirty="0" smtClean="0"/>
              <a:t>Aider </a:t>
            </a:r>
            <a:r>
              <a:rPr lang="fr-FR" sz="1000" dirty="0"/>
              <a:t>à l’implantation de nouvelles installations</a:t>
            </a:r>
          </a:p>
          <a:p>
            <a:pPr marL="171450" indent="-171450" algn="just">
              <a:buFontTx/>
              <a:buChar char="-"/>
            </a:pPr>
            <a:r>
              <a:rPr lang="fr-FR" sz="1000" dirty="0"/>
              <a:t>Développer autant que possible un approvisionnement vertueux et local dans la restauration scolaire  </a:t>
            </a:r>
            <a:endParaRPr lang="fr-FR" sz="1000" dirty="0" smtClean="0"/>
          </a:p>
          <a:p>
            <a:pPr marL="171450" indent="-171450" algn="just">
              <a:buFontTx/>
              <a:buChar char="-"/>
            </a:pPr>
            <a:r>
              <a:rPr lang="fr-FR" sz="1000" dirty="0" smtClean="0"/>
              <a:t>Favoriser une phase de production locale en facilitant l’acquisition au foncier</a:t>
            </a: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xmlns="" id="{C2CBFC75-9B68-4A1D-AAC0-59006DAE988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xmlns="" id="{137A69D7-5222-436E-8BB0-8FBCC26AF0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82304418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222</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94190"/>
            <a:ext cx="4675311" cy="707886"/>
          </a:xfrm>
          <a:prstGeom prst="rect">
            <a:avLst/>
          </a:prstGeom>
        </p:spPr>
        <p:txBody>
          <a:bodyPr wrap="square">
            <a:spAutoFit/>
          </a:bodyPr>
          <a:lstStyle/>
          <a:p>
            <a:r>
              <a:rPr lang="fr-FR" sz="2000" b="1" dirty="0">
                <a:latin typeface="+mj-lt"/>
              </a:rPr>
              <a:t>Action n°9.2 : </a:t>
            </a:r>
            <a:r>
              <a:rPr lang="fr-FR" sz="2000" b="1" dirty="0" smtClean="0">
                <a:latin typeface="+mj-lt"/>
              </a:rPr>
              <a:t>Aider à faire </a:t>
            </a:r>
            <a:r>
              <a:rPr lang="fr-FR" sz="2000" b="1" dirty="0">
                <a:latin typeface="+mj-lt"/>
              </a:rPr>
              <a:t>naître et grandir des entreprises DD </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12 créations d’entreprises avec une activité pro Développement Durable (agricole, entreprise, projet social et solidaire) </a:t>
            </a:r>
          </a:p>
          <a:p>
            <a:pPr marL="0" indent="0">
              <a:spcBef>
                <a:spcPts val="0"/>
              </a:spcBef>
              <a:buNone/>
            </a:pPr>
            <a:r>
              <a:rPr lang="fr-FR" sz="1100" b="1" dirty="0"/>
              <a:t>*</a:t>
            </a:r>
            <a:r>
              <a:rPr lang="fr-FR" sz="1000" dirty="0"/>
              <a:t>12 créations au total sur les 2 actions 9.1 et 9.2</a:t>
            </a:r>
            <a:endParaRPr lang="fr-FR" sz="1100" dirty="0"/>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1015663"/>
          </a:xfrm>
          <a:prstGeom prst="rect">
            <a:avLst/>
          </a:prstGeom>
          <a:noFill/>
        </p:spPr>
        <p:txBody>
          <a:bodyPr wrap="square" rtlCol="0">
            <a:spAutoFit/>
          </a:bodyPr>
          <a:lstStyle/>
          <a:p>
            <a:pPr algn="just"/>
            <a:r>
              <a:rPr lang="fr-FR" sz="1000" dirty="0"/>
              <a:t>Favoriser l’émergence d’entreprises valorisant les ressources du territoire et apportant par leur activité économique des solutions de développement durable dans différents secteurs (BTP, biens pour les foyers, services…) est une opportunité majeure pour le territoire.  Cela passe notamment par l’émergence de projets d’économie sociale et solidaire. Deux modes d’action sont possibles, un accompagnement à la création d’une nouvelle activité ou un accompagnement au développement / pérennisation dans le secteur ESS. </a:t>
            </a:r>
            <a:endParaRPr lang="fr-FR" sz="800" dirty="0"/>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381149"/>
            <a:ext cx="309046" cy="309046"/>
          </a:xfrm>
          <a:prstGeom prst="rect">
            <a:avLst/>
          </a:prstGeom>
        </p:spPr>
      </p:pic>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xmlns="" id="{E93E3E74-E4FD-4636-8D0E-6FD62B6A29C9}"/>
              </a:ext>
            </a:extLst>
          </p:cNvPr>
          <p:cNvSpPr txBox="1">
            <a:spLocks/>
          </p:cNvSpPr>
          <p:nvPr/>
        </p:nvSpPr>
        <p:spPr>
          <a:xfrm>
            <a:off x="512944" y="342087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structures accompagnées.</a:t>
            </a:r>
          </a:p>
          <a:p>
            <a:pPr marL="171450" indent="-171450">
              <a:buFont typeface="Arial" panose="020B0604020202020204" pitchFamily="34" charset="0"/>
              <a:buChar char="•"/>
            </a:pPr>
            <a:r>
              <a:rPr lang="fr-FR" sz="900" dirty="0"/>
              <a:t>Typologie des nouvelles structures</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3.1 ; PLPDMA</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723831" cy="1105367"/>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Mission attractivité</a:t>
            </a:r>
          </a:p>
          <a:p>
            <a:pPr>
              <a:lnSpc>
                <a:spcPct val="150000"/>
              </a:lnSpc>
            </a:pPr>
            <a:r>
              <a:rPr lang="fr-FR" sz="900" b="1" dirty="0"/>
              <a:t>Public: E</a:t>
            </a:r>
            <a:r>
              <a:rPr lang="fr-FR" sz="900" dirty="0"/>
              <a:t>ntreprises et créateurs potentiels, futurs agriculteurs</a:t>
            </a:r>
          </a:p>
          <a:p>
            <a:pPr>
              <a:lnSpc>
                <a:spcPct val="150000"/>
              </a:lnSpc>
            </a:pPr>
            <a:r>
              <a:rPr lang="fr-FR" sz="900" b="1" dirty="0"/>
              <a:t>Partenaires : </a:t>
            </a:r>
            <a:r>
              <a:rPr lang="fr-FR" sz="900" b="1" dirty="0">
                <a:solidFill>
                  <a:srgbClr val="8D235A"/>
                </a:solidFill>
              </a:rPr>
              <a:t>CCI</a:t>
            </a:r>
            <a:r>
              <a:rPr lang="fr-FR" sz="900" dirty="0"/>
              <a:t>,</a:t>
            </a:r>
            <a:r>
              <a:rPr lang="fr-FR" sz="900" b="1" dirty="0">
                <a:solidFill>
                  <a:srgbClr val="8D235A"/>
                </a:solidFill>
              </a:rPr>
              <a:t> CMA</a:t>
            </a:r>
            <a:r>
              <a:rPr lang="fr-FR" sz="900" dirty="0"/>
              <a:t>, Région, CD21</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406355" y="581348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23">
            <a:extLst>
              <a:ext uri="{FF2B5EF4-FFF2-40B4-BE49-F238E27FC236}">
                <a16:creationId xmlns:a16="http://schemas.microsoft.com/office/drawing/2014/main" xmlns="" id="{D87C0ACC-0F86-48EC-A496-79AC451329E1}"/>
              </a:ext>
            </a:extLst>
          </p:cNvPr>
          <p:cNvPicPr>
            <a:picLocks noChangeAspect="1"/>
          </p:cNvPicPr>
          <p:nvPr/>
        </p:nvPicPr>
        <p:blipFill>
          <a:blip r:embed="rId9"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8" name="ZoneTexte 37">
            <a:extLst>
              <a:ext uri="{FF2B5EF4-FFF2-40B4-BE49-F238E27FC236}">
                <a16:creationId xmlns:a16="http://schemas.microsoft.com/office/drawing/2014/main" xmlns="" id="{7E3BABD8-E716-4AC4-8A9D-F765FCD3CE7D}"/>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xmlns="" id="{A8145269-35A8-4285-A12D-5442F1223F3C}"/>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BEE7AFBE-E9A7-47FF-AE4D-F7676D9FD58C}"/>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xmlns="" id="{A693C80D-D633-415F-BF06-C02D06F2F37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xmlns="" id="{80006537-4D37-4160-A0F5-482416EFE486}"/>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48" name="Espace réservé du texte 6">
            <a:extLst>
              <a:ext uri="{FF2B5EF4-FFF2-40B4-BE49-F238E27FC236}">
                <a16:creationId xmlns:a16="http://schemas.microsoft.com/office/drawing/2014/main" xmlns="" id="{85674BE1-9D23-4EAF-A8C6-9A42A76CA580}"/>
              </a:ext>
            </a:extLst>
          </p:cNvPr>
          <p:cNvSpPr txBox="1">
            <a:spLocks/>
          </p:cNvSpPr>
          <p:nvPr/>
        </p:nvSpPr>
        <p:spPr>
          <a:xfrm>
            <a:off x="6283176" y="238895"/>
            <a:ext cx="2688447" cy="509911"/>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9. Incubateur d’entreprises DD </a:t>
            </a:r>
          </a:p>
        </p:txBody>
      </p:sp>
      <p:sp>
        <p:nvSpPr>
          <p:cNvPr id="52" name="ZoneTexte 51">
            <a:extLst>
              <a:ext uri="{FF2B5EF4-FFF2-40B4-BE49-F238E27FC236}">
                <a16:creationId xmlns:a16="http://schemas.microsoft.com/office/drawing/2014/main" xmlns="" id="{3370211B-F3FC-4EDA-B6B9-4A36CB86EA39}"/>
              </a:ext>
            </a:extLst>
          </p:cNvPr>
          <p:cNvSpPr txBox="1"/>
          <p:nvPr/>
        </p:nvSpPr>
        <p:spPr>
          <a:xfrm>
            <a:off x="2705801" y="3674592"/>
            <a:ext cx="3017962" cy="2092881"/>
          </a:xfrm>
          <a:prstGeom prst="rect">
            <a:avLst/>
          </a:prstGeom>
          <a:noFill/>
        </p:spPr>
        <p:txBody>
          <a:bodyPr wrap="square" rtlCol="0">
            <a:spAutoFit/>
          </a:bodyPr>
          <a:lstStyle/>
          <a:p>
            <a:pPr marL="171450" indent="-171450">
              <a:buFontTx/>
              <a:buChar char="-"/>
            </a:pPr>
            <a:r>
              <a:rPr lang="fr-FR" sz="1000" dirty="0"/>
              <a:t>Ouvrir des espaces dédiés aux productions locales et bio (marchés, plateformes…)</a:t>
            </a:r>
          </a:p>
          <a:p>
            <a:pPr marL="171450" indent="-171450">
              <a:buFontTx/>
              <a:buChar char="-"/>
            </a:pPr>
            <a:r>
              <a:rPr lang="fr-FR" sz="1000" dirty="0"/>
              <a:t>Soutenir les systèmes entre producteurs et consommateurs</a:t>
            </a:r>
          </a:p>
          <a:p>
            <a:pPr marL="171450" indent="-171450">
              <a:buFontTx/>
              <a:buChar char="-"/>
            </a:pPr>
            <a:r>
              <a:rPr lang="fr-FR" sz="1000" dirty="0"/>
              <a:t>Aider à faire émerger de nouvelles entreprises, à structurer les acteurs existants et à l’installation d’artisans valorisant les ressources du territoire</a:t>
            </a:r>
          </a:p>
          <a:p>
            <a:pPr marL="171450" indent="-171450">
              <a:buFontTx/>
              <a:buChar char="-"/>
            </a:pPr>
            <a:r>
              <a:rPr lang="fr-FR" sz="1000" dirty="0"/>
              <a:t>Faciliter la mise en relation des entreprises</a:t>
            </a:r>
          </a:p>
          <a:p>
            <a:pPr marL="171450" indent="-171450">
              <a:buFontTx/>
              <a:buChar char="-"/>
            </a:pPr>
            <a:r>
              <a:rPr lang="fr-FR" sz="1000" dirty="0"/>
              <a:t>Créer une structure d'accompagnement aux projets d'économie sociale et solidaire</a:t>
            </a:r>
          </a:p>
          <a:p>
            <a:pPr marL="171450" indent="-171450">
              <a:buFontTx/>
              <a:buChar char="-"/>
            </a:pP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xmlns="" id="{5EDCA9FA-3F1E-4CF6-B6DF-ADD046F03CFF}"/>
              </a:ext>
            </a:extLst>
          </p:cNvPr>
          <p:cNvSpPr txBox="1">
            <a:spLocks/>
          </p:cNvSpPr>
          <p:nvPr/>
        </p:nvSpPr>
        <p:spPr>
          <a:xfrm>
            <a:off x="2723198" y="341935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Tree>
    <p:extLst>
      <p:ext uri="{BB962C8B-B14F-4D97-AF65-F5344CB8AC3E}">
        <p14:creationId xmlns:p14="http://schemas.microsoft.com/office/powerpoint/2010/main" val="108916492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223</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51986"/>
            <a:ext cx="4675311" cy="584775"/>
          </a:xfrm>
          <a:prstGeom prst="rect">
            <a:avLst/>
          </a:prstGeom>
        </p:spPr>
        <p:txBody>
          <a:bodyPr wrap="square">
            <a:spAutoFit/>
          </a:bodyPr>
          <a:lstStyle/>
          <a:p>
            <a:r>
              <a:rPr lang="fr-FR" sz="1600" b="1" dirty="0">
                <a:latin typeface="+mj-lt"/>
              </a:rPr>
              <a:t>Action n°10.1 : Intégrer les enjeux climat air énergie dans la politique du commerce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Politique du commerce revue d'un point de vue durable et compatible avec le PCAET</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830997"/>
          </a:xfrm>
          <a:prstGeom prst="rect">
            <a:avLst/>
          </a:prstGeom>
          <a:noFill/>
        </p:spPr>
        <p:txBody>
          <a:bodyPr wrap="square" rtlCol="0">
            <a:spAutoFit/>
          </a:bodyPr>
          <a:lstStyle/>
          <a:p>
            <a:pPr algn="just"/>
            <a:r>
              <a:rPr lang="fr-FR" sz="1000" dirty="0"/>
              <a:t>La politique du commerce doit être en cohérence avec le PCAET, il faudra donc </a:t>
            </a:r>
            <a:r>
              <a:rPr lang="fr-FR" sz="1000" dirty="0" smtClean="0"/>
              <a:t>éventuellement cadrer certains de ses aspects dans des règlements d’intervention en </a:t>
            </a:r>
            <a:r>
              <a:rPr lang="fr-FR" sz="1000" dirty="0"/>
              <a:t>fonction des enjeux climat-énergie pour identifier des opportunités d’action pour un commerce plus durable sur le territoire. </a:t>
            </a:r>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01736"/>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165961"/>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d'énergie du secteur tertiaire en GWh / an</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932408"/>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653616" cy="1105367"/>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Dev Eco et tourisme, Mission attractivité</a:t>
            </a:r>
          </a:p>
          <a:p>
            <a:pPr>
              <a:lnSpc>
                <a:spcPct val="150000"/>
              </a:lnSpc>
            </a:pPr>
            <a:r>
              <a:rPr lang="fr-FR" sz="900" b="1" dirty="0"/>
              <a:t>Public: </a:t>
            </a:r>
            <a:r>
              <a:rPr lang="fr-FR" sz="900" dirty="0"/>
              <a:t>CC, Entreprises et commerçants locaux</a:t>
            </a:r>
          </a:p>
          <a:p>
            <a:pPr>
              <a:lnSpc>
                <a:spcPct val="150000"/>
              </a:lnSpc>
            </a:pPr>
            <a:r>
              <a:rPr lang="fr-FR" sz="900" b="1" dirty="0"/>
              <a:t>Partenaires :</a:t>
            </a:r>
            <a:r>
              <a:rPr lang="fr-FR" sz="900" dirty="0"/>
              <a:t> CCI, CMA, Région</a:t>
            </a:r>
            <a:r>
              <a:rPr lang="fr-FR" sz="900" b="1" dirty="0"/>
              <a:t> </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a16="http://schemas.microsoft.com/office/drawing/2014/main" xmlns="" id="{3FEBF382-706C-4E76-AD09-EE78C896EFA7}"/>
              </a:ext>
            </a:extLst>
          </p:cNvPr>
          <p:cNvSpPr/>
          <p:nvPr/>
        </p:nvSpPr>
        <p:spPr>
          <a:xfrm>
            <a:off x="7463448"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38186405-07E0-4FE0-BC79-1AB349933212}"/>
              </a:ext>
            </a:extLst>
          </p:cNvPr>
          <p:cNvSpPr/>
          <p:nvPr/>
        </p:nvSpPr>
        <p:spPr>
          <a:xfrm>
            <a:off x="7899692" y="533184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xmlns="" id="{3006B1A0-F633-4F58-98DD-807A46876DB2}"/>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45" name="ZoneTexte 44">
            <a:extLst>
              <a:ext uri="{FF2B5EF4-FFF2-40B4-BE49-F238E27FC236}">
                <a16:creationId xmlns:a16="http://schemas.microsoft.com/office/drawing/2014/main" xmlns="" id="{57C41F33-25F5-4283-9191-FC4A96B0D717}"/>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~0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CE777B9E-A1C3-4DA6-9BBC-9D0AD8846804}"/>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ACF7FE6F-3E85-4952-ACA5-BE35AB469E67}"/>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C7A03D59-6BDF-4EBA-A876-163818C189E4}"/>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7E628693-3E31-41D5-9BAE-25FFE6475380}"/>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52" name="Espace réservé du texte 6">
            <a:extLst>
              <a:ext uri="{FF2B5EF4-FFF2-40B4-BE49-F238E27FC236}">
                <a16:creationId xmlns:a16="http://schemas.microsoft.com/office/drawing/2014/main" xmlns="" id="{FEA1AE77-3F10-4DA8-958D-BF03944DE988}"/>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10. Politique du commerce intégrant le développement durable</a:t>
            </a:r>
          </a:p>
        </p:txBody>
      </p:sp>
      <p:sp>
        <p:nvSpPr>
          <p:cNvPr id="49" name="ZoneTexte 48">
            <a:extLst>
              <a:ext uri="{FF2B5EF4-FFF2-40B4-BE49-F238E27FC236}">
                <a16:creationId xmlns:a16="http://schemas.microsoft.com/office/drawing/2014/main" xmlns="" id="{3FF6D212-34D2-42E0-B1F8-F02F0F91748D}"/>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Enjeux détaillés dans le Schéma de Cohérence Territorial (SCoT)</a:t>
            </a:r>
          </a:p>
        </p:txBody>
      </p:sp>
      <p:sp>
        <p:nvSpPr>
          <p:cNvPr id="53" name="Espace réservé du texte 7">
            <a:extLst>
              <a:ext uri="{FF2B5EF4-FFF2-40B4-BE49-F238E27FC236}">
                <a16:creationId xmlns:a16="http://schemas.microsoft.com/office/drawing/2014/main" xmlns="" id="{A00968BF-EDA0-4F97-96D8-57C1AD3129FF}"/>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xmlns="" id="{0F6434BC-3F49-44DE-9CAF-F23C84A69C1A}"/>
              </a:ext>
            </a:extLst>
          </p:cNvPr>
          <p:cNvSpPr txBox="1"/>
          <p:nvPr/>
        </p:nvSpPr>
        <p:spPr>
          <a:xfrm>
            <a:off x="2705801" y="3535252"/>
            <a:ext cx="3017962" cy="553998"/>
          </a:xfrm>
          <a:prstGeom prst="rect">
            <a:avLst/>
          </a:prstGeom>
          <a:noFill/>
        </p:spPr>
        <p:txBody>
          <a:bodyPr wrap="square" rtlCol="0">
            <a:spAutoFit/>
          </a:bodyPr>
          <a:lstStyle/>
          <a:p>
            <a:pPr marL="171450" indent="-171450">
              <a:buFontTx/>
              <a:buChar char="-"/>
            </a:pPr>
            <a:r>
              <a:rPr lang="fr-FR" sz="1000" dirty="0"/>
              <a:t>Inciter les commerçants à mutualiser la livraison de marchandises aux consommateurs en véhicules </a:t>
            </a:r>
            <a:r>
              <a:rPr lang="fr-FR" sz="1000" dirty="0" smtClean="0"/>
              <a:t>propres</a:t>
            </a:r>
          </a:p>
        </p:txBody>
      </p:sp>
      <p:sp>
        <p:nvSpPr>
          <p:cNvPr id="56" name="Espace réservé du texte 7">
            <a:extLst>
              <a:ext uri="{FF2B5EF4-FFF2-40B4-BE49-F238E27FC236}">
                <a16:creationId xmlns:a16="http://schemas.microsoft.com/office/drawing/2014/main" xmlns="" id="{8EA53369-5C41-4028-A567-DF11F14F9727}"/>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xmlns="" id="{A5B3ED52-8F59-4810-B2B3-7D65DCDDCE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136996961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Espace réservé pour une image  29">
            <a:extLst>
              <a:ext uri="{FF2B5EF4-FFF2-40B4-BE49-F238E27FC236}">
                <a16:creationId xmlns:a16="http://schemas.microsoft.com/office/drawing/2014/main" xmlns="" id="{0C0A708A-0C03-4B2B-A404-36CF00B8BA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224</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428600"/>
            <a:ext cx="4832762" cy="830997"/>
          </a:xfrm>
          <a:prstGeom prst="rect">
            <a:avLst/>
          </a:prstGeom>
        </p:spPr>
        <p:txBody>
          <a:bodyPr wrap="square">
            <a:spAutoFit/>
          </a:bodyPr>
          <a:lstStyle/>
          <a:p>
            <a:r>
              <a:rPr lang="fr-FR" sz="1600" b="1" dirty="0">
                <a:latin typeface="+mj-lt"/>
              </a:rPr>
              <a:t>Action n°10.2 :Travailler avec les commerces existants pour améliorer la vente en circuits courts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Accessibilité (point de vente) aux circuits court améliorée pour la population</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984885"/>
          </a:xfrm>
          <a:prstGeom prst="rect">
            <a:avLst/>
          </a:prstGeom>
          <a:noFill/>
        </p:spPr>
        <p:txBody>
          <a:bodyPr wrap="square" rtlCol="0">
            <a:spAutoFit/>
          </a:bodyPr>
          <a:lstStyle/>
          <a:p>
            <a:pPr algn="just"/>
            <a:r>
              <a:rPr lang="fr-FR" sz="1000" dirty="0"/>
              <a:t>Les circuits courts apportent une réponse à plusieurs enjeux du territoire (consommation plus locale et durable, agriculture de proximité, opportunité de développement économique du territoire). Les différents acteurs doivent travailler ensemble afin  de favoriser les rencontres entre producteurs et commerces locaux pour rendre cette démarche plus accessible</a:t>
            </a:r>
            <a:r>
              <a:rPr lang="fr-FR" sz="1000" dirty="0" smtClean="0"/>
              <a:t>.</a:t>
            </a:r>
            <a:endParaRPr lang="fr-FR" sz="1000" dirty="0"/>
          </a:p>
          <a:p>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784830"/>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points de vente proposant des produits en circuits courts. </a:t>
            </a:r>
          </a:p>
          <a:p>
            <a:pPr marL="171450" indent="-171450">
              <a:buFont typeface="Arial" panose="020B0604020202020204" pitchFamily="34" charset="0"/>
              <a:buChar char="•"/>
            </a:pPr>
            <a:r>
              <a:rPr lang="fr-FR" sz="900" dirty="0"/>
              <a:t>Taux de la population pouvant accéder en transport actif à un point de vente en circuit court</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Animer/Contribuer</a:t>
            </a:r>
          </a:p>
          <a:p>
            <a:pPr>
              <a:lnSpc>
                <a:spcPct val="150000"/>
              </a:lnSpc>
            </a:pPr>
            <a:r>
              <a:rPr lang="fr-FR" sz="900" b="1" dirty="0"/>
              <a:t>Service en charge: </a:t>
            </a:r>
            <a:r>
              <a:rPr lang="fr-FR" sz="900" dirty="0"/>
              <a:t>Dev Eco et tourisme, Mission attractivité</a:t>
            </a:r>
          </a:p>
          <a:p>
            <a:pPr>
              <a:lnSpc>
                <a:spcPct val="150000"/>
              </a:lnSpc>
            </a:pPr>
            <a:r>
              <a:rPr lang="fr-FR" sz="900" b="1" dirty="0"/>
              <a:t>Public: </a:t>
            </a:r>
            <a:r>
              <a:rPr lang="fr-FR" sz="900" dirty="0"/>
              <a:t>entreprises</a:t>
            </a:r>
          </a:p>
          <a:p>
            <a:pPr>
              <a:lnSpc>
                <a:spcPct val="150000"/>
              </a:lnSpc>
            </a:pPr>
            <a:r>
              <a:rPr lang="fr-FR" sz="900" b="1" dirty="0"/>
              <a:t>Partenaires </a:t>
            </a:r>
            <a:r>
              <a:rPr lang="fr-FR" sz="900" b="1" dirty="0">
                <a:solidFill>
                  <a:srgbClr val="8D235A"/>
                </a:solidFill>
              </a:rPr>
              <a:t>CCI</a:t>
            </a:r>
            <a:r>
              <a:rPr lang="fr-FR" sz="900" dirty="0"/>
              <a:t>, </a:t>
            </a:r>
            <a:r>
              <a:rPr lang="fr-FR" sz="900" b="1" dirty="0">
                <a:solidFill>
                  <a:srgbClr val="8D235A"/>
                </a:solidFill>
              </a:rPr>
              <a:t>CMA</a:t>
            </a:r>
            <a:r>
              <a:rPr lang="fr-FR" sz="900" dirty="0"/>
              <a:t>, Région</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a16="http://schemas.microsoft.com/office/drawing/2014/main" xmlns="" id="{3FEBF382-706C-4E76-AD09-EE78C896EFA7}"/>
              </a:ext>
            </a:extLst>
          </p:cNvPr>
          <p:cNvSpPr/>
          <p:nvPr/>
        </p:nvSpPr>
        <p:spPr>
          <a:xfrm>
            <a:off x="7504768"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xmlns="" id="{B2B5D4D4-CE81-4F41-A20E-BCE73B205CF5}"/>
              </a:ext>
            </a:extLst>
          </p:cNvPr>
          <p:cNvPicPr>
            <a:picLocks noChangeAspect="1"/>
          </p:cNvPicPr>
          <p:nvPr/>
        </p:nvPicPr>
        <p:blipFill>
          <a:blip r:embed="rId9"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8" name="ZoneTexte 37">
            <a:extLst>
              <a:ext uri="{FF2B5EF4-FFF2-40B4-BE49-F238E27FC236}">
                <a16:creationId xmlns:a16="http://schemas.microsoft.com/office/drawing/2014/main" xmlns="" id="{FC88FCEB-7816-4A53-8B4B-F2F0DF0AD970}"/>
              </a:ext>
            </a:extLst>
          </p:cNvPr>
          <p:cNvSpPr txBox="1"/>
          <p:nvPr/>
        </p:nvSpPr>
        <p:spPr>
          <a:xfrm>
            <a:off x="6191930" y="4365024"/>
            <a:ext cx="2262977" cy="230832"/>
          </a:xfrm>
          <a:prstGeom prst="rect">
            <a:avLst/>
          </a:prstGeom>
          <a:noFill/>
        </p:spPr>
        <p:txBody>
          <a:bodyPr wrap="square" rtlCol="0">
            <a:spAutoFit/>
          </a:bodyPr>
          <a:lstStyle/>
          <a:p>
            <a:r>
              <a:rPr lang="fr-FR" sz="900" dirty="0"/>
              <a:t>Lien action 4.1</a:t>
            </a:r>
          </a:p>
        </p:txBody>
      </p:sp>
      <p:sp>
        <p:nvSpPr>
          <p:cNvPr id="45" name="ZoneTexte 44">
            <a:extLst>
              <a:ext uri="{FF2B5EF4-FFF2-40B4-BE49-F238E27FC236}">
                <a16:creationId xmlns:a16="http://schemas.microsoft.com/office/drawing/2014/main" xmlns="" id="{B08A6C45-6E19-400F-8EF8-2D71C708950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A0417BE2-F4BC-4585-99F8-F1270A13F6D7}"/>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143A43C2-4F3E-41BD-94C7-5C965D4D9A9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8E912303-A7B1-4B9A-8048-5A6AEEB0FD0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42C10109-E685-4BAF-9B27-15FB66AE1CC7}"/>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2" name="Espace réservé du texte 6">
            <a:extLst>
              <a:ext uri="{FF2B5EF4-FFF2-40B4-BE49-F238E27FC236}">
                <a16:creationId xmlns:a16="http://schemas.microsoft.com/office/drawing/2014/main" xmlns="" id="{8D2943D3-E737-435A-977A-0D0EA570F044}"/>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10. Politique du commerce intégrant le développement durable</a:t>
            </a:r>
          </a:p>
        </p:txBody>
      </p:sp>
      <p:sp>
        <p:nvSpPr>
          <p:cNvPr id="49" name="ZoneTexte 48">
            <a:extLst>
              <a:ext uri="{FF2B5EF4-FFF2-40B4-BE49-F238E27FC236}">
                <a16:creationId xmlns:a16="http://schemas.microsoft.com/office/drawing/2014/main" xmlns="" id="{E644899A-5B00-4406-9628-1F2C419AF60D}"/>
              </a:ext>
            </a:extLst>
          </p:cNvPr>
          <p:cNvSpPr txBox="1"/>
          <p:nvPr/>
        </p:nvSpPr>
        <p:spPr>
          <a:xfrm>
            <a:off x="262237" y="3529588"/>
            <a:ext cx="2443543" cy="861774"/>
          </a:xfrm>
          <a:prstGeom prst="rect">
            <a:avLst/>
          </a:prstGeom>
          <a:noFill/>
        </p:spPr>
        <p:txBody>
          <a:bodyPr wrap="square" rtlCol="0">
            <a:spAutoFit/>
          </a:bodyPr>
          <a:lstStyle/>
          <a:p>
            <a:pPr marL="171450" indent="-171450">
              <a:buFontTx/>
              <a:buChar char="-"/>
            </a:pPr>
            <a:r>
              <a:rPr lang="fr-FR" sz="1000" dirty="0"/>
              <a:t>Soutenir les AMAP sur le territoire et les autres systèmes entre producteurs et consommateurs</a:t>
            </a:r>
          </a:p>
          <a:p>
            <a:pPr marL="171450" indent="-171450" algn="just">
              <a:buFontTx/>
              <a:buChar char="-"/>
            </a:pPr>
            <a:r>
              <a:rPr lang="fr-FR" sz="1000" dirty="0"/>
              <a:t>Inciter la création d'association ou réseaux de commerçants</a:t>
            </a:r>
            <a:endParaRPr lang="fr-FR" sz="1000" dirty="0">
              <a:solidFill>
                <a:srgbClr val="FF0000"/>
              </a:solidFill>
            </a:endParaRPr>
          </a:p>
        </p:txBody>
      </p:sp>
      <p:sp>
        <p:nvSpPr>
          <p:cNvPr id="53" name="Espace réservé du texte 7">
            <a:extLst>
              <a:ext uri="{FF2B5EF4-FFF2-40B4-BE49-F238E27FC236}">
                <a16:creationId xmlns:a16="http://schemas.microsoft.com/office/drawing/2014/main" xmlns="" id="{04A384F4-86C6-4638-8B2D-A8D0842F1443}"/>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xmlns="" id="{CC0C8A9F-516F-4287-8660-F0D08766738F}"/>
              </a:ext>
            </a:extLst>
          </p:cNvPr>
          <p:cNvSpPr txBox="1"/>
          <p:nvPr/>
        </p:nvSpPr>
        <p:spPr>
          <a:xfrm>
            <a:off x="2705801" y="3453009"/>
            <a:ext cx="3017962" cy="2246769"/>
          </a:xfrm>
          <a:prstGeom prst="rect">
            <a:avLst/>
          </a:prstGeom>
          <a:noFill/>
        </p:spPr>
        <p:txBody>
          <a:bodyPr wrap="square" rtlCol="0">
            <a:spAutoFit/>
          </a:bodyPr>
          <a:lstStyle/>
          <a:p>
            <a:pPr marL="171450" indent="-171450">
              <a:buFontTx/>
              <a:buChar char="-"/>
            </a:pPr>
            <a:r>
              <a:rPr lang="fr-FR" sz="1000" dirty="0"/>
              <a:t>Sensibiliser/solliciter le réseau existant (union commerciale) pour la vente de produits locaux afin d'éviter de créer des concurrences</a:t>
            </a:r>
          </a:p>
          <a:p>
            <a:pPr marL="171450" indent="-171450">
              <a:buFontTx/>
              <a:buChar char="-"/>
            </a:pPr>
            <a:r>
              <a:rPr lang="fr-FR" sz="1000" dirty="0"/>
              <a:t>Faire rencontrer producteurs et commerce local</a:t>
            </a:r>
          </a:p>
          <a:p>
            <a:pPr marL="171450" indent="-171450">
              <a:buFontTx/>
              <a:buChar char="-"/>
            </a:pPr>
            <a:r>
              <a:rPr lang="fr-FR" sz="1000" dirty="0"/>
              <a:t>Agir sur l'harmonisation des prix par rapport aux grandes surfaces notamment</a:t>
            </a:r>
          </a:p>
          <a:p>
            <a:pPr marL="171450" indent="-171450">
              <a:buFontTx/>
              <a:buChar char="-"/>
            </a:pPr>
            <a:r>
              <a:rPr lang="fr-FR" sz="1000" dirty="0"/>
              <a:t>Favoriser les circuits-courts</a:t>
            </a:r>
          </a:p>
          <a:p>
            <a:pPr marL="171450" indent="-171450">
              <a:buFontTx/>
              <a:buChar char="-"/>
            </a:pPr>
            <a:r>
              <a:rPr lang="fr-FR" sz="1000" dirty="0"/>
              <a:t>Créer des marchés réservés aux commerçants éco-responsables, qui pourraient réunir une offre </a:t>
            </a:r>
            <a:r>
              <a:rPr lang="fr-FR" sz="1000" dirty="0" smtClean="0"/>
              <a:t>complète, en ciblant certaines filières (à identifier)</a:t>
            </a:r>
          </a:p>
          <a:p>
            <a:pPr marL="171450" indent="-171450">
              <a:buFontTx/>
              <a:buChar char="-"/>
            </a:pPr>
            <a:r>
              <a:rPr lang="fr-FR" sz="1000" dirty="0" smtClean="0"/>
              <a:t>Obtenir le </a:t>
            </a:r>
            <a:r>
              <a:rPr lang="fr-FR" sz="1000" dirty="0"/>
              <a:t>l</a:t>
            </a:r>
            <a:r>
              <a:rPr lang="fr-FR" sz="1000" dirty="0" smtClean="0"/>
              <a:t>abel Station Verte</a:t>
            </a:r>
            <a:endParaRPr lang="fr-FR" sz="1000" dirty="0"/>
          </a:p>
          <a:p>
            <a:pPr marL="171450" indent="-171450">
              <a:buFontTx/>
              <a:buChar char="-"/>
            </a:pPr>
            <a:endParaRPr lang="fr-FR" sz="1000" dirty="0"/>
          </a:p>
        </p:txBody>
      </p:sp>
      <p:sp>
        <p:nvSpPr>
          <p:cNvPr id="56" name="Espace réservé du texte 7">
            <a:extLst>
              <a:ext uri="{FF2B5EF4-FFF2-40B4-BE49-F238E27FC236}">
                <a16:creationId xmlns:a16="http://schemas.microsoft.com/office/drawing/2014/main" xmlns="" id="{02F27B83-E267-41CD-9397-D9AC1909E592}"/>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Tree>
    <p:extLst>
      <p:ext uri="{BB962C8B-B14F-4D97-AF65-F5344CB8AC3E}">
        <p14:creationId xmlns:p14="http://schemas.microsoft.com/office/powerpoint/2010/main" val="103520526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225</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243293"/>
            <a:ext cx="5262441" cy="1015663"/>
          </a:xfrm>
          <a:prstGeom prst="rect">
            <a:avLst/>
          </a:prstGeom>
        </p:spPr>
        <p:txBody>
          <a:bodyPr wrap="square">
            <a:spAutoFit/>
          </a:bodyPr>
          <a:lstStyle/>
          <a:p>
            <a:r>
              <a:rPr lang="fr-FR" sz="2000" b="1" dirty="0">
                <a:latin typeface="+mj-lt"/>
              </a:rPr>
              <a:t>Action n°11.1 : Favoriser un développement écoresponsable du tourisme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 plan de progrès définit avec les acteurs du tourisme et l’OT priorisant sur les grands enjeux Energie/Mobilité</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Un tourisme écoresponsable passe à la fois par les pratiques touristiques et les équipements disponibles sur le territoire ainsi que par les acteurs touristiques (offre de logement, de restauration…)</a:t>
            </a:r>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Des stratégies touristiques avec prise en compte de critères économiques et environnementaux</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Mission attractivité, </a:t>
            </a:r>
            <a:r>
              <a:rPr lang="fr-FR" sz="900" dirty="0" err="1"/>
              <a:t>Dév</a:t>
            </a:r>
            <a:r>
              <a:rPr lang="fr-FR" sz="900" dirty="0"/>
              <a:t> Eco et tourisme</a:t>
            </a:r>
          </a:p>
          <a:p>
            <a:pPr>
              <a:lnSpc>
                <a:spcPct val="150000"/>
              </a:lnSpc>
            </a:pPr>
            <a:r>
              <a:rPr lang="fr-FR" sz="900" b="1" dirty="0"/>
              <a:t>Public: </a:t>
            </a:r>
            <a:r>
              <a:rPr lang="fr-FR" sz="900" dirty="0"/>
              <a:t>entreprises du tourisme</a:t>
            </a:r>
          </a:p>
          <a:p>
            <a:pPr>
              <a:lnSpc>
                <a:spcPct val="150000"/>
              </a:lnSpc>
            </a:pPr>
            <a:r>
              <a:rPr lang="fr-FR" sz="900" b="1" dirty="0"/>
              <a:t>Partenaires : </a:t>
            </a:r>
            <a:r>
              <a:rPr lang="fr-FR" sz="900" dirty="0"/>
              <a:t>CD21</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Croix 33">
            <a:extLst>
              <a:ext uri="{FF2B5EF4-FFF2-40B4-BE49-F238E27FC236}">
                <a16:creationId xmlns:a16="http://schemas.microsoft.com/office/drawing/2014/main" xmlns="" id="{6626C7F7-6587-4B1C-B468-8D0BB096D481}"/>
              </a:ext>
            </a:extLst>
          </p:cNvPr>
          <p:cNvSpPr/>
          <p:nvPr/>
        </p:nvSpPr>
        <p:spPr>
          <a:xfrm>
            <a:off x="7280631" y="507404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xmlns="" id="{B2B5D4D4-CE81-4F41-A20E-BCE73B205CF5}"/>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7" name="ZoneTexte 36">
            <a:extLst>
              <a:ext uri="{FF2B5EF4-FFF2-40B4-BE49-F238E27FC236}">
                <a16:creationId xmlns:a16="http://schemas.microsoft.com/office/drawing/2014/main" xmlns="" id="{78AF5324-5467-40EE-9C11-C7E90FD0B2DC}"/>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xmlns="" id="{BBDB0944-982C-4A6B-A178-8BA091D8C8A3}"/>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99F5BCE7-CAD1-4688-A2FF-5794C167E70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xmlns="" id="{16B7F0C1-3001-436E-A486-7CE6BDD378E6}"/>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xmlns="" id="{8E2CBFB0-1779-418D-BB5E-4693643B22C0}"/>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8" name="Espace réservé du texte 6">
            <a:extLst>
              <a:ext uri="{FF2B5EF4-FFF2-40B4-BE49-F238E27FC236}">
                <a16:creationId xmlns:a16="http://schemas.microsoft.com/office/drawing/2014/main" xmlns="" id="{BE3F6681-9AC1-4E80-8C8B-6E18B3D5EEEE}"/>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11. Tourisme écoresponsable et développement du tourisme en plein air</a:t>
            </a:r>
          </a:p>
        </p:txBody>
      </p:sp>
      <p:sp>
        <p:nvSpPr>
          <p:cNvPr id="49" name="ZoneTexte 48">
            <a:extLst>
              <a:ext uri="{FF2B5EF4-FFF2-40B4-BE49-F238E27FC236}">
                <a16:creationId xmlns:a16="http://schemas.microsoft.com/office/drawing/2014/main" xmlns="" id="{D06CB5A3-BA68-4BB6-B7BC-D087865D3C4E}"/>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Participation à l’appel à projet vélo</a:t>
            </a:r>
          </a:p>
        </p:txBody>
      </p:sp>
      <p:sp>
        <p:nvSpPr>
          <p:cNvPr id="51" name="Espace réservé du texte 7">
            <a:extLst>
              <a:ext uri="{FF2B5EF4-FFF2-40B4-BE49-F238E27FC236}">
                <a16:creationId xmlns:a16="http://schemas.microsoft.com/office/drawing/2014/main" xmlns="" id="{948CAD8D-DBD2-4649-ADA1-8DDB53CB17EF}"/>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xmlns="" id="{8D7BE0D9-345B-4DA4-88CC-64DFFC149436}"/>
              </a:ext>
            </a:extLst>
          </p:cNvPr>
          <p:cNvSpPr txBox="1"/>
          <p:nvPr/>
        </p:nvSpPr>
        <p:spPr>
          <a:xfrm>
            <a:off x="2705801" y="3535252"/>
            <a:ext cx="3017962" cy="1938992"/>
          </a:xfrm>
          <a:prstGeom prst="rect">
            <a:avLst/>
          </a:prstGeom>
          <a:noFill/>
        </p:spPr>
        <p:txBody>
          <a:bodyPr wrap="square" rtlCol="0">
            <a:spAutoFit/>
          </a:bodyPr>
          <a:lstStyle/>
          <a:p>
            <a:pPr marL="171450" indent="-171450">
              <a:buFontTx/>
              <a:buChar char="-"/>
            </a:pPr>
            <a:r>
              <a:rPr lang="fr-FR" sz="1000" dirty="0"/>
              <a:t>Favoriser le tourisme éco-responsable</a:t>
            </a:r>
          </a:p>
          <a:p>
            <a:pPr marL="171450" indent="-171450">
              <a:buFontTx/>
              <a:buChar char="-"/>
            </a:pPr>
            <a:r>
              <a:rPr lang="fr-FR" sz="1000" dirty="0"/>
              <a:t>Travailler tous les axes, hébergement, mobilité etc</a:t>
            </a:r>
            <a:r>
              <a:rPr lang="fr-FR" sz="1000" dirty="0" smtClean="0"/>
              <a:t>.</a:t>
            </a:r>
          </a:p>
          <a:p>
            <a:pPr marL="171450" indent="-171450">
              <a:buFontTx/>
              <a:buChar char="-"/>
            </a:pPr>
            <a:r>
              <a:rPr lang="fr-FR" sz="1000" dirty="0" smtClean="0"/>
              <a:t>Campagne de communication pour promouvoir des actions écoresponsables </a:t>
            </a:r>
          </a:p>
          <a:p>
            <a:pPr marL="171450" indent="-171450">
              <a:buFontTx/>
              <a:buChar char="-"/>
            </a:pPr>
            <a:r>
              <a:rPr lang="fr-FR" sz="1000" dirty="0"/>
              <a:t>Mettre en valeur les moyens de production d’énergies renouvelables, via des explicatifs et descriptions des projets et la réalisation de circuits dédiés</a:t>
            </a:r>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xmlns="" id="{CF2DD64B-4B02-4136-9FAD-8A0E2ABF95ED}"/>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xmlns="" id="{1D48E7FD-AD0C-4CE6-BE2A-A61B064A32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251123399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226</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523850"/>
            <a:ext cx="4730984" cy="707886"/>
          </a:xfrm>
          <a:prstGeom prst="rect">
            <a:avLst/>
          </a:prstGeom>
        </p:spPr>
        <p:txBody>
          <a:bodyPr wrap="square">
            <a:spAutoFit/>
          </a:bodyPr>
          <a:lstStyle/>
          <a:p>
            <a:r>
              <a:rPr lang="fr-FR" sz="2000" b="1" dirty="0">
                <a:latin typeface="+mj-lt"/>
              </a:rPr>
              <a:t>Action n°11.2 : Développer le tourisme en plein air</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de nouveaux sites/activités créés (sur plaine de </a:t>
            </a:r>
            <a:r>
              <a:rPr lang="fr-FR" sz="1100" b="1" dirty="0" err="1"/>
              <a:t>Citeaux</a:t>
            </a:r>
            <a:r>
              <a:rPr lang="fr-FR" sz="1100" b="1" dirty="0"/>
              <a:t> notamment)</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Le tourisme de plein air permet à la fois de valoriser le territoire et de reconnecter le tourisme avec des activités natures. Cela nécessite la mise en place de circuits ou d’activités de plein air.</a:t>
            </a:r>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09897" y="3888652"/>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d’inscrits à des activités de plein air</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216748"/>
            <a:ext cx="2262977" cy="507831"/>
          </a:xfrm>
          <a:prstGeom prst="rect">
            <a:avLst/>
          </a:prstGeom>
          <a:noFill/>
        </p:spPr>
        <p:txBody>
          <a:bodyPr wrap="square" rtlCol="0">
            <a:spAutoFit/>
          </a:bodyPr>
          <a:lstStyle/>
          <a:p>
            <a:r>
              <a:rPr lang="fr-FR" sz="900" dirty="0"/>
              <a:t>Lien action </a:t>
            </a:r>
            <a:r>
              <a:rPr lang="fr-FR" sz="900" dirty="0" smtClean="0"/>
              <a:t>7.1</a:t>
            </a:r>
            <a:br>
              <a:rPr lang="fr-FR" sz="900" dirty="0" smtClean="0"/>
            </a:br>
            <a:r>
              <a:rPr lang="fr-FR" sz="900" dirty="0" smtClean="0"/>
              <a:t>Plan tourisme</a:t>
            </a:r>
            <a:br>
              <a:rPr lang="fr-FR" sz="900" dirty="0" smtClean="0"/>
            </a:br>
            <a:r>
              <a:rPr lang="fr-FR" sz="900" dirty="0" smtClean="0"/>
              <a:t>Vélo-Route</a:t>
            </a:r>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3905123"/>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Mission attractivité, </a:t>
            </a:r>
            <a:r>
              <a:rPr lang="fr-FR" sz="900" dirty="0" err="1"/>
              <a:t>Dév</a:t>
            </a:r>
            <a:r>
              <a:rPr lang="fr-FR" sz="900" dirty="0"/>
              <a:t> Eco et tourisme</a:t>
            </a:r>
          </a:p>
          <a:p>
            <a:pPr>
              <a:lnSpc>
                <a:spcPct val="150000"/>
              </a:lnSpc>
            </a:pPr>
            <a:r>
              <a:rPr lang="fr-FR" sz="900" b="1" dirty="0"/>
              <a:t>Public: </a:t>
            </a:r>
            <a:r>
              <a:rPr lang="fr-FR" sz="900" dirty="0"/>
              <a:t>CC, communes, entreprises</a:t>
            </a:r>
          </a:p>
          <a:p>
            <a:pPr>
              <a:lnSpc>
                <a:spcPct val="150000"/>
              </a:lnSpc>
            </a:pPr>
            <a:r>
              <a:rPr lang="fr-FR" sz="900" b="1" dirty="0"/>
              <a:t>Partenaires : </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9" name="Espace réservé pour une image  23">
            <a:extLst>
              <a:ext uri="{FF2B5EF4-FFF2-40B4-BE49-F238E27FC236}">
                <a16:creationId xmlns:a16="http://schemas.microsoft.com/office/drawing/2014/main" xmlns="" id="{B2B5D4D4-CE81-4F41-A20E-BCE73B205CF5}"/>
              </a:ext>
            </a:extLst>
          </p:cNvPr>
          <p:cNvPicPr>
            <a:picLocks noChangeAspect="1"/>
          </p:cNvPicPr>
          <p:nvPr/>
        </p:nvPicPr>
        <p:blipFill>
          <a:blip r:embed="rId8" cstate="print">
            <a:extLst>
              <a:ext uri="{28A0092B-C50C-407E-A947-70E740481C1C}">
                <a14:useLocalDpi xmlns:a14="http://schemas.microsoft.com/office/drawing/2010/main" val="0"/>
              </a:ext>
            </a:extLst>
          </a:blip>
          <a:srcRect t="110" b="110"/>
          <a:stretch>
            <a:fillRect/>
          </a:stretch>
        </p:blipFill>
        <p:spPr>
          <a:xfrm>
            <a:off x="87598" y="504425"/>
            <a:ext cx="594615" cy="594615"/>
          </a:xfrm>
          <a:prstGeom prst="rect">
            <a:avLst/>
          </a:prstGeom>
        </p:spPr>
      </p:pic>
      <p:sp>
        <p:nvSpPr>
          <p:cNvPr id="37" name="ZoneTexte 36">
            <a:extLst>
              <a:ext uri="{FF2B5EF4-FFF2-40B4-BE49-F238E27FC236}">
                <a16:creationId xmlns:a16="http://schemas.microsoft.com/office/drawing/2014/main" xmlns="" id="{3442C92F-F677-43B2-B93C-9E4ABE840D5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xmlns="" id="{29FC4EE7-970D-4E86-AA0F-49A25537D3AD}"/>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5BD3A79F-02E7-4454-88EF-4E4902A7B6D3}"/>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xmlns="" id="{98010472-702F-43E3-910C-857289555425}"/>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xmlns="" id="{6DB511E0-2780-4AE2-85E9-C23A9B2D029F}"/>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8" name="Espace réservé du texte 6">
            <a:extLst>
              <a:ext uri="{FF2B5EF4-FFF2-40B4-BE49-F238E27FC236}">
                <a16:creationId xmlns:a16="http://schemas.microsoft.com/office/drawing/2014/main" xmlns="" id="{90BD4C0D-0434-4E41-AB7E-992938D987CE}"/>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11. Tourisme écoresponsable et développement du tourisme en plein air</a:t>
            </a:r>
          </a:p>
        </p:txBody>
      </p:sp>
      <p:sp>
        <p:nvSpPr>
          <p:cNvPr id="34" name="ZoneTexte 33">
            <a:extLst>
              <a:ext uri="{FF2B5EF4-FFF2-40B4-BE49-F238E27FC236}">
                <a16:creationId xmlns:a16="http://schemas.microsoft.com/office/drawing/2014/main" xmlns="" id="{B59EAB5E-135B-4A0A-B9C8-FFBF360958F5}"/>
              </a:ext>
            </a:extLst>
          </p:cNvPr>
          <p:cNvSpPr txBox="1"/>
          <p:nvPr/>
        </p:nvSpPr>
        <p:spPr>
          <a:xfrm>
            <a:off x="262237" y="3529588"/>
            <a:ext cx="2443543" cy="707886"/>
          </a:xfrm>
          <a:prstGeom prst="rect">
            <a:avLst/>
          </a:prstGeom>
          <a:noFill/>
        </p:spPr>
        <p:txBody>
          <a:bodyPr wrap="square" rtlCol="0">
            <a:spAutoFit/>
          </a:bodyPr>
          <a:lstStyle/>
          <a:p>
            <a:pPr marL="171450" indent="-171450">
              <a:buFontTx/>
              <a:buChar char="-"/>
            </a:pPr>
            <a:r>
              <a:rPr lang="fr-FR" sz="1000" dirty="0"/>
              <a:t>Réponse à l’appel à projet vélo</a:t>
            </a:r>
          </a:p>
          <a:p>
            <a:pPr marL="171450" indent="-171450">
              <a:buFontTx/>
              <a:buChar char="-"/>
            </a:pPr>
            <a:r>
              <a:rPr lang="fr-FR" sz="1000" dirty="0"/>
              <a:t>Développer la </a:t>
            </a:r>
            <a:r>
              <a:rPr lang="fr-FR" sz="1000" dirty="0" smtClean="0"/>
              <a:t>vélo-route</a:t>
            </a:r>
          </a:p>
          <a:p>
            <a:pPr marL="171450" indent="-171450">
              <a:buFontTx/>
              <a:buChar char="-"/>
            </a:pPr>
            <a:r>
              <a:rPr lang="fr-FR" sz="1000" dirty="0" smtClean="0"/>
              <a:t>Créer plus d’aires pour les camping-car</a:t>
            </a:r>
            <a:endParaRPr lang="fr-FR" sz="1000" dirty="0"/>
          </a:p>
        </p:txBody>
      </p:sp>
      <p:sp>
        <p:nvSpPr>
          <p:cNvPr id="49" name="Espace réservé du texte 7">
            <a:extLst>
              <a:ext uri="{FF2B5EF4-FFF2-40B4-BE49-F238E27FC236}">
                <a16:creationId xmlns:a16="http://schemas.microsoft.com/office/drawing/2014/main" xmlns="" id="{A06D6F19-2870-430F-90D8-69F85856690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1" name="ZoneTexte 50">
            <a:extLst>
              <a:ext uri="{FF2B5EF4-FFF2-40B4-BE49-F238E27FC236}">
                <a16:creationId xmlns:a16="http://schemas.microsoft.com/office/drawing/2014/main" xmlns="" id="{6AB3D31B-CCF0-49CE-83C7-D79C8143A9D1}"/>
              </a:ext>
            </a:extLst>
          </p:cNvPr>
          <p:cNvSpPr txBox="1"/>
          <p:nvPr/>
        </p:nvSpPr>
        <p:spPr>
          <a:xfrm>
            <a:off x="2705801" y="3535252"/>
            <a:ext cx="3017962" cy="1631216"/>
          </a:xfrm>
          <a:prstGeom prst="rect">
            <a:avLst/>
          </a:prstGeom>
          <a:noFill/>
        </p:spPr>
        <p:txBody>
          <a:bodyPr wrap="square" rtlCol="0">
            <a:spAutoFit/>
          </a:bodyPr>
          <a:lstStyle/>
          <a:p>
            <a:pPr marL="171450" indent="-171450">
              <a:buFontTx/>
              <a:buChar char="-"/>
            </a:pPr>
            <a:r>
              <a:rPr lang="fr-FR" sz="1000" dirty="0"/>
              <a:t>Développer les campings</a:t>
            </a:r>
          </a:p>
          <a:p>
            <a:pPr marL="171450" indent="-171450">
              <a:buFontTx/>
              <a:buChar char="-"/>
            </a:pPr>
            <a:r>
              <a:rPr lang="fr-FR" sz="1000" dirty="0" smtClean="0"/>
              <a:t>Développer </a:t>
            </a:r>
            <a:r>
              <a:rPr lang="fr-FR" sz="1000" dirty="0"/>
              <a:t>les visites organisées de sites en plein </a:t>
            </a:r>
            <a:r>
              <a:rPr lang="fr-FR" sz="1000" dirty="0" smtClean="0"/>
              <a:t>air</a:t>
            </a:r>
          </a:p>
          <a:p>
            <a:pPr marL="171450" indent="-171450">
              <a:buFontTx/>
              <a:buChar char="-"/>
            </a:pPr>
            <a:r>
              <a:rPr lang="fr-FR" sz="1000" dirty="0" smtClean="0"/>
              <a:t>Mettre en valeur les moyens de déplacements autre que la voiture</a:t>
            </a:r>
          </a:p>
          <a:p>
            <a:pPr marL="171450" indent="-171450">
              <a:buFontTx/>
              <a:buChar char="-"/>
            </a:pPr>
            <a:r>
              <a:rPr lang="fr-FR" sz="1000" dirty="0" smtClean="0"/>
              <a:t>Organiser un séminaire avec visites sur les territoires voisins pour voir les différentes initiatives et démarches de sensibilisation</a:t>
            </a:r>
            <a:endParaRPr lang="fr-FR" sz="1000" dirty="0"/>
          </a:p>
          <a:p>
            <a:pPr marL="171450" indent="-171450">
              <a:buFontTx/>
              <a:buChar char="-"/>
            </a:pPr>
            <a:endParaRPr lang="fr-FR" sz="1000" dirty="0"/>
          </a:p>
          <a:p>
            <a:pPr marL="171450" indent="-171450">
              <a:buFontTx/>
              <a:buChar char="-"/>
            </a:pPr>
            <a:endParaRPr lang="fr-FR" sz="1000" dirty="0"/>
          </a:p>
        </p:txBody>
      </p:sp>
      <p:sp>
        <p:nvSpPr>
          <p:cNvPr id="52" name="Espace réservé du texte 7">
            <a:extLst>
              <a:ext uri="{FF2B5EF4-FFF2-40B4-BE49-F238E27FC236}">
                <a16:creationId xmlns:a16="http://schemas.microsoft.com/office/drawing/2014/main" xmlns="" id="{645A4E7B-A5FB-44C3-A525-B53CB9F7EBF1}"/>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3" name="Espace réservé pour une image  29">
            <a:extLst>
              <a:ext uri="{FF2B5EF4-FFF2-40B4-BE49-F238E27FC236}">
                <a16:creationId xmlns:a16="http://schemas.microsoft.com/office/drawing/2014/main" xmlns="" id="{06401DD6-35DE-4993-8F78-DC45D28EA4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249712772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a:xfrm>
            <a:off x="251522" y="2222185"/>
            <a:ext cx="5716326" cy="1117486"/>
          </a:xfrm>
        </p:spPr>
        <p:txBody>
          <a:bodyPr>
            <a:normAutofit/>
          </a:bodyPr>
          <a:lstStyle/>
          <a:p>
            <a:r>
              <a:rPr lang="fr-FR" dirty="0"/>
              <a:t>Axe 4 : Mobilité</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266519392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228</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23850"/>
            <a:ext cx="5262441" cy="707886"/>
          </a:xfrm>
          <a:prstGeom prst="rect">
            <a:avLst/>
          </a:prstGeom>
        </p:spPr>
        <p:txBody>
          <a:bodyPr wrap="square">
            <a:spAutoFit/>
          </a:bodyPr>
          <a:lstStyle/>
          <a:p>
            <a:r>
              <a:rPr lang="fr-FR" sz="2000" b="1" dirty="0">
                <a:latin typeface="+mj-lt"/>
              </a:rPr>
              <a:t>Action n°12.1 :  Produire une stratégie globale de mobilité durable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Stratégie de mobilité durable validée et mise en œuvre</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Une stratégie de mobilité rurale s’appuie sur les forces et contraintes du territoire pour réorienter le rapport à la mobilité. Il s’agit d’élaborer une stratégie cohérente à l’échelle du territoire qui sera ensuite mise en œuvre sur les différents modes de déplacements </a:t>
            </a:r>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Plan de mobilité avec objectifs quantifiés en part modale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a:t>
            </a:r>
            <a:r>
              <a:rPr lang="fr-FR" sz="900" dirty="0"/>
              <a:t> Faire</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CC, Foyers et entreprises</a:t>
            </a:r>
          </a:p>
          <a:p>
            <a:pPr>
              <a:lnSpc>
                <a:spcPct val="150000"/>
              </a:lnSpc>
            </a:pPr>
            <a:r>
              <a:rPr lang="fr-FR" sz="900" b="1" dirty="0"/>
              <a:t>Partenaires : </a:t>
            </a:r>
            <a:r>
              <a:rPr lang="fr-FR" sz="900" dirty="0"/>
              <a:t>Région, prestataires des transports</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xmlns=""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38" name="Croix 37">
            <a:extLst>
              <a:ext uri="{FF2B5EF4-FFF2-40B4-BE49-F238E27FC236}">
                <a16:creationId xmlns:a16="http://schemas.microsoft.com/office/drawing/2014/main" xmlns="" id="{07F3961E-5055-4FBF-BA91-7D95C7109077}"/>
              </a:ext>
            </a:extLst>
          </p:cNvPr>
          <p:cNvSpPr/>
          <p:nvPr/>
        </p:nvSpPr>
        <p:spPr>
          <a:xfrm>
            <a:off x="7442538" y="507975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Croix 44">
            <a:extLst>
              <a:ext uri="{FF2B5EF4-FFF2-40B4-BE49-F238E27FC236}">
                <a16:creationId xmlns:a16="http://schemas.microsoft.com/office/drawing/2014/main" xmlns=""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xmlns="" id="{F2E0D061-B722-4821-BA21-C0EA56E93A8F}"/>
              </a:ext>
            </a:extLst>
          </p:cNvPr>
          <p:cNvSpPr/>
          <p:nvPr/>
        </p:nvSpPr>
        <p:spPr>
          <a:xfrm>
            <a:off x="7896128" y="533113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596EE74C-C398-4BA3-9C81-AA80BFA6B424}"/>
              </a:ext>
            </a:extLst>
          </p:cNvPr>
          <p:cNvSpPr/>
          <p:nvPr/>
        </p:nvSpPr>
        <p:spPr>
          <a:xfrm>
            <a:off x="7532189" y="55821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97CCBEC7-2035-44B9-937E-6C1023168908}"/>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3E0976C2-2A24-4D58-8F62-90E40BF7064D}"/>
              </a:ext>
            </a:extLst>
          </p:cNvPr>
          <p:cNvSpPr/>
          <p:nvPr/>
        </p:nvSpPr>
        <p:spPr>
          <a:xfrm>
            <a:off x="7351064"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ZoneTexte 51">
            <a:extLst>
              <a:ext uri="{FF2B5EF4-FFF2-40B4-BE49-F238E27FC236}">
                <a16:creationId xmlns:a16="http://schemas.microsoft.com/office/drawing/2014/main" xmlns="" id="{B8BC92D2-CF2A-4585-8FFC-FCED56AA205E}"/>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53" name="Tableau 52">
            <a:extLst>
              <a:ext uri="{FF2B5EF4-FFF2-40B4-BE49-F238E27FC236}">
                <a16:creationId xmlns:a16="http://schemas.microsoft.com/office/drawing/2014/main" xmlns="" id="{44F6EA49-DE1E-4D3E-A301-B2BD542183B2}"/>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xmlns="" val="3364282949"/>
                  </a:ext>
                </a:extLst>
              </a:tr>
            </a:tbl>
          </a:graphicData>
        </a:graphic>
      </p:graphicFrame>
      <p:sp>
        <p:nvSpPr>
          <p:cNvPr id="55" name="ZoneTexte 54">
            <a:extLst>
              <a:ext uri="{FF2B5EF4-FFF2-40B4-BE49-F238E27FC236}">
                <a16:creationId xmlns:a16="http://schemas.microsoft.com/office/drawing/2014/main" xmlns="" id="{F3084866-E17A-4F44-ADBF-A4FB7043DBB1}"/>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6" name="Ellipse 55">
            <a:extLst>
              <a:ext uri="{FF2B5EF4-FFF2-40B4-BE49-F238E27FC236}">
                <a16:creationId xmlns:a16="http://schemas.microsoft.com/office/drawing/2014/main" xmlns="" id="{12C74AA0-999D-4062-A3D0-E8D011CCE0A6}"/>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7" name="ZoneTexte 56">
            <a:extLst>
              <a:ext uri="{FF2B5EF4-FFF2-40B4-BE49-F238E27FC236}">
                <a16:creationId xmlns:a16="http://schemas.microsoft.com/office/drawing/2014/main" xmlns="" id="{28634131-9293-428D-88E5-0F0C8F6C355B}"/>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8" name="Espace réservé du texte 6">
            <a:extLst>
              <a:ext uri="{FF2B5EF4-FFF2-40B4-BE49-F238E27FC236}">
                <a16:creationId xmlns:a16="http://schemas.microsoft.com/office/drawing/2014/main" xmlns="" id="{2443AAD0-559E-4A56-AB8C-5AC9E1339106}"/>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Elaboration et mise en œuvre d’une stratégie de mobilité rurale</a:t>
            </a:r>
          </a:p>
        </p:txBody>
      </p:sp>
      <p:sp>
        <p:nvSpPr>
          <p:cNvPr id="49" name="ZoneTexte 48">
            <a:extLst>
              <a:ext uri="{FF2B5EF4-FFF2-40B4-BE49-F238E27FC236}">
                <a16:creationId xmlns:a16="http://schemas.microsoft.com/office/drawing/2014/main" xmlns="" id="{F019491F-0A1B-42DA-9F82-EDC88F3631AF}"/>
              </a:ext>
            </a:extLst>
          </p:cNvPr>
          <p:cNvSpPr txBox="1"/>
          <p:nvPr/>
        </p:nvSpPr>
        <p:spPr>
          <a:xfrm>
            <a:off x="262237" y="3529588"/>
            <a:ext cx="2443543" cy="861774"/>
          </a:xfrm>
          <a:prstGeom prst="rect">
            <a:avLst/>
          </a:prstGeom>
          <a:noFill/>
        </p:spPr>
        <p:txBody>
          <a:bodyPr wrap="square" rtlCol="0">
            <a:spAutoFit/>
          </a:bodyPr>
          <a:lstStyle/>
          <a:p>
            <a:pPr marL="171450" indent="-171450">
              <a:buFontTx/>
              <a:buChar char="-"/>
            </a:pPr>
            <a:r>
              <a:rPr lang="fr-FR" sz="1000" dirty="0"/>
              <a:t>Répondre à l’appel à projet mobilité rurale</a:t>
            </a:r>
          </a:p>
          <a:p>
            <a:pPr marL="171450" indent="-171450">
              <a:buFontTx/>
              <a:buChar char="-"/>
            </a:pPr>
            <a:r>
              <a:rPr lang="fr-FR" sz="1000" dirty="0"/>
              <a:t>Poursuivre la sensibilisation des Maires aux enjeux de la mobilité sur le territoire</a:t>
            </a:r>
          </a:p>
        </p:txBody>
      </p:sp>
      <p:sp>
        <p:nvSpPr>
          <p:cNvPr id="59" name="Espace réservé du texte 7">
            <a:extLst>
              <a:ext uri="{FF2B5EF4-FFF2-40B4-BE49-F238E27FC236}">
                <a16:creationId xmlns:a16="http://schemas.microsoft.com/office/drawing/2014/main" xmlns="" id="{22C17C65-E347-4940-8D32-8E5345DDA054}"/>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0" name="ZoneTexte 59">
            <a:extLst>
              <a:ext uri="{FF2B5EF4-FFF2-40B4-BE49-F238E27FC236}">
                <a16:creationId xmlns:a16="http://schemas.microsoft.com/office/drawing/2014/main" xmlns="" id="{A192B500-585B-4089-97BB-3382A4138EDF}"/>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Réaliser un benchmark d'opérations exemplaires sur la mobilité dans des territoires ruraux</a:t>
            </a:r>
          </a:p>
          <a:p>
            <a:pPr marL="171450" indent="-171450">
              <a:buFontTx/>
              <a:buChar char="-"/>
            </a:pPr>
            <a:r>
              <a:rPr lang="fr-FR" sz="1000" dirty="0"/>
              <a:t>Réaliser un plan de mobilité</a:t>
            </a:r>
          </a:p>
          <a:p>
            <a:pPr marL="171450" indent="-171450">
              <a:buFontTx/>
              <a:buChar char="-"/>
            </a:pPr>
            <a:r>
              <a:rPr lang="fr-FR" sz="1000" dirty="0"/>
              <a:t>Réduire les émissions de gaz à effet de serre des circulations </a:t>
            </a:r>
            <a:r>
              <a:rPr lang="fr-FR" sz="1000" dirty="0" smtClean="0"/>
              <a:t>automobiles</a:t>
            </a:r>
          </a:p>
          <a:p>
            <a:pPr marL="171450" indent="-171450">
              <a:buFontTx/>
              <a:buChar char="-"/>
            </a:pPr>
            <a:r>
              <a:rPr lang="fr-FR" sz="1000" dirty="0" smtClean="0"/>
              <a:t>Le chèque mobilité</a:t>
            </a:r>
            <a:endParaRPr lang="fr-FR" sz="1000" dirty="0"/>
          </a:p>
          <a:p>
            <a:pPr marL="171450" indent="-171450">
              <a:buFontTx/>
              <a:buChar char="-"/>
            </a:pPr>
            <a:endParaRPr lang="fr-FR" sz="1000" dirty="0"/>
          </a:p>
        </p:txBody>
      </p:sp>
      <p:sp>
        <p:nvSpPr>
          <p:cNvPr id="61" name="Espace réservé du texte 7">
            <a:extLst>
              <a:ext uri="{FF2B5EF4-FFF2-40B4-BE49-F238E27FC236}">
                <a16:creationId xmlns:a16="http://schemas.microsoft.com/office/drawing/2014/main" xmlns="" id="{778B788E-668F-4925-88BA-99192A241FF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5" name="Espace réservé pour une image  29">
            <a:extLst>
              <a:ext uri="{FF2B5EF4-FFF2-40B4-BE49-F238E27FC236}">
                <a16:creationId xmlns:a16="http://schemas.microsoft.com/office/drawing/2014/main" xmlns="" id="{DDCEDDE3-176B-4B92-B859-228B1A170A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42862519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229</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428600"/>
            <a:ext cx="4775879" cy="830997"/>
          </a:xfrm>
          <a:prstGeom prst="rect">
            <a:avLst/>
          </a:prstGeom>
        </p:spPr>
        <p:txBody>
          <a:bodyPr wrap="square">
            <a:spAutoFit/>
          </a:bodyPr>
          <a:lstStyle/>
          <a:p>
            <a:r>
              <a:rPr lang="fr-FR" sz="1600" b="1" dirty="0">
                <a:latin typeface="+mj-lt"/>
              </a:rPr>
              <a:t>Action n°12.2 :  Définir une stratégie de développement du vélo et de changement des pratiques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Projet vélo validé et mis en œuvre et freins à la pratique vélo levés</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553998"/>
          </a:xfrm>
          <a:prstGeom prst="rect">
            <a:avLst/>
          </a:prstGeom>
          <a:noFill/>
        </p:spPr>
        <p:txBody>
          <a:bodyPr wrap="square" rtlCol="0">
            <a:spAutoFit/>
          </a:bodyPr>
          <a:lstStyle/>
          <a:p>
            <a:pPr algn="just"/>
            <a:r>
              <a:rPr lang="fr-FR" sz="1000" dirty="0"/>
              <a:t>Elaborer un plan vélo permet d’identifier toutes les mesures pertinentes à mettre en place pour faire augmenter la part modale de ce moyen de transport. Il faudra ensuite mettre en œuvre et suivre ce plan d’actions. </a:t>
            </a:r>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modale du vélo dans les transports</a:t>
            </a:r>
          </a:p>
          <a:p>
            <a:pPr marL="171450" indent="-171450">
              <a:buFont typeface="Arial" panose="020B0604020202020204" pitchFamily="34" charset="0"/>
              <a:buChar char="•"/>
            </a:pPr>
            <a:r>
              <a:rPr lang="fr-FR" sz="900" dirty="0"/>
              <a:t>Emissions de GES du secteur transport en tCO2e / an.</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439127" cy="369332"/>
          </a:xfrm>
          <a:prstGeom prst="rect">
            <a:avLst/>
          </a:prstGeom>
          <a:noFill/>
        </p:spPr>
        <p:txBody>
          <a:bodyPr wrap="square" rtlCol="0">
            <a:spAutoFit/>
          </a:bodyPr>
          <a:lstStyle/>
          <a:p>
            <a:r>
              <a:rPr lang="fr-FR" sz="900" dirty="0"/>
              <a:t>Réponse à l’appel à projet plan vélo faite. </a:t>
            </a:r>
          </a:p>
          <a:p>
            <a:r>
              <a:rPr lang="fr-FR" sz="900" dirty="0"/>
              <a:t>Lien action 12.1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Foyers et employeurs</a:t>
            </a:r>
          </a:p>
          <a:p>
            <a:pPr>
              <a:lnSpc>
                <a:spcPct val="150000"/>
              </a:lnSpc>
            </a:pPr>
            <a:r>
              <a:rPr lang="fr-FR" sz="900" b="1" dirty="0"/>
              <a:t>Partenaires : </a:t>
            </a:r>
            <a:r>
              <a:rPr lang="fr-FR" sz="900" dirty="0"/>
              <a:t>CD21, Région</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xmlns=""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xmlns=""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596EE74C-C398-4BA3-9C81-AA80BFA6B424}"/>
              </a:ext>
            </a:extLst>
          </p:cNvPr>
          <p:cNvSpPr/>
          <p:nvPr/>
        </p:nvSpPr>
        <p:spPr>
          <a:xfrm>
            <a:off x="7532189" y="55821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97CCBEC7-2035-44B9-937E-6C1023168908}"/>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F2401FF0-0CD7-4B60-9F09-6085EF12F992}"/>
              </a:ext>
            </a:extLst>
          </p:cNvPr>
          <p:cNvSpPr/>
          <p:nvPr/>
        </p:nvSpPr>
        <p:spPr>
          <a:xfrm>
            <a:off x="7351064"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ZoneTexte 38">
            <a:extLst>
              <a:ext uri="{FF2B5EF4-FFF2-40B4-BE49-F238E27FC236}">
                <a16:creationId xmlns:a16="http://schemas.microsoft.com/office/drawing/2014/main" xmlns="" id="{E71481E6-B253-4D2D-BB05-571F32167BFE}"/>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F921A448-15EF-41EF-9C47-39009F4415DA}"/>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51" name="ZoneTexte 50">
            <a:extLst>
              <a:ext uri="{FF2B5EF4-FFF2-40B4-BE49-F238E27FC236}">
                <a16:creationId xmlns:a16="http://schemas.microsoft.com/office/drawing/2014/main" xmlns="" id="{8B4F88F8-EA02-4A01-93D8-55F8F5EB292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3" name="Ellipse 52">
            <a:extLst>
              <a:ext uri="{FF2B5EF4-FFF2-40B4-BE49-F238E27FC236}">
                <a16:creationId xmlns:a16="http://schemas.microsoft.com/office/drawing/2014/main" xmlns="" id="{4FEC0E5C-4DE9-4C97-AFFC-22F1F7736A27}"/>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5" name="ZoneTexte 54">
            <a:extLst>
              <a:ext uri="{FF2B5EF4-FFF2-40B4-BE49-F238E27FC236}">
                <a16:creationId xmlns:a16="http://schemas.microsoft.com/office/drawing/2014/main" xmlns="" id="{CB110E7E-7AA6-47EA-B7BD-D4DA9F88CC18}"/>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6" name="Espace réservé du texte 6">
            <a:extLst>
              <a:ext uri="{FF2B5EF4-FFF2-40B4-BE49-F238E27FC236}">
                <a16:creationId xmlns:a16="http://schemas.microsoft.com/office/drawing/2014/main" xmlns="" id="{E1DF400A-98D4-49EE-BAE9-DFD9D0291232}"/>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Elaboration et mise en œuvre d’une stratégie de mobilité rurale</a:t>
            </a:r>
          </a:p>
        </p:txBody>
      </p:sp>
      <p:sp>
        <p:nvSpPr>
          <p:cNvPr id="38" name="ZoneTexte 37">
            <a:extLst>
              <a:ext uri="{FF2B5EF4-FFF2-40B4-BE49-F238E27FC236}">
                <a16:creationId xmlns:a16="http://schemas.microsoft.com/office/drawing/2014/main" xmlns="" id="{291156D8-8493-4E22-86BD-9C3C3ECE325F}"/>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Réponse à l’appel à projet Vélo &amp; territoires</a:t>
            </a:r>
          </a:p>
        </p:txBody>
      </p:sp>
      <p:sp>
        <p:nvSpPr>
          <p:cNvPr id="49" name="Espace réservé du texte 7">
            <a:extLst>
              <a:ext uri="{FF2B5EF4-FFF2-40B4-BE49-F238E27FC236}">
                <a16:creationId xmlns:a16="http://schemas.microsoft.com/office/drawing/2014/main" xmlns="" id="{B5FAD24B-BE4C-493A-86FD-7CE980200C8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7" name="ZoneTexte 56">
            <a:extLst>
              <a:ext uri="{FF2B5EF4-FFF2-40B4-BE49-F238E27FC236}">
                <a16:creationId xmlns:a16="http://schemas.microsoft.com/office/drawing/2014/main" xmlns="" id="{4196EDDF-74D1-4551-A475-5D0D0478BEAC}"/>
              </a:ext>
            </a:extLst>
          </p:cNvPr>
          <p:cNvSpPr txBox="1"/>
          <p:nvPr/>
        </p:nvSpPr>
        <p:spPr>
          <a:xfrm>
            <a:off x="2705801" y="3535252"/>
            <a:ext cx="3017962" cy="861774"/>
          </a:xfrm>
          <a:prstGeom prst="rect">
            <a:avLst/>
          </a:prstGeom>
          <a:noFill/>
        </p:spPr>
        <p:txBody>
          <a:bodyPr wrap="square" rtlCol="0">
            <a:spAutoFit/>
          </a:bodyPr>
          <a:lstStyle/>
          <a:p>
            <a:pPr marL="171450" indent="-171450">
              <a:buFontTx/>
              <a:buChar char="-"/>
            </a:pPr>
            <a:r>
              <a:rPr lang="fr-FR" sz="1000" dirty="0"/>
              <a:t>Améliorer et sécuriser le réseau cyclable et continuité de ce réseau</a:t>
            </a:r>
          </a:p>
          <a:p>
            <a:pPr marL="171450" indent="-171450">
              <a:buFontTx/>
              <a:buChar char="-"/>
            </a:pPr>
            <a:r>
              <a:rPr lang="fr-FR" sz="1000" dirty="0"/>
              <a:t>Mise en œuvre des actions portées dans le cadre de l’appel à projet Vélo &amp; territoires</a:t>
            </a:r>
          </a:p>
          <a:p>
            <a:pPr marL="171450" indent="-171450">
              <a:buFontTx/>
              <a:buChar char="-"/>
            </a:pPr>
            <a:endParaRPr lang="fr-FR" sz="1000" dirty="0"/>
          </a:p>
        </p:txBody>
      </p:sp>
      <p:sp>
        <p:nvSpPr>
          <p:cNvPr id="58" name="Espace réservé du texte 7">
            <a:extLst>
              <a:ext uri="{FF2B5EF4-FFF2-40B4-BE49-F238E27FC236}">
                <a16:creationId xmlns:a16="http://schemas.microsoft.com/office/drawing/2014/main" xmlns="" id="{A1B7B854-E14A-4A94-B0A8-F389AEDB9C88}"/>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xmlns="" id="{EB4785C9-8BAF-4C4B-92F9-1207F884A9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426084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xmlns="" Requires="cx1">
          <p:graphicFrame>
            <p:nvGraphicFramePr>
              <p:cNvPr id="17" name="Espace réservé du graphique 16">
                <a:extLst>
                  <a:ext uri="{FF2B5EF4-FFF2-40B4-BE49-F238E27FC236}">
                    <a16:creationId xmlns:a16="http://schemas.microsoft.com/office/drawing/2014/main" id="{54D0A8DE-BEFF-4A98-8B5D-C12238B74E5A}"/>
                  </a:ext>
                </a:extLst>
              </p:cNvPr>
              <p:cNvGraphicFramePr>
                <a:graphicFrameLocks noGrp="1"/>
              </p:cNvGraphicFramePr>
              <p:nvPr>
                <p:ph type="chart" sz="quarter" idx="22"/>
                <p:extLst>
                  <p:ext uri="{D42A27DB-BD31-4B8C-83A1-F6EECF244321}">
                    <p14:modId xmlns:p14="http://schemas.microsoft.com/office/powerpoint/2010/main" val="1455407500"/>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7" name="Espace réservé du graphique 16">
                <a:extLst>
                  <a:ext uri="{FF2B5EF4-FFF2-40B4-BE49-F238E27FC236}">
                    <a16:creationId xmlns:a16="http://schemas.microsoft.com/office/drawing/2014/main" xmlns="" xmlns:cx1="http://schemas.microsoft.com/office/drawing/2015/9/8/chartex" id="{54D0A8DE-BEFF-4A98-8B5D-C12238B74E5A}"/>
                  </a:ext>
                </a:extLst>
              </p:cNvPr>
              <p:cNvPicPr>
                <a:picLocks noGrp="1" noRot="1" noChangeAspect="1" noMove="1" noResize="1" noEditPoints="1" noAdjustHandles="1" noChangeArrowheads="1" noChangeShapeType="1"/>
              </p:cNvPicPr>
              <p:nvPr/>
            </p:nvPicPr>
            <p:blipFill>
              <a:blip r:embed="rId3"/>
              <a:stretch>
                <a:fillRect/>
              </a:stretch>
            </p:blipFill>
            <p:spPr>
              <a:xfrm>
                <a:off x="377825" y="1409700"/>
                <a:ext cx="4041775" cy="2776538"/>
              </a:xfrm>
              <a:prstGeom prst="rect">
                <a:avLst/>
              </a:prstGeom>
            </p:spPr>
          </p:pic>
        </mc:Fallback>
      </mc:AlternateContent>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724567" y="1811427"/>
            <a:ext cx="4209804" cy="4198848"/>
          </a:xfrm>
        </p:spPr>
        <p:txBody>
          <a:bodyPr>
            <a:normAutofit/>
          </a:bodyPr>
          <a:lstStyle/>
          <a:p>
            <a:pPr algn="just"/>
            <a:r>
              <a:rPr lang="fr-FR" sz="1100" dirty="0"/>
              <a:t>De même que les logements, c’est sur la question du chauffage, qui est aussi la principale consommation du tertiaire, qu’il faut travailler pour un potentiel d’économie. </a:t>
            </a:r>
          </a:p>
          <a:p>
            <a:pPr algn="just"/>
            <a:r>
              <a:rPr lang="fr-FR" sz="1100" dirty="0"/>
              <a:t>Les hypothèses sont établies en gagnant 29% des consommations sur le chauffage liés à la rénovation du bâti et 25% liés au changement de systèmes d’ici 2030. </a:t>
            </a:r>
          </a:p>
          <a:p>
            <a:pPr algn="just"/>
            <a:r>
              <a:rPr lang="fr-FR" sz="1100" dirty="0"/>
              <a:t>Les potentiels sont aussi établis sur l’hypothèse de réduire de 35% les besoins en ECS et la rotation des systèmes de production d’ECS (aujourd’hui fioul et GPL à 85%), diminuer les besoins de cuisson de 15%, de substituer le GPL par l’électricité et faire varier les besoins en électricité spécifique.</a:t>
            </a:r>
          </a:p>
          <a:p>
            <a:pPr algn="just"/>
            <a:r>
              <a:rPr lang="fr-FR" sz="1100" dirty="0"/>
              <a:t>L’objectif à 2030 serait de réduire les consommations de 37% en réduisant de plus de 50% les consommations d’énergie pour le chauffage des bâtiments et les ECS par rapport aux consommations de 2010.</a:t>
            </a:r>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sz="1600" dirty="0"/>
              <a:t>Potentiel énergétique tertiaire</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4" cstate="print">
            <a:extLst>
              <a:ext uri="{28A0092B-C50C-407E-A947-70E740481C1C}">
                <a14:useLocalDpi xmlns:a14="http://schemas.microsoft.com/office/drawing/2010/main" val="0"/>
              </a:ext>
            </a:extLst>
          </a:blip>
          <a:srcRect l="1489" r="1489"/>
          <a:stretch>
            <a:fillRect/>
          </a:stretch>
        </p:blipFill>
        <p:spPr/>
      </p:pic>
      <p:sp>
        <p:nvSpPr>
          <p:cNvPr id="27" name="ZoneTexte 26">
            <a:extLst>
              <a:ext uri="{FF2B5EF4-FFF2-40B4-BE49-F238E27FC236}">
                <a16:creationId xmlns:a16="http://schemas.microsoft.com/office/drawing/2014/main" xmlns="" id="{D737CCDA-349B-4DF1-83A2-007B806F0AB3}"/>
              </a:ext>
            </a:extLst>
          </p:cNvPr>
          <p:cNvSpPr txBox="1"/>
          <p:nvPr/>
        </p:nvSpPr>
        <p:spPr>
          <a:xfrm>
            <a:off x="1369552" y="2909266"/>
            <a:ext cx="619125" cy="200055"/>
          </a:xfrm>
          <a:prstGeom prst="rect">
            <a:avLst/>
          </a:prstGeom>
          <a:noFill/>
        </p:spPr>
        <p:txBody>
          <a:bodyPr wrap="square" rtlCol="0">
            <a:spAutoFit/>
          </a:bodyPr>
          <a:lstStyle/>
          <a:p>
            <a:r>
              <a:rPr lang="fr-FR" sz="700" dirty="0"/>
              <a:t>Chauffage</a:t>
            </a:r>
          </a:p>
        </p:txBody>
      </p:sp>
      <p:sp>
        <p:nvSpPr>
          <p:cNvPr id="28" name="ZoneTexte 27">
            <a:extLst>
              <a:ext uri="{FF2B5EF4-FFF2-40B4-BE49-F238E27FC236}">
                <a16:creationId xmlns:a16="http://schemas.microsoft.com/office/drawing/2014/main" xmlns="" id="{1FEA5665-34A8-4341-A8C3-584114B04C0B}"/>
              </a:ext>
            </a:extLst>
          </p:cNvPr>
          <p:cNvSpPr txBox="1"/>
          <p:nvPr/>
        </p:nvSpPr>
        <p:spPr>
          <a:xfrm>
            <a:off x="2065671" y="3040952"/>
            <a:ext cx="409575" cy="200055"/>
          </a:xfrm>
          <a:prstGeom prst="rect">
            <a:avLst/>
          </a:prstGeom>
          <a:noFill/>
        </p:spPr>
        <p:txBody>
          <a:bodyPr wrap="square" rtlCol="0">
            <a:spAutoFit/>
          </a:bodyPr>
          <a:lstStyle/>
          <a:p>
            <a:r>
              <a:rPr lang="fr-FR" sz="700" dirty="0"/>
              <a:t>ECS</a:t>
            </a:r>
          </a:p>
        </p:txBody>
      </p:sp>
      <p:sp>
        <p:nvSpPr>
          <p:cNvPr id="29" name="ZoneTexte 28">
            <a:extLst>
              <a:ext uri="{FF2B5EF4-FFF2-40B4-BE49-F238E27FC236}">
                <a16:creationId xmlns:a16="http://schemas.microsoft.com/office/drawing/2014/main" xmlns="" id="{9FED6D7F-7A3B-4797-9D33-7F88282A1409}"/>
              </a:ext>
            </a:extLst>
          </p:cNvPr>
          <p:cNvSpPr txBox="1"/>
          <p:nvPr/>
        </p:nvSpPr>
        <p:spPr>
          <a:xfrm>
            <a:off x="3220118" y="3134533"/>
            <a:ext cx="533400" cy="200055"/>
          </a:xfrm>
          <a:prstGeom prst="rect">
            <a:avLst/>
          </a:prstGeom>
          <a:noFill/>
        </p:spPr>
        <p:txBody>
          <a:bodyPr wrap="square" rtlCol="0">
            <a:spAutoFit/>
          </a:bodyPr>
          <a:lstStyle/>
          <a:p>
            <a:r>
              <a:rPr lang="fr-FR" sz="700" dirty="0"/>
              <a:t>Cuisson</a:t>
            </a:r>
          </a:p>
        </p:txBody>
      </p:sp>
      <p:sp>
        <p:nvSpPr>
          <p:cNvPr id="30" name="ZoneTexte 29">
            <a:extLst>
              <a:ext uri="{FF2B5EF4-FFF2-40B4-BE49-F238E27FC236}">
                <a16:creationId xmlns:a16="http://schemas.microsoft.com/office/drawing/2014/main" xmlns="" id="{1D5F5C20-3ABD-4934-968B-58F7524D2882}"/>
              </a:ext>
            </a:extLst>
          </p:cNvPr>
          <p:cNvSpPr txBox="1"/>
          <p:nvPr/>
        </p:nvSpPr>
        <p:spPr>
          <a:xfrm>
            <a:off x="2575426" y="3087119"/>
            <a:ext cx="619125" cy="307777"/>
          </a:xfrm>
          <a:prstGeom prst="rect">
            <a:avLst/>
          </a:prstGeom>
          <a:noFill/>
        </p:spPr>
        <p:txBody>
          <a:bodyPr wrap="square" rtlCol="0">
            <a:spAutoFit/>
          </a:bodyPr>
          <a:lstStyle/>
          <a:p>
            <a:r>
              <a:rPr lang="fr-FR" sz="700" dirty="0"/>
              <a:t>Electricité spécifique</a:t>
            </a:r>
          </a:p>
        </p:txBody>
      </p:sp>
      <p:sp>
        <p:nvSpPr>
          <p:cNvPr id="31" name="ZoneTexte 30">
            <a:extLst>
              <a:ext uri="{FF2B5EF4-FFF2-40B4-BE49-F238E27FC236}">
                <a16:creationId xmlns:a16="http://schemas.microsoft.com/office/drawing/2014/main" xmlns="" id="{3373C4BE-F3B9-42ED-8B62-3849876EBBA4}"/>
              </a:ext>
            </a:extLst>
          </p:cNvPr>
          <p:cNvSpPr txBox="1"/>
          <p:nvPr/>
        </p:nvSpPr>
        <p:spPr>
          <a:xfrm>
            <a:off x="632034" y="3340002"/>
            <a:ext cx="981994" cy="307777"/>
          </a:xfrm>
          <a:prstGeom prst="rect">
            <a:avLst/>
          </a:prstGeom>
          <a:noFill/>
        </p:spPr>
        <p:txBody>
          <a:bodyPr wrap="square" rtlCol="0">
            <a:spAutoFit/>
          </a:bodyPr>
          <a:lstStyle/>
          <a:p>
            <a:pPr algn="ctr"/>
            <a:r>
              <a:rPr lang="fr-FR" sz="700" b="1" dirty="0"/>
              <a:t>Consommations 2010</a:t>
            </a:r>
          </a:p>
        </p:txBody>
      </p:sp>
      <p:sp>
        <p:nvSpPr>
          <p:cNvPr id="34" name="ZoneTexte 33">
            <a:extLst>
              <a:ext uri="{FF2B5EF4-FFF2-40B4-BE49-F238E27FC236}">
                <a16:creationId xmlns:a16="http://schemas.microsoft.com/office/drawing/2014/main" xmlns="" id="{D2C39159-97CD-4873-8F40-7B14A28DBE18}"/>
              </a:ext>
            </a:extLst>
          </p:cNvPr>
          <p:cNvSpPr txBox="1"/>
          <p:nvPr/>
        </p:nvSpPr>
        <p:spPr>
          <a:xfrm>
            <a:off x="3590006" y="3435216"/>
            <a:ext cx="981994" cy="200055"/>
          </a:xfrm>
          <a:prstGeom prst="rect">
            <a:avLst/>
          </a:prstGeom>
          <a:noFill/>
        </p:spPr>
        <p:txBody>
          <a:bodyPr wrap="square" rtlCol="0">
            <a:spAutoFit/>
          </a:bodyPr>
          <a:lstStyle/>
          <a:p>
            <a:r>
              <a:rPr lang="fr-FR" sz="700" b="1" dirty="0"/>
              <a:t>Potentiels 2030</a:t>
            </a:r>
          </a:p>
        </p:txBody>
      </p:sp>
      <p:graphicFrame>
        <p:nvGraphicFramePr>
          <p:cNvPr id="35" name="Espace réservé du contenu 34">
            <a:extLst>
              <a:ext uri="{FF2B5EF4-FFF2-40B4-BE49-F238E27FC236}">
                <a16:creationId xmlns:a16="http://schemas.microsoft.com/office/drawing/2014/main" xmlns="" id="{00000000-0008-0000-0100-00000A000000}"/>
              </a:ext>
            </a:extLst>
          </p:cNvPr>
          <p:cNvGraphicFramePr>
            <a:graphicFrameLocks noGrp="1"/>
          </p:cNvGraphicFramePr>
          <p:nvPr>
            <p:ph sz="quarter" idx="25"/>
            <p:extLst>
              <p:ext uri="{D42A27DB-BD31-4B8C-83A1-F6EECF244321}">
                <p14:modId xmlns:p14="http://schemas.microsoft.com/office/powerpoint/2010/main" val="882351482"/>
              </p:ext>
            </p:extLst>
          </p:nvPr>
        </p:nvGraphicFramePr>
        <p:xfrm>
          <a:off x="377825" y="4186238"/>
          <a:ext cx="4041775" cy="2058987"/>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xmlns="" id="{26B42884-502D-4475-A359-72570F06D816}"/>
              </a:ext>
            </a:extLst>
          </p:cNvPr>
          <p:cNvSpPr>
            <a:spLocks noGrp="1"/>
          </p:cNvSpPr>
          <p:nvPr>
            <p:ph type="sldNum" sz="quarter" idx="12"/>
          </p:nvPr>
        </p:nvSpPr>
        <p:spPr/>
        <p:txBody>
          <a:bodyPr/>
          <a:lstStyle/>
          <a:p>
            <a:fld id="{01DFE443-B80B-44A7-B8E3-175A733CB829}" type="slidenum">
              <a:rPr lang="fr-FR" smtClean="0"/>
              <a:t>23</a:t>
            </a:fld>
            <a:endParaRPr lang="fr-FR"/>
          </a:p>
        </p:txBody>
      </p:sp>
      <p:sp>
        <p:nvSpPr>
          <p:cNvPr id="4" name="Espace réservé du texte 3">
            <a:extLst>
              <a:ext uri="{FF2B5EF4-FFF2-40B4-BE49-F238E27FC236}">
                <a16:creationId xmlns:a16="http://schemas.microsoft.com/office/drawing/2014/main" xmlns="" id="{34BE4B1A-0E2C-4FB3-8B8C-073E52581288}"/>
              </a:ext>
            </a:extLst>
          </p:cNvPr>
          <p:cNvSpPr>
            <a:spLocks noGrp="1"/>
          </p:cNvSpPr>
          <p:nvPr>
            <p:ph type="body" sz="quarter" idx="21"/>
          </p:nvPr>
        </p:nvSpPr>
        <p:spPr/>
        <p:txBody>
          <a:bodyPr/>
          <a:lstStyle/>
          <a:p>
            <a:endParaRPr lang="fr-FR"/>
          </a:p>
        </p:txBody>
      </p:sp>
      <p:sp>
        <p:nvSpPr>
          <p:cNvPr id="18" name="Espace réservé du texte 1">
            <a:extLst>
              <a:ext uri="{FF2B5EF4-FFF2-40B4-BE49-F238E27FC236}">
                <a16:creationId xmlns:a16="http://schemas.microsoft.com/office/drawing/2014/main" xmlns="" id="{B8A00756-854F-4ECD-9781-8B55990059E0}"/>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155543313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230</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523850"/>
            <a:ext cx="4813712" cy="646331"/>
          </a:xfrm>
          <a:prstGeom prst="rect">
            <a:avLst/>
          </a:prstGeom>
        </p:spPr>
        <p:txBody>
          <a:bodyPr wrap="square">
            <a:spAutoFit/>
          </a:bodyPr>
          <a:lstStyle/>
          <a:p>
            <a:r>
              <a:rPr lang="fr-FR" b="1" dirty="0">
                <a:latin typeface="+mj-lt"/>
              </a:rPr>
              <a:t>Action n°12.3 :  Développer les autres déplacements doux et actifs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développer les accompagnements sur des établissements/quartiers pour augmenter les déplacements doux</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20560"/>
            <a:ext cx="5245321" cy="1015663"/>
          </a:xfrm>
          <a:prstGeom prst="rect">
            <a:avLst/>
          </a:prstGeom>
          <a:noFill/>
        </p:spPr>
        <p:txBody>
          <a:bodyPr wrap="square" rtlCol="0">
            <a:spAutoFit/>
          </a:bodyPr>
          <a:lstStyle/>
          <a:p>
            <a:pPr algn="just"/>
            <a:r>
              <a:rPr lang="fr-FR" sz="1000" dirty="0"/>
              <a:t>Rendre les espaces urbains plus attractifs, vitrines, lieux de rencontre et de partage pour inciter un cheminement piéton lié aux commerces. Ce qui implique de renforcer la mutualisation et les espaces de partage tout en réduisant au maximum les nuisances sur l’environnement et la santé. </a:t>
            </a:r>
          </a:p>
          <a:p>
            <a:pPr algn="just"/>
            <a:r>
              <a:rPr lang="fr-FR" sz="1000" dirty="0"/>
              <a:t>Rendre les espaces urbains plus attractifs pour les déplacements doux et sécurisés (redonner la place aux piétons). </a:t>
            </a:r>
            <a:endParaRPr lang="fr-FR" sz="8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1061829"/>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modale des déplacements doux dans les transports</a:t>
            </a:r>
          </a:p>
          <a:p>
            <a:pPr marL="171450" indent="-171450">
              <a:buFont typeface="Arial" panose="020B0604020202020204" pitchFamily="34" charset="0"/>
              <a:buChar char="•"/>
            </a:pPr>
            <a:r>
              <a:rPr lang="fr-FR" sz="900" dirty="0"/>
              <a:t>Emissions de GES du secteur transport en tCO2e / an.</a:t>
            </a:r>
          </a:p>
          <a:p>
            <a:pPr marL="171450" indent="-171450">
              <a:buFont typeface="Arial" panose="020B0604020202020204" pitchFamily="34" charset="0"/>
              <a:buChar char="•"/>
            </a:pPr>
            <a:r>
              <a:rPr lang="fr-FR" sz="900" dirty="0"/>
              <a:t>Suivi de projet d'aménagement de voirie sur les centres villes de Gevrey et Nuits</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12.1 , 6.1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Foyers et employeurs</a:t>
            </a:r>
          </a:p>
          <a:p>
            <a:pPr>
              <a:lnSpc>
                <a:spcPct val="150000"/>
              </a:lnSpc>
            </a:pPr>
            <a:r>
              <a:rPr lang="fr-FR" sz="900" b="1" dirty="0"/>
              <a:t>Partenaires : </a:t>
            </a:r>
            <a:r>
              <a:rPr lang="fr-FR" sz="900" dirty="0"/>
              <a:t>NC</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xmlns=""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xmlns=""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596EE74C-C398-4BA3-9C81-AA80BFA6B424}"/>
              </a:ext>
            </a:extLst>
          </p:cNvPr>
          <p:cNvSpPr/>
          <p:nvPr/>
        </p:nvSpPr>
        <p:spPr>
          <a:xfrm>
            <a:off x="7532189" y="55821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97CCBEC7-2035-44B9-937E-6C1023168908}"/>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xmlns="" id="{1E4EACE3-DA2C-4C43-BD90-BA2571841A2B}"/>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xmlns="" id="{2929A9E7-A34D-457E-87C4-A4130B7C5584}"/>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6" name="ZoneTexte 45">
            <a:extLst>
              <a:ext uri="{FF2B5EF4-FFF2-40B4-BE49-F238E27FC236}">
                <a16:creationId xmlns:a16="http://schemas.microsoft.com/office/drawing/2014/main" xmlns="" id="{8E5FAE7A-D841-4B91-A21F-3FE7C5D865E3}"/>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1" name="Ellipse 50">
            <a:extLst>
              <a:ext uri="{FF2B5EF4-FFF2-40B4-BE49-F238E27FC236}">
                <a16:creationId xmlns:a16="http://schemas.microsoft.com/office/drawing/2014/main" xmlns="" id="{3028A745-08C8-4D90-9918-6ACF4AEC10D2}"/>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2" name="ZoneTexte 51">
            <a:extLst>
              <a:ext uri="{FF2B5EF4-FFF2-40B4-BE49-F238E27FC236}">
                <a16:creationId xmlns:a16="http://schemas.microsoft.com/office/drawing/2014/main" xmlns="" id="{954BBB93-E812-4EC5-B53D-E5F8E089E5A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3" name="Espace réservé du texte 6">
            <a:extLst>
              <a:ext uri="{FF2B5EF4-FFF2-40B4-BE49-F238E27FC236}">
                <a16:creationId xmlns:a16="http://schemas.microsoft.com/office/drawing/2014/main" xmlns="" id="{47069B5C-A46C-4355-8AA9-6601DEE3F865}"/>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Elaboration et mise en œuvre d’une stratégie de mobilité rurale</a:t>
            </a:r>
          </a:p>
        </p:txBody>
      </p:sp>
      <p:sp>
        <p:nvSpPr>
          <p:cNvPr id="55" name="Espace réservé du texte 7">
            <a:extLst>
              <a:ext uri="{FF2B5EF4-FFF2-40B4-BE49-F238E27FC236}">
                <a16:creationId xmlns:a16="http://schemas.microsoft.com/office/drawing/2014/main" xmlns="" id="{0D2A8FB6-E087-4837-ADC5-0057A5221520}"/>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6" name="ZoneTexte 55">
            <a:extLst>
              <a:ext uri="{FF2B5EF4-FFF2-40B4-BE49-F238E27FC236}">
                <a16:creationId xmlns:a16="http://schemas.microsoft.com/office/drawing/2014/main" xmlns="" id="{9E433194-DA01-4099-A1A9-A066B7FDF149}"/>
              </a:ext>
            </a:extLst>
          </p:cNvPr>
          <p:cNvSpPr txBox="1"/>
          <p:nvPr/>
        </p:nvSpPr>
        <p:spPr>
          <a:xfrm>
            <a:off x="2705801" y="3535252"/>
            <a:ext cx="3017962" cy="1323439"/>
          </a:xfrm>
          <a:prstGeom prst="rect">
            <a:avLst/>
          </a:prstGeom>
          <a:noFill/>
        </p:spPr>
        <p:txBody>
          <a:bodyPr wrap="square" rtlCol="0">
            <a:spAutoFit/>
          </a:bodyPr>
          <a:lstStyle/>
          <a:p>
            <a:pPr marL="171450" indent="-171450">
              <a:buFontTx/>
              <a:buChar char="-"/>
            </a:pPr>
            <a:r>
              <a:rPr lang="fr-FR" sz="1000" dirty="0"/>
              <a:t>Faciliter les déplacements piétons dans l'espace urbain</a:t>
            </a:r>
          </a:p>
          <a:p>
            <a:pPr marL="171450" indent="-171450">
              <a:buFontTx/>
              <a:buChar char="-"/>
            </a:pPr>
            <a:r>
              <a:rPr lang="fr-FR" sz="1000" dirty="0"/>
              <a:t>Mettre en place des actions d’animation en lien avec les commerces de proximité</a:t>
            </a:r>
          </a:p>
          <a:p>
            <a:pPr marL="171450" indent="-171450">
              <a:buFontTx/>
              <a:buChar char="-"/>
            </a:pPr>
            <a:r>
              <a:rPr lang="fr-FR" sz="1000" dirty="0"/>
              <a:t>Réduire la vitesse des poids lourds</a:t>
            </a:r>
          </a:p>
          <a:p>
            <a:pPr marL="171450" indent="-171450">
              <a:buFontTx/>
              <a:buChar char="-"/>
            </a:pPr>
            <a:r>
              <a:rPr lang="fr-FR" sz="1000" dirty="0"/>
              <a:t>Identifier et restaurer ou créer de nouvelles zones piétonnes et utilisables à vélo</a:t>
            </a:r>
          </a:p>
          <a:p>
            <a:pPr marL="171450" indent="-171450">
              <a:buFontTx/>
              <a:buChar char="-"/>
            </a:pPr>
            <a:endParaRPr lang="fr-FR" sz="1000" dirty="0"/>
          </a:p>
        </p:txBody>
      </p:sp>
      <p:sp>
        <p:nvSpPr>
          <p:cNvPr id="57" name="Espace réservé du texte 7">
            <a:extLst>
              <a:ext uri="{FF2B5EF4-FFF2-40B4-BE49-F238E27FC236}">
                <a16:creationId xmlns:a16="http://schemas.microsoft.com/office/drawing/2014/main" xmlns="" id="{BB0ED8DE-D6CA-42CE-85FC-6DCF9C5D6F4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8" name="Espace réservé pour une image  29">
            <a:extLst>
              <a:ext uri="{FF2B5EF4-FFF2-40B4-BE49-F238E27FC236}">
                <a16:creationId xmlns:a16="http://schemas.microsoft.com/office/drawing/2014/main" xmlns="" id="{BD353ADD-F4B1-409D-BC56-26BC1484B4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423129346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231</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23850"/>
            <a:ext cx="5262441" cy="646331"/>
          </a:xfrm>
          <a:prstGeom prst="rect">
            <a:avLst/>
          </a:prstGeom>
        </p:spPr>
        <p:txBody>
          <a:bodyPr wrap="square">
            <a:spAutoFit/>
          </a:bodyPr>
          <a:lstStyle/>
          <a:p>
            <a:r>
              <a:rPr lang="fr-FR" b="1" dirty="0">
                <a:latin typeface="+mj-lt"/>
              </a:rPr>
              <a:t>Action n°12.4 :  Renforcer les services et l’intermodalité dans les gares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5 gares avec services renforcés pour l’intermodalité et pour favoriser l’usage du TER</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303688"/>
            <a:ext cx="5245321" cy="1015663"/>
          </a:xfrm>
          <a:prstGeom prst="rect">
            <a:avLst/>
          </a:prstGeom>
          <a:noFill/>
        </p:spPr>
        <p:txBody>
          <a:bodyPr wrap="square" rtlCol="0">
            <a:spAutoFit/>
          </a:bodyPr>
          <a:lstStyle/>
          <a:p>
            <a:pPr algn="just"/>
            <a:r>
              <a:rPr lang="fr-FR" sz="1000" dirty="0"/>
              <a:t>Une des manières d’agir sur l’usage du transport ferré est de permettre aux usagers une plus grande flexibilité entre les différents moyens de transport. Cela passe par une facilitation de l’intermodalité au niveau des gares. Des rénovations et développement de nouveaux services sont à envisager, notamment des services permettant de compenser voir de supplanter les avantages de la souplesse de la voiture solo (courses, services divers à la population…).</a:t>
            </a:r>
            <a:endParaRPr lang="fr-FR" sz="800" dirty="0"/>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466874"/>
            <a:ext cx="309046" cy="309046"/>
          </a:xfrm>
          <a:prstGeom prst="rect">
            <a:avLst/>
          </a:prstGeom>
        </p:spPr>
      </p:pic>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xmlns="" id="{E93E3E74-E4FD-4636-8D0E-6FD62B6A29C9}"/>
              </a:ext>
            </a:extLst>
          </p:cNvPr>
          <p:cNvSpPr txBox="1">
            <a:spLocks/>
          </p:cNvSpPr>
          <p:nvPr/>
        </p:nvSpPr>
        <p:spPr>
          <a:xfrm>
            <a:off x="512944" y="3506603"/>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Part modale du transport ferré</a:t>
            </a:r>
          </a:p>
          <a:p>
            <a:pPr marL="171450" indent="-171450">
              <a:buFont typeface="Arial" panose="020B0604020202020204" pitchFamily="34" charset="0"/>
              <a:buChar char="•"/>
            </a:pPr>
            <a:r>
              <a:rPr lang="fr-FR" sz="900" dirty="0"/>
              <a:t>Fréquentation des gares.</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12.1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31079"/>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Communes et entreprises, foyers</a:t>
            </a:r>
          </a:p>
          <a:p>
            <a:pPr>
              <a:lnSpc>
                <a:spcPct val="150000"/>
              </a:lnSpc>
            </a:pPr>
            <a:r>
              <a:rPr lang="fr-FR" sz="900" b="1" dirty="0"/>
              <a:t>Partenaires : </a:t>
            </a:r>
            <a:r>
              <a:rPr lang="fr-FR" sz="900" dirty="0"/>
              <a:t>Communes, CD21, Région prestataires de transport</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xmlns="" id="{D78C8BF7-31F9-4A1D-9D1D-982E0F6B4DB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xmlns=""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596EE74C-C398-4BA3-9C81-AA80BFA6B424}"/>
              </a:ext>
            </a:extLst>
          </p:cNvPr>
          <p:cNvSpPr/>
          <p:nvPr/>
        </p:nvSpPr>
        <p:spPr>
          <a:xfrm>
            <a:off x="7447965" y="507677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xmlns="" id="{FD726DD3-077D-4748-928D-7A8FE7667375}"/>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a16="http://schemas.microsoft.com/office/drawing/2014/main" xmlns="" id="{18317AE7-B53B-46ED-B1D2-BB56D7A97143}"/>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6" name="ZoneTexte 45">
            <a:extLst>
              <a:ext uri="{FF2B5EF4-FFF2-40B4-BE49-F238E27FC236}">
                <a16:creationId xmlns:a16="http://schemas.microsoft.com/office/drawing/2014/main" xmlns="" id="{C91C0284-92F1-4252-944B-141F041087DC}"/>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449FEF83-8CBC-4BF2-BA5D-A6B489F4ADC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6F666254-719D-4A31-85A2-E1ADB5064FCA}"/>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2" name="Espace réservé du texte 6">
            <a:extLst>
              <a:ext uri="{FF2B5EF4-FFF2-40B4-BE49-F238E27FC236}">
                <a16:creationId xmlns:a16="http://schemas.microsoft.com/office/drawing/2014/main" xmlns="" id="{7CDA2CA5-26A2-47E4-A584-9DE0C034ADE0}"/>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Elaboration et mise en œuvre d’une stratégie de mobilité rurale</a:t>
            </a:r>
          </a:p>
        </p:txBody>
      </p:sp>
      <p:sp>
        <p:nvSpPr>
          <p:cNvPr id="49" name="ZoneTexte 48">
            <a:extLst>
              <a:ext uri="{FF2B5EF4-FFF2-40B4-BE49-F238E27FC236}">
                <a16:creationId xmlns:a16="http://schemas.microsoft.com/office/drawing/2014/main" xmlns="" id="{64CD0972-7879-415B-BE81-63EE637C31F3}"/>
              </a:ext>
            </a:extLst>
          </p:cNvPr>
          <p:cNvSpPr txBox="1"/>
          <p:nvPr/>
        </p:nvSpPr>
        <p:spPr>
          <a:xfrm>
            <a:off x="262237" y="3756014"/>
            <a:ext cx="2443543" cy="400110"/>
          </a:xfrm>
          <a:prstGeom prst="rect">
            <a:avLst/>
          </a:prstGeom>
          <a:noFill/>
        </p:spPr>
        <p:txBody>
          <a:bodyPr wrap="square" rtlCol="0">
            <a:spAutoFit/>
          </a:bodyPr>
          <a:lstStyle/>
          <a:p>
            <a:pPr marL="171450" indent="-171450">
              <a:buFontTx/>
              <a:buChar char="-"/>
            </a:pPr>
            <a:r>
              <a:rPr lang="fr-FR" sz="1000" dirty="0"/>
              <a:t>Maintien et développement des 5 gares et du transport ferroviaire</a:t>
            </a:r>
          </a:p>
        </p:txBody>
      </p:sp>
      <p:sp>
        <p:nvSpPr>
          <p:cNvPr id="55" name="ZoneTexte 54">
            <a:extLst>
              <a:ext uri="{FF2B5EF4-FFF2-40B4-BE49-F238E27FC236}">
                <a16:creationId xmlns:a16="http://schemas.microsoft.com/office/drawing/2014/main" xmlns="" id="{AA159245-52E7-42D1-8C63-2C0F7D780FD9}"/>
              </a:ext>
            </a:extLst>
          </p:cNvPr>
          <p:cNvSpPr txBox="1"/>
          <p:nvPr/>
        </p:nvSpPr>
        <p:spPr>
          <a:xfrm>
            <a:off x="2705801" y="3761678"/>
            <a:ext cx="3017962" cy="1015663"/>
          </a:xfrm>
          <a:prstGeom prst="rect">
            <a:avLst/>
          </a:prstGeom>
          <a:noFill/>
        </p:spPr>
        <p:txBody>
          <a:bodyPr wrap="square" rtlCol="0">
            <a:spAutoFit/>
          </a:bodyPr>
          <a:lstStyle/>
          <a:p>
            <a:pPr marL="171450" indent="-171450">
              <a:buFontTx/>
              <a:buChar char="-"/>
            </a:pPr>
            <a:r>
              <a:rPr lang="fr-FR" sz="1000" dirty="0"/>
              <a:t>Faciliter l'accès aux gares : pistes cyclables, parkings à vélos sécurisés, accès piéton, etc.</a:t>
            </a:r>
          </a:p>
          <a:p>
            <a:pPr marL="171450" indent="-171450">
              <a:buFontTx/>
              <a:buChar char="-"/>
            </a:pPr>
            <a:r>
              <a:rPr lang="fr-FR" sz="1000" dirty="0"/>
              <a:t>Renforcer la desserte des gares et la fréquence des trains </a:t>
            </a:r>
          </a:p>
          <a:p>
            <a:pPr marL="171450" indent="-171450">
              <a:buFontTx/>
              <a:buChar char="-"/>
            </a:pPr>
            <a:r>
              <a:rPr lang="fr-FR" sz="1000" dirty="0"/>
              <a:t>Travailler l’itinéraire et l’intermodalité avec le conseil départemental</a:t>
            </a:r>
          </a:p>
        </p:txBody>
      </p:sp>
      <p:sp>
        <p:nvSpPr>
          <p:cNvPr id="56" name="Espace réservé du texte 7">
            <a:extLst>
              <a:ext uri="{FF2B5EF4-FFF2-40B4-BE49-F238E27FC236}">
                <a16:creationId xmlns:a16="http://schemas.microsoft.com/office/drawing/2014/main" xmlns="" id="{BF59EBE4-DDE7-4D6D-A435-90476EE8C4A0}"/>
              </a:ext>
            </a:extLst>
          </p:cNvPr>
          <p:cNvSpPr txBox="1">
            <a:spLocks/>
          </p:cNvSpPr>
          <p:nvPr/>
        </p:nvSpPr>
        <p:spPr>
          <a:xfrm>
            <a:off x="2723198" y="3506442"/>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3" name="Croix 52">
            <a:extLst>
              <a:ext uri="{FF2B5EF4-FFF2-40B4-BE49-F238E27FC236}">
                <a16:creationId xmlns:a16="http://schemas.microsoft.com/office/drawing/2014/main" xmlns="" id="{68E7B0F3-3E07-4B00-B421-AA8FAFCE6F0A}"/>
              </a:ext>
            </a:extLst>
          </p:cNvPr>
          <p:cNvSpPr/>
          <p:nvPr/>
        </p:nvSpPr>
        <p:spPr>
          <a:xfrm>
            <a:off x="7182638" y="60603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Tree>
    <p:extLst>
      <p:ext uri="{BB962C8B-B14F-4D97-AF65-F5344CB8AC3E}">
        <p14:creationId xmlns:p14="http://schemas.microsoft.com/office/powerpoint/2010/main" val="300858778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232</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23850"/>
            <a:ext cx="4735597" cy="707886"/>
          </a:xfrm>
          <a:prstGeom prst="rect">
            <a:avLst/>
          </a:prstGeom>
        </p:spPr>
        <p:txBody>
          <a:bodyPr wrap="square">
            <a:spAutoFit/>
          </a:bodyPr>
          <a:lstStyle/>
          <a:p>
            <a:r>
              <a:rPr lang="fr-FR" sz="2000" b="1" dirty="0">
                <a:latin typeface="+mj-lt"/>
              </a:rPr>
              <a:t>Action n°12.5 :  Diminuer l’utilisation et l’impact de la voiture en solo</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Augmenter la part du covoiturage</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1015663"/>
          </a:xfrm>
          <a:prstGeom prst="rect">
            <a:avLst/>
          </a:prstGeom>
          <a:noFill/>
        </p:spPr>
        <p:txBody>
          <a:bodyPr wrap="square" rtlCol="0">
            <a:spAutoFit/>
          </a:bodyPr>
          <a:lstStyle/>
          <a:p>
            <a:pPr algn="just"/>
            <a:r>
              <a:rPr lang="fr-FR" sz="1000" dirty="0"/>
              <a:t>Les déplacements en voiture solo sont les déplacements les plus polluants. Augmenter le taux de remplissage des voitures est une piste d’action qui complète des mesures pour développer les transports doux et les transports en commun. Il faut pour cela repenser certains aménagements du territoire afin de favoriser le covoiturage. Cela va de paire avec l’émergence de nouvelles motorisations, électriques, hydrogènes ou au biogaz qui permettent de diminuer l’impact de la voiture solo.</a:t>
            </a:r>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304949"/>
            <a:ext cx="309046" cy="309046"/>
          </a:xfrm>
          <a:prstGeom prst="rect">
            <a:avLst/>
          </a:prstGeom>
        </p:spPr>
      </p:pic>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3" name="Espace réservé du texte 7">
            <a:extLst>
              <a:ext uri="{FF2B5EF4-FFF2-40B4-BE49-F238E27FC236}">
                <a16:creationId xmlns:a16="http://schemas.microsoft.com/office/drawing/2014/main" xmlns="" id="{E93E3E74-E4FD-4636-8D0E-6FD62B6A29C9}"/>
              </a:ext>
            </a:extLst>
          </p:cNvPr>
          <p:cNvSpPr txBox="1">
            <a:spLocks/>
          </p:cNvSpPr>
          <p:nvPr/>
        </p:nvSpPr>
        <p:spPr>
          <a:xfrm>
            <a:off x="512944" y="334467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Axes de covoiturage identifiés</a:t>
            </a:r>
          </a:p>
          <a:p>
            <a:pPr marL="171450" indent="-171450">
              <a:buFont typeface="Arial" panose="020B0604020202020204" pitchFamily="34" charset="0"/>
              <a:buChar char="•"/>
            </a:pPr>
            <a:r>
              <a:rPr lang="fr-FR" sz="900" dirty="0"/>
              <a:t>Taux de remplissage des véhicules</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action 12.1</a:t>
            </a:r>
          </a:p>
          <a:p>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a:t>
            </a:r>
            <a:r>
              <a:rPr lang="fr-FR" sz="900" dirty="0"/>
              <a:t> 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Foyers et entreprises</a:t>
            </a:r>
          </a:p>
          <a:p>
            <a:pPr>
              <a:lnSpc>
                <a:spcPct val="150000"/>
              </a:lnSpc>
            </a:pPr>
            <a:r>
              <a:rPr lang="fr-FR" sz="900" b="1" dirty="0"/>
              <a:t>Partenaires : </a:t>
            </a:r>
            <a:r>
              <a:rPr lang="fr-FR" sz="900" dirty="0"/>
              <a:t>Région, prestataires de transports, CD21</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xmlns="" id="{D78C8BF7-31F9-4A1D-9D1D-982E0F6B4DB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45" name="Croix 44">
            <a:extLst>
              <a:ext uri="{FF2B5EF4-FFF2-40B4-BE49-F238E27FC236}">
                <a16:creationId xmlns:a16="http://schemas.microsoft.com/office/drawing/2014/main" xmlns="" id="{AD05660D-EFA2-4C4E-8CFD-6E98E3C2E365}"/>
              </a:ext>
            </a:extLst>
          </p:cNvPr>
          <p:cNvSpPr/>
          <p:nvPr/>
        </p:nvSpPr>
        <p:spPr>
          <a:xfrm>
            <a:off x="7280631" y="50760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596EE74C-C398-4BA3-9C81-AA80BFA6B424}"/>
              </a:ext>
            </a:extLst>
          </p:cNvPr>
          <p:cNvSpPr/>
          <p:nvPr/>
        </p:nvSpPr>
        <p:spPr>
          <a:xfrm>
            <a:off x="7520157" y="559412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a16="http://schemas.microsoft.com/office/drawing/2014/main" xmlns="" id="{BC14C429-8FCF-4F67-8E2C-A27A097F478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 </a:t>
            </a:r>
          </a:p>
        </p:txBody>
      </p:sp>
      <p:graphicFrame>
        <p:nvGraphicFramePr>
          <p:cNvPr id="39" name="Tableau 38">
            <a:extLst>
              <a:ext uri="{FF2B5EF4-FFF2-40B4-BE49-F238E27FC236}">
                <a16:creationId xmlns:a16="http://schemas.microsoft.com/office/drawing/2014/main" xmlns="" id="{26209EA3-C79C-4D65-BE8B-A624415F7F19}"/>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6" name="ZoneTexte 45">
            <a:extLst>
              <a:ext uri="{FF2B5EF4-FFF2-40B4-BE49-F238E27FC236}">
                <a16:creationId xmlns:a16="http://schemas.microsoft.com/office/drawing/2014/main" xmlns="" id="{816D0088-6358-422F-9C6A-0F98D0F0AA6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F7C6EF31-1C70-40E9-B021-A4494A93388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4A2F7104-DC64-4AB3-80FF-816AE1B7338B}"/>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2" name="Espace réservé du texte 6">
            <a:extLst>
              <a:ext uri="{FF2B5EF4-FFF2-40B4-BE49-F238E27FC236}">
                <a16:creationId xmlns:a16="http://schemas.microsoft.com/office/drawing/2014/main" xmlns="" id="{EA71F20E-874E-4B36-BFE9-3A0044A019A0}"/>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Elaboration et mise en œuvre d’une stratégie de mobilité rurale</a:t>
            </a:r>
          </a:p>
        </p:txBody>
      </p:sp>
      <p:sp>
        <p:nvSpPr>
          <p:cNvPr id="49" name="ZoneTexte 48">
            <a:extLst>
              <a:ext uri="{FF2B5EF4-FFF2-40B4-BE49-F238E27FC236}">
                <a16:creationId xmlns:a16="http://schemas.microsoft.com/office/drawing/2014/main" xmlns="" id="{6A417B41-135C-4C8C-A1AF-DCDEB7CE1952}"/>
              </a:ext>
            </a:extLst>
          </p:cNvPr>
          <p:cNvSpPr txBox="1"/>
          <p:nvPr/>
        </p:nvSpPr>
        <p:spPr>
          <a:xfrm>
            <a:off x="262237" y="3590551"/>
            <a:ext cx="2443543" cy="1477328"/>
          </a:xfrm>
          <a:prstGeom prst="rect">
            <a:avLst/>
          </a:prstGeom>
          <a:noFill/>
        </p:spPr>
        <p:txBody>
          <a:bodyPr wrap="square" rtlCol="0">
            <a:spAutoFit/>
          </a:bodyPr>
          <a:lstStyle/>
          <a:p>
            <a:pPr marL="171450" indent="-171450">
              <a:buFontTx/>
              <a:buChar char="-"/>
            </a:pPr>
            <a:r>
              <a:rPr lang="fr-FR" sz="1000" dirty="0"/>
              <a:t>Développer sur le territoire des bornes de recharge des véhicules électriques, notamment à proximité des gares. 2 bornes de rechargement de véhicules électriques sont déjà en place et trois supplémentaires devraient voir le jour. </a:t>
            </a:r>
          </a:p>
          <a:p>
            <a:pPr marL="171450" indent="-171450">
              <a:buFontTx/>
              <a:buChar char="-"/>
            </a:pPr>
            <a:endParaRPr lang="fr-FR" sz="1000" dirty="0"/>
          </a:p>
        </p:txBody>
      </p:sp>
      <p:sp>
        <p:nvSpPr>
          <p:cNvPr id="55" name="ZoneTexte 54">
            <a:extLst>
              <a:ext uri="{FF2B5EF4-FFF2-40B4-BE49-F238E27FC236}">
                <a16:creationId xmlns:a16="http://schemas.microsoft.com/office/drawing/2014/main" xmlns="" id="{1C0E7A24-AA55-4C54-9B1C-328AD519EC83}"/>
              </a:ext>
            </a:extLst>
          </p:cNvPr>
          <p:cNvSpPr txBox="1"/>
          <p:nvPr/>
        </p:nvSpPr>
        <p:spPr>
          <a:xfrm>
            <a:off x="2705801" y="3596215"/>
            <a:ext cx="3017962" cy="1169551"/>
          </a:xfrm>
          <a:prstGeom prst="rect">
            <a:avLst/>
          </a:prstGeom>
          <a:noFill/>
        </p:spPr>
        <p:txBody>
          <a:bodyPr wrap="square" rtlCol="0">
            <a:spAutoFit/>
          </a:bodyPr>
          <a:lstStyle/>
          <a:p>
            <a:pPr marL="171450" indent="-171450">
              <a:buFontTx/>
              <a:buChar char="-"/>
            </a:pPr>
            <a:r>
              <a:rPr lang="fr-FR" sz="1000" dirty="0"/>
              <a:t>Agir avec tous les acteurs pour accroître le covoiturage</a:t>
            </a:r>
          </a:p>
          <a:p>
            <a:pPr marL="171450" indent="-171450">
              <a:buFontTx/>
              <a:buChar char="-"/>
            </a:pPr>
            <a:r>
              <a:rPr lang="fr-FR" sz="1000" dirty="0"/>
              <a:t>Développer des aires de covoiturage</a:t>
            </a:r>
          </a:p>
          <a:p>
            <a:pPr marL="171450" indent="-171450">
              <a:buFontTx/>
              <a:buChar char="-"/>
            </a:pPr>
            <a:r>
              <a:rPr lang="fr-FR" sz="1000" dirty="0"/>
              <a:t>Améliorer l'accès aux aires de covoiturage : accès piéton, pistes cyclables, parkings, vélos sécurisés et abrités, toilettes, etc.</a:t>
            </a:r>
          </a:p>
          <a:p>
            <a:pPr marL="171450" indent="-171450">
              <a:buFontTx/>
              <a:buChar char="-"/>
            </a:pPr>
            <a:r>
              <a:rPr lang="fr-FR" sz="1000" dirty="0"/>
              <a:t>Renforcer l'attractivité des bus</a:t>
            </a:r>
          </a:p>
        </p:txBody>
      </p:sp>
      <p:sp>
        <p:nvSpPr>
          <p:cNvPr id="56" name="Espace réservé du texte 7">
            <a:extLst>
              <a:ext uri="{FF2B5EF4-FFF2-40B4-BE49-F238E27FC236}">
                <a16:creationId xmlns:a16="http://schemas.microsoft.com/office/drawing/2014/main" xmlns="" id="{938E9C45-221A-4073-935C-93AFF8EA9369}"/>
              </a:ext>
            </a:extLst>
          </p:cNvPr>
          <p:cNvSpPr txBox="1">
            <a:spLocks/>
          </p:cNvSpPr>
          <p:nvPr/>
        </p:nvSpPr>
        <p:spPr>
          <a:xfrm>
            <a:off x="2723198" y="3340979"/>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Tree>
    <p:extLst>
      <p:ext uri="{BB962C8B-B14F-4D97-AF65-F5344CB8AC3E}">
        <p14:creationId xmlns:p14="http://schemas.microsoft.com/office/powerpoint/2010/main" val="270625991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233</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336812"/>
            <a:ext cx="4735597" cy="923330"/>
          </a:xfrm>
          <a:prstGeom prst="rect">
            <a:avLst/>
          </a:prstGeom>
        </p:spPr>
        <p:txBody>
          <a:bodyPr wrap="square">
            <a:spAutoFit/>
          </a:bodyPr>
          <a:lstStyle/>
          <a:p>
            <a:r>
              <a:rPr lang="fr-FR" b="1" dirty="0">
                <a:latin typeface="+mj-lt"/>
              </a:rPr>
              <a:t>Action n°12.6 :  Développer des solutions de nouvelle technologie au service de la mobilité</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Service nouvelles technologies et équipements pour réduire les émissions liées à la mobilité</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861774"/>
          </a:xfrm>
          <a:prstGeom prst="rect">
            <a:avLst/>
          </a:prstGeom>
          <a:noFill/>
        </p:spPr>
        <p:txBody>
          <a:bodyPr wrap="square" rtlCol="0">
            <a:spAutoFit/>
          </a:bodyPr>
          <a:lstStyle/>
          <a:p>
            <a:pPr algn="just"/>
            <a:r>
              <a:rPr lang="fr-FR" sz="1000" dirty="0"/>
              <a:t>Les nouvelles technologies peuvent présenter des solutions intéressantes pour décarboner la mobilité du territoire, et favoriser le covoiturage notamment. Utiliser le numérique et les progrès en terme de véhicules électriques, hydrogène ou biogaz permet d’élargir l’offre de transport durable proposée aux habitants. Action à développer en utilisant les outils régionaux.</a:t>
            </a:r>
          </a:p>
          <a:p>
            <a:pPr algn="just"/>
            <a:endParaRPr lang="fr-FR" sz="10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d’utilisateurs locaux de services de la mobilité</a:t>
            </a:r>
          </a:p>
          <a:p>
            <a:pPr marL="171450" indent="-171450">
              <a:buFont typeface="Arial" panose="020B0604020202020204" pitchFamily="34" charset="0"/>
              <a:buChar char="•"/>
            </a:pPr>
            <a:r>
              <a:rPr lang="fr-FR" sz="900" dirty="0"/>
              <a:t>Part de véhicules électriques/ hydrogène/ biogaz (bus)</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action 12.1</a:t>
            </a:r>
          </a:p>
          <a:p>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Foyers et entreprises</a:t>
            </a:r>
          </a:p>
          <a:p>
            <a:pPr>
              <a:lnSpc>
                <a:spcPct val="150000"/>
              </a:lnSpc>
            </a:pPr>
            <a:r>
              <a:rPr lang="fr-FR" sz="900" b="1" dirty="0"/>
              <a:t>Partenaires : </a:t>
            </a:r>
            <a:r>
              <a:rPr lang="fr-FR" sz="900" dirty="0"/>
              <a:t>région, prestataires de transports, ADEME, SICECO</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xmlns=""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38" name="Croix 37">
            <a:extLst>
              <a:ext uri="{FF2B5EF4-FFF2-40B4-BE49-F238E27FC236}">
                <a16:creationId xmlns:a16="http://schemas.microsoft.com/office/drawing/2014/main" xmlns="" id="{67A79CB8-F67B-4767-A9A8-57DFEAA18E09}"/>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0686C8AB-DCE2-48FD-8288-7D484016F4F6}"/>
              </a:ext>
            </a:extLst>
          </p:cNvPr>
          <p:cNvSpPr/>
          <p:nvPr/>
        </p:nvSpPr>
        <p:spPr>
          <a:xfrm>
            <a:off x="7231786" y="60394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xmlns="" id="{0A370555-8E51-4BCD-8523-9B5C9C5D3DE2}"/>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C094320C-B7F8-48E3-9E6B-D16EBB4FA274}"/>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60BA5201-57EF-4D83-8465-C698A209F3A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5CD81D0F-3ECA-4A10-810C-A7B7B89E740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E86A560D-BC59-4C88-8085-C83CC25F5E64}"/>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2" name="Espace réservé du texte 6">
            <a:extLst>
              <a:ext uri="{FF2B5EF4-FFF2-40B4-BE49-F238E27FC236}">
                <a16:creationId xmlns:a16="http://schemas.microsoft.com/office/drawing/2014/main" xmlns="" id="{83F2A6BA-4F3A-4F5A-AC38-C965CA6721DC}"/>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Elaboration et mise en œuvre d’une stratégie de mobilité rurale</a:t>
            </a:r>
          </a:p>
        </p:txBody>
      </p:sp>
      <p:sp>
        <p:nvSpPr>
          <p:cNvPr id="49" name="ZoneTexte 48">
            <a:extLst>
              <a:ext uri="{FF2B5EF4-FFF2-40B4-BE49-F238E27FC236}">
                <a16:creationId xmlns:a16="http://schemas.microsoft.com/office/drawing/2014/main" xmlns="" id="{81E4AD4A-7A48-4503-B538-8A083DE0CF1C}"/>
              </a:ext>
            </a:extLst>
          </p:cNvPr>
          <p:cNvSpPr txBox="1"/>
          <p:nvPr/>
        </p:nvSpPr>
        <p:spPr>
          <a:xfrm>
            <a:off x="262237" y="3529588"/>
            <a:ext cx="2443543" cy="1323439"/>
          </a:xfrm>
          <a:prstGeom prst="rect">
            <a:avLst/>
          </a:prstGeom>
          <a:noFill/>
        </p:spPr>
        <p:txBody>
          <a:bodyPr wrap="square" rtlCol="0">
            <a:spAutoFit/>
          </a:bodyPr>
          <a:lstStyle/>
          <a:p>
            <a:pPr marL="171450" indent="-171450">
              <a:buFontTx/>
              <a:buChar char="-"/>
            </a:pPr>
            <a:r>
              <a:rPr lang="fr-FR" sz="1000" dirty="0"/>
              <a:t>Développer le télétravail via le développement des Nouvelles Technologies de l'Information et de la Communication (NTIC) : accès haut débit, aménagement de tiers lieux équipés pour des vidéoconférences, etc.</a:t>
            </a:r>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xmlns="" id="{DEF296F4-DA71-4F2A-96DF-DAF7CF4B1241}"/>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xmlns="" id="{3A09A198-1AD5-4583-A35F-BE90A56A5C13}"/>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Permettre le développement des nouvelles solutions de mobilité, application/ plateforme de covoiturage territoriale</a:t>
            </a:r>
          </a:p>
          <a:p>
            <a:pPr marL="171450" indent="-171450">
              <a:buFontTx/>
              <a:buChar char="-"/>
            </a:pPr>
            <a:r>
              <a:rPr lang="fr-FR" sz="1000" dirty="0"/>
              <a:t>Utiliser les outils régionaux (</a:t>
            </a:r>
            <a:r>
              <a:rPr lang="fr-FR" sz="1000" dirty="0" err="1"/>
              <a:t>Mobigo</a:t>
            </a:r>
            <a:r>
              <a:rPr lang="fr-FR" sz="1000" dirty="0"/>
              <a:t>)</a:t>
            </a:r>
          </a:p>
          <a:p>
            <a:pPr marL="171450" indent="-171450">
              <a:buFontTx/>
              <a:buChar char="-"/>
            </a:pPr>
            <a:r>
              <a:rPr lang="fr-FR" sz="1000" dirty="0"/>
              <a:t>Développer la télémédecine</a:t>
            </a:r>
          </a:p>
          <a:p>
            <a:pPr marL="171450" indent="-171450">
              <a:buFontTx/>
              <a:buChar char="-"/>
            </a:pPr>
            <a:r>
              <a:rPr lang="fr-FR" sz="1000" dirty="0"/>
              <a:t>Développer un réseau de covoiturage type </a:t>
            </a:r>
            <a:r>
              <a:rPr lang="fr-FR" sz="1000" dirty="0" err="1"/>
              <a:t>rézo</a:t>
            </a:r>
            <a:r>
              <a:rPr lang="fr-FR" sz="1000" dirty="0"/>
              <a:t> pouce</a:t>
            </a:r>
          </a:p>
        </p:txBody>
      </p:sp>
      <p:sp>
        <p:nvSpPr>
          <p:cNvPr id="56" name="Espace réservé du texte 7">
            <a:extLst>
              <a:ext uri="{FF2B5EF4-FFF2-40B4-BE49-F238E27FC236}">
                <a16:creationId xmlns:a16="http://schemas.microsoft.com/office/drawing/2014/main" xmlns="" id="{F839ECF4-0D9A-4325-B913-601C0A7D6034}"/>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xmlns="" id="{359C6235-3E09-4898-B792-EBAA734724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14651818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234</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523850"/>
            <a:ext cx="4663456" cy="707886"/>
          </a:xfrm>
          <a:prstGeom prst="rect">
            <a:avLst/>
          </a:prstGeom>
        </p:spPr>
        <p:txBody>
          <a:bodyPr wrap="square">
            <a:spAutoFit/>
          </a:bodyPr>
          <a:lstStyle/>
          <a:p>
            <a:r>
              <a:rPr lang="fr-FR" sz="2000" b="1" dirty="0">
                <a:latin typeface="+mj-lt"/>
              </a:rPr>
              <a:t>Action n°12.7 :  Augmenter le lien social</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:Organisation de rencontres pour favoriser la mobilité décarbonée</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707886"/>
          </a:xfrm>
          <a:prstGeom prst="rect">
            <a:avLst/>
          </a:prstGeom>
          <a:noFill/>
        </p:spPr>
        <p:txBody>
          <a:bodyPr wrap="square" rtlCol="0">
            <a:spAutoFit/>
          </a:bodyPr>
          <a:lstStyle/>
          <a:p>
            <a:pPr algn="just"/>
            <a:r>
              <a:rPr lang="fr-FR" sz="1000" dirty="0"/>
              <a:t>Créer du lien social sur le territoire permet d’améliorer la mobilité, en favorisant le partage des véhicules (covoiturage), la convivialité et la qualité des espaces publics / transports en commun. La CC pourra notamment animer le territoire sur ces questions à travers des temps d’échanges et de rencontres. </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2308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rencontres organisées</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369332"/>
          </a:xfrm>
          <a:prstGeom prst="rect">
            <a:avLst/>
          </a:prstGeom>
          <a:noFill/>
        </p:spPr>
        <p:txBody>
          <a:bodyPr wrap="square" rtlCol="0">
            <a:spAutoFit/>
          </a:bodyPr>
          <a:lstStyle/>
          <a:p>
            <a:r>
              <a:rPr lang="fr-FR" sz="900" dirty="0"/>
              <a:t>Lien action 12.1</a:t>
            </a:r>
          </a:p>
          <a:p>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DD et biodiversité</a:t>
            </a:r>
          </a:p>
          <a:p>
            <a:pPr>
              <a:lnSpc>
                <a:spcPct val="150000"/>
              </a:lnSpc>
            </a:pPr>
            <a:r>
              <a:rPr lang="fr-FR" sz="900" b="1" dirty="0"/>
              <a:t>Public: </a:t>
            </a:r>
            <a:r>
              <a:rPr lang="fr-FR" sz="900" dirty="0"/>
              <a:t>Foyers et communes</a:t>
            </a:r>
          </a:p>
          <a:p>
            <a:pPr>
              <a:lnSpc>
                <a:spcPct val="150000"/>
              </a:lnSpc>
            </a:pPr>
            <a:r>
              <a:rPr lang="fr-FR" sz="900" b="1" dirty="0"/>
              <a:t>Partenaires : </a:t>
            </a:r>
            <a:r>
              <a:rPr lang="fr-FR" sz="900" dirty="0"/>
              <a:t>Région, </a:t>
            </a:r>
            <a:r>
              <a:rPr lang="fr-FR" sz="900" dirty="0" err="1"/>
              <a:t>Ademe</a:t>
            </a:r>
            <a:endParaRPr lang="fr-FR" sz="900" b="1"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pour une image  39">
            <a:extLst>
              <a:ext uri="{FF2B5EF4-FFF2-40B4-BE49-F238E27FC236}">
                <a16:creationId xmlns:a16="http://schemas.microsoft.com/office/drawing/2014/main" xmlns="" id="{D78C8BF7-31F9-4A1D-9D1D-982E0F6B4D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6332" y="594223"/>
            <a:ext cx="553998" cy="553998"/>
          </a:xfrm>
          <a:prstGeom prst="rect">
            <a:avLst/>
          </a:prstGeom>
        </p:spPr>
      </p:pic>
      <p:sp>
        <p:nvSpPr>
          <p:cNvPr id="38" name="Croix 37">
            <a:extLst>
              <a:ext uri="{FF2B5EF4-FFF2-40B4-BE49-F238E27FC236}">
                <a16:creationId xmlns:a16="http://schemas.microsoft.com/office/drawing/2014/main" xmlns="" id="{67A79CB8-F67B-4767-A9A8-57DFEAA18E09}"/>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0686C8AB-DCE2-48FD-8288-7D484016F4F6}"/>
              </a:ext>
            </a:extLst>
          </p:cNvPr>
          <p:cNvSpPr/>
          <p:nvPr/>
        </p:nvSpPr>
        <p:spPr>
          <a:xfrm>
            <a:off x="7231786" y="603941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ZoneTexte 44">
            <a:extLst>
              <a:ext uri="{FF2B5EF4-FFF2-40B4-BE49-F238E27FC236}">
                <a16:creationId xmlns:a16="http://schemas.microsoft.com/office/drawing/2014/main" xmlns="" id="{1475A352-5E23-4294-9DFC-12C5850C891A}"/>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F597C146-C315-46ED-A5E1-9FFCE4FB28B7}"/>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654975A2-76BB-4DF5-A5E3-B8D5F592187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362D7D04-8704-46E1-908F-DB41842C7D2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1" name="ZoneTexte 50">
            <a:extLst>
              <a:ext uri="{FF2B5EF4-FFF2-40B4-BE49-F238E27FC236}">
                <a16:creationId xmlns:a16="http://schemas.microsoft.com/office/drawing/2014/main" xmlns="" id="{0587FA30-1D3B-4B01-A9CF-4E9318F693E3}"/>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2" name="Espace réservé du texte 6">
            <a:extLst>
              <a:ext uri="{FF2B5EF4-FFF2-40B4-BE49-F238E27FC236}">
                <a16:creationId xmlns:a16="http://schemas.microsoft.com/office/drawing/2014/main" xmlns="" id="{25E5D593-2476-4180-8E93-8A6E774BCBE6}"/>
              </a:ext>
            </a:extLst>
          </p:cNvPr>
          <p:cNvSpPr txBox="1">
            <a:spLocks/>
          </p:cNvSpPr>
          <p:nvPr/>
        </p:nvSpPr>
        <p:spPr>
          <a:xfrm>
            <a:off x="6283176" y="238895"/>
            <a:ext cx="2688447" cy="67605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12. Elaboration et mise en œuvre d’une stratégie de mobilité rurale</a:t>
            </a:r>
          </a:p>
        </p:txBody>
      </p:sp>
      <p:sp>
        <p:nvSpPr>
          <p:cNvPr id="53" name="Espace réservé du texte 7">
            <a:extLst>
              <a:ext uri="{FF2B5EF4-FFF2-40B4-BE49-F238E27FC236}">
                <a16:creationId xmlns:a16="http://schemas.microsoft.com/office/drawing/2014/main" xmlns="" id="{0B32476C-C8CF-4A59-8124-C39A4E8AD339}"/>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5" name="ZoneTexte 54">
            <a:extLst>
              <a:ext uri="{FF2B5EF4-FFF2-40B4-BE49-F238E27FC236}">
                <a16:creationId xmlns:a16="http://schemas.microsoft.com/office/drawing/2014/main" xmlns="" id="{1B80E80E-FD5B-41A2-AA20-3CF921742F68}"/>
              </a:ext>
            </a:extLst>
          </p:cNvPr>
          <p:cNvSpPr txBox="1"/>
          <p:nvPr/>
        </p:nvSpPr>
        <p:spPr>
          <a:xfrm>
            <a:off x="2705801" y="3535252"/>
            <a:ext cx="3017962" cy="861774"/>
          </a:xfrm>
          <a:prstGeom prst="rect">
            <a:avLst/>
          </a:prstGeom>
          <a:noFill/>
        </p:spPr>
        <p:txBody>
          <a:bodyPr wrap="square" rtlCol="0">
            <a:spAutoFit/>
          </a:bodyPr>
          <a:lstStyle/>
          <a:p>
            <a:pPr marL="171450" indent="-171450">
              <a:buFontTx/>
              <a:buChar char="-"/>
            </a:pPr>
            <a:r>
              <a:rPr lang="fr-FR" sz="1000" dirty="0"/>
              <a:t>Agir pour accroître la convivialité et le lien social, donc le partage des véhicules et de l'espace public</a:t>
            </a:r>
          </a:p>
          <a:p>
            <a:pPr marL="171450" indent="-171450">
              <a:buFontTx/>
              <a:buChar char="-"/>
            </a:pPr>
            <a:r>
              <a:rPr lang="fr-FR" sz="1000" dirty="0"/>
              <a:t>Organiser des rencontres et des temps d’échanges dans les quartiers</a:t>
            </a:r>
          </a:p>
        </p:txBody>
      </p:sp>
      <p:sp>
        <p:nvSpPr>
          <p:cNvPr id="56" name="Espace réservé du texte 7">
            <a:extLst>
              <a:ext uri="{FF2B5EF4-FFF2-40B4-BE49-F238E27FC236}">
                <a16:creationId xmlns:a16="http://schemas.microsoft.com/office/drawing/2014/main" xmlns="" id="{5AF7A5B6-AB17-4C5D-9C3F-3B9FBD42FEF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7" name="Espace réservé pour une image  29">
            <a:extLst>
              <a:ext uri="{FF2B5EF4-FFF2-40B4-BE49-F238E27FC236}">
                <a16:creationId xmlns:a16="http://schemas.microsoft.com/office/drawing/2014/main" xmlns="" id="{0A0A025C-87A6-44A6-8944-384C546D491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184230595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a:xfrm>
            <a:off x="251522" y="2222185"/>
            <a:ext cx="5716326" cy="1117486"/>
          </a:xfrm>
        </p:spPr>
        <p:txBody>
          <a:bodyPr>
            <a:normAutofit/>
          </a:bodyPr>
          <a:lstStyle/>
          <a:p>
            <a:r>
              <a:rPr lang="fr-FR" dirty="0"/>
              <a:t>Axe 5 : Bâtiment et habitat</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200868813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236</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428600"/>
            <a:ext cx="4715958" cy="584775"/>
          </a:xfrm>
          <a:prstGeom prst="rect">
            <a:avLst/>
          </a:prstGeom>
        </p:spPr>
        <p:txBody>
          <a:bodyPr wrap="square">
            <a:spAutoFit/>
          </a:bodyPr>
          <a:lstStyle/>
          <a:p>
            <a:r>
              <a:rPr lang="fr-FR" sz="1600" b="1" dirty="0">
                <a:latin typeface="+mj-lt"/>
              </a:rPr>
              <a:t>Action n°13.1 :  Mobiliser et soutenir la filière de rénovation énergétique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réseau d’entreprise constitué avec un plan de formation et un agrément de qualité pour participer aux chantiers. </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861774"/>
          </a:xfrm>
          <a:prstGeom prst="rect">
            <a:avLst/>
          </a:prstGeom>
          <a:noFill/>
        </p:spPr>
        <p:txBody>
          <a:bodyPr wrap="square" rtlCol="0">
            <a:spAutoFit/>
          </a:bodyPr>
          <a:lstStyle/>
          <a:p>
            <a:pPr algn="just"/>
            <a:r>
              <a:rPr lang="fr-FR" sz="1000" dirty="0" smtClean="0"/>
              <a:t>Il s’agit de mettre </a:t>
            </a:r>
            <a:r>
              <a:rPr lang="fr-FR" sz="1000" dirty="0"/>
              <a:t>en relation des entreprises pour améliorer </a:t>
            </a:r>
            <a:r>
              <a:rPr lang="fr-FR" sz="1000" dirty="0" smtClean="0"/>
              <a:t>l’offre en s’appuyant sur le pôle de rénovation énergétique du Pays Beaunois. </a:t>
            </a:r>
            <a:r>
              <a:rPr lang="fr-FR" sz="1000" dirty="0"/>
              <a:t>Engager la réflexion sur le parc social et cibler les ménages en précarité. </a:t>
            </a:r>
          </a:p>
          <a:p>
            <a:pPr algn="just"/>
            <a:r>
              <a:rPr lang="fr-FR" sz="1000" dirty="0"/>
              <a:t>Il est également important de bâtir un réseau de confiance et qualitatif pour bien orienter les maitres d’œuvre, notamment particuliers.</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1777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18200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a:t>
            </a:r>
            <a:r>
              <a:rPr lang="fr-FR" sz="900" dirty="0" smtClean="0"/>
              <a:t>d’entreprises mobilisées</a:t>
            </a:r>
            <a:endParaRPr lang="fr-FR" sz="900" dirty="0"/>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13.1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98053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653616" cy="1313116"/>
          </a:xfrm>
          <a:prstGeom prst="rect">
            <a:avLst/>
          </a:prstGeom>
          <a:noFill/>
        </p:spPr>
        <p:txBody>
          <a:bodyPr wrap="square" rtlCol="0">
            <a:spAutoFit/>
          </a:bodyPr>
          <a:lstStyle/>
          <a:p>
            <a:pPr>
              <a:lnSpc>
                <a:spcPct val="150000"/>
              </a:lnSpc>
            </a:pPr>
            <a:r>
              <a:rPr lang="fr-FR" sz="900" b="1" dirty="0"/>
              <a:t>Rôle de la CC: </a:t>
            </a:r>
            <a:r>
              <a:rPr lang="fr-FR" sz="900" dirty="0"/>
              <a:t>Animer/Accompagner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a:t>
            </a:r>
            <a:r>
              <a:rPr lang="fr-FR" sz="900" dirty="0"/>
              <a:t>Pôle rénovation, entreprises</a:t>
            </a:r>
          </a:p>
          <a:p>
            <a:pPr>
              <a:lnSpc>
                <a:spcPct val="150000"/>
              </a:lnSpc>
            </a:pPr>
            <a:r>
              <a:rPr lang="fr-FR" sz="900" b="1" dirty="0"/>
              <a:t>Partenaires : </a:t>
            </a:r>
            <a:r>
              <a:rPr lang="fr-FR" sz="900" dirty="0" smtClean="0"/>
              <a:t>BER, CCAS</a:t>
            </a:r>
            <a:r>
              <a:rPr lang="fr-FR" sz="900" dirty="0"/>
              <a:t>, ADEME, ANAH, ADIL, Maires, CD21, Région, CCI</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54" name="Croix 53">
            <a:extLst>
              <a:ext uri="{FF2B5EF4-FFF2-40B4-BE49-F238E27FC236}">
                <a16:creationId xmlns:a16="http://schemas.microsoft.com/office/drawing/2014/main" xmlns="" id="{E7A36423-EF2D-44BD-A079-9D42F827614B}"/>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AE1AE0AC-CBD1-4BF8-A8F6-1DBA4461335F}"/>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B1D0FF53-DD8B-47E3-AA7E-D85071076DB5}"/>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67A79CB8-F67B-4767-A9A8-57DFEAA18E09}"/>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0686C8AB-DCE2-48FD-8288-7D484016F4F6}"/>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5" name="Espace réservé pour une image  15">
            <a:extLst>
              <a:ext uri="{FF2B5EF4-FFF2-40B4-BE49-F238E27FC236}">
                <a16:creationId xmlns:a16="http://schemas.microsoft.com/office/drawing/2014/main" xmlns=""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46" name="Croix 45">
            <a:extLst>
              <a:ext uri="{FF2B5EF4-FFF2-40B4-BE49-F238E27FC236}">
                <a16:creationId xmlns:a16="http://schemas.microsoft.com/office/drawing/2014/main" xmlns="" id="{F6B33025-E86D-4CE2-B41F-4A4C16631F8C}"/>
              </a:ext>
            </a:extLst>
          </p:cNvPr>
          <p:cNvSpPr/>
          <p:nvPr/>
        </p:nvSpPr>
        <p:spPr>
          <a:xfrm>
            <a:off x="7437592" y="5083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651CD652-1BCE-4AEB-993C-9D6AAF1143D9}"/>
              </a:ext>
            </a:extLst>
          </p:cNvPr>
          <p:cNvSpPr/>
          <p:nvPr/>
        </p:nvSpPr>
        <p:spPr>
          <a:xfrm>
            <a:off x="7909771" y="5338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789DF649-0D68-4E2C-B4FF-7ABF464B4AC7}"/>
              </a:ext>
            </a:extLst>
          </p:cNvPr>
          <p:cNvSpPr/>
          <p:nvPr/>
        </p:nvSpPr>
        <p:spPr>
          <a:xfrm>
            <a:off x="7546257"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261AA641-E2B3-410A-8DD4-6328945D29E6}"/>
              </a:ext>
            </a:extLst>
          </p:cNvPr>
          <p:cNvSpPr/>
          <p:nvPr/>
        </p:nvSpPr>
        <p:spPr>
          <a:xfrm>
            <a:off x="8086235" y="53462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ZoneTexte 51">
            <a:extLst>
              <a:ext uri="{FF2B5EF4-FFF2-40B4-BE49-F238E27FC236}">
                <a16:creationId xmlns:a16="http://schemas.microsoft.com/office/drawing/2014/main" xmlns="" id="{1400CDDA-A057-45D2-9EB3-2753FB598E05}"/>
              </a:ext>
            </a:extLst>
          </p:cNvPr>
          <p:cNvSpPr txBox="1"/>
          <p:nvPr/>
        </p:nvSpPr>
        <p:spPr>
          <a:xfrm>
            <a:off x="176990" y="3915841"/>
            <a:ext cx="5711839" cy="246221"/>
          </a:xfrm>
          <a:prstGeom prst="rect">
            <a:avLst/>
          </a:prstGeom>
          <a:noFill/>
        </p:spPr>
        <p:txBody>
          <a:bodyPr wrap="square" rtlCol="0">
            <a:spAutoFit/>
          </a:bodyPr>
          <a:lstStyle/>
          <a:p>
            <a:pPr marL="171450" indent="-171450">
              <a:buFontTx/>
              <a:buChar char="-"/>
            </a:pPr>
            <a:endParaRPr lang="fr-FR" sz="1000" dirty="0"/>
          </a:p>
        </p:txBody>
      </p:sp>
      <p:sp>
        <p:nvSpPr>
          <p:cNvPr id="53" name="Croix 52">
            <a:extLst>
              <a:ext uri="{FF2B5EF4-FFF2-40B4-BE49-F238E27FC236}">
                <a16:creationId xmlns:a16="http://schemas.microsoft.com/office/drawing/2014/main" xmlns="" id="{674CB593-6D8C-4330-94AE-6464F7673779}"/>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5" name="ZoneTexte 54">
            <a:extLst>
              <a:ext uri="{FF2B5EF4-FFF2-40B4-BE49-F238E27FC236}">
                <a16:creationId xmlns:a16="http://schemas.microsoft.com/office/drawing/2014/main" xmlns="" id="{6907D400-5446-4DF7-BD81-A1EABAD0E3D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56" name="Tableau 55">
            <a:extLst>
              <a:ext uri="{FF2B5EF4-FFF2-40B4-BE49-F238E27FC236}">
                <a16:creationId xmlns:a16="http://schemas.microsoft.com/office/drawing/2014/main" xmlns="" id="{E720BEF4-4F92-4CCB-B128-DB6FC66D5441}"/>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57" name="ZoneTexte 56">
            <a:extLst>
              <a:ext uri="{FF2B5EF4-FFF2-40B4-BE49-F238E27FC236}">
                <a16:creationId xmlns:a16="http://schemas.microsoft.com/office/drawing/2014/main" xmlns="" id="{86C74D7A-549F-4832-B888-FA11540C1D3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8" name="Ellipse 57">
            <a:extLst>
              <a:ext uri="{FF2B5EF4-FFF2-40B4-BE49-F238E27FC236}">
                <a16:creationId xmlns:a16="http://schemas.microsoft.com/office/drawing/2014/main" xmlns="" id="{BA95857D-FCCA-43B1-9093-8E973FF5DDD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9" name="ZoneTexte 58">
            <a:extLst>
              <a:ext uri="{FF2B5EF4-FFF2-40B4-BE49-F238E27FC236}">
                <a16:creationId xmlns:a16="http://schemas.microsoft.com/office/drawing/2014/main" xmlns="" id="{03E769AE-C889-4A63-AB37-640E0973C59D}"/>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60" name="Espace réservé du texte 6">
            <a:extLst>
              <a:ext uri="{FF2B5EF4-FFF2-40B4-BE49-F238E27FC236}">
                <a16:creationId xmlns:a16="http://schemas.microsoft.com/office/drawing/2014/main" xmlns="" id="{BA6BC873-9DD6-4AE3-8857-6DBEAADC5696}"/>
              </a:ext>
            </a:extLst>
          </p:cNvPr>
          <p:cNvSpPr txBox="1">
            <a:spLocks/>
          </p:cNvSpPr>
          <p:nvPr/>
        </p:nvSpPr>
        <p:spPr>
          <a:xfrm>
            <a:off x="6283176" y="238896"/>
            <a:ext cx="2688447" cy="51640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13. Rénover l’ancien bâti</a:t>
            </a:r>
          </a:p>
        </p:txBody>
      </p:sp>
      <p:sp>
        <p:nvSpPr>
          <p:cNvPr id="49" name="ZoneTexte 48">
            <a:extLst>
              <a:ext uri="{FF2B5EF4-FFF2-40B4-BE49-F238E27FC236}">
                <a16:creationId xmlns:a16="http://schemas.microsoft.com/office/drawing/2014/main" xmlns="" id="{FD2BA874-438B-48E1-A696-28C78E34D054}"/>
              </a:ext>
            </a:extLst>
          </p:cNvPr>
          <p:cNvSpPr txBox="1"/>
          <p:nvPr/>
        </p:nvSpPr>
        <p:spPr>
          <a:xfrm>
            <a:off x="262237" y="3529588"/>
            <a:ext cx="2443543" cy="400110"/>
          </a:xfrm>
          <a:prstGeom prst="rect">
            <a:avLst/>
          </a:prstGeom>
          <a:noFill/>
        </p:spPr>
        <p:txBody>
          <a:bodyPr wrap="square" rtlCol="0">
            <a:spAutoFit/>
          </a:bodyPr>
          <a:lstStyle/>
          <a:p>
            <a:pPr marL="171450" indent="-171450">
              <a:buFontTx/>
              <a:buChar char="-"/>
            </a:pPr>
            <a:r>
              <a:rPr lang="fr-FR" sz="1000" dirty="0"/>
              <a:t>Continuer de développer le pôle rénovation</a:t>
            </a:r>
          </a:p>
        </p:txBody>
      </p:sp>
      <p:sp>
        <p:nvSpPr>
          <p:cNvPr id="61" name="Espace réservé du texte 7">
            <a:extLst>
              <a:ext uri="{FF2B5EF4-FFF2-40B4-BE49-F238E27FC236}">
                <a16:creationId xmlns:a16="http://schemas.microsoft.com/office/drawing/2014/main" xmlns="" id="{0A2219F8-8BF8-4A51-8C8F-B5EA954180AE}"/>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2" name="ZoneTexte 61">
            <a:extLst>
              <a:ext uri="{FF2B5EF4-FFF2-40B4-BE49-F238E27FC236}">
                <a16:creationId xmlns:a16="http://schemas.microsoft.com/office/drawing/2014/main" xmlns="" id="{E9360449-60E2-407C-8F7E-61B45B4B166C}"/>
              </a:ext>
            </a:extLst>
          </p:cNvPr>
          <p:cNvSpPr txBox="1"/>
          <p:nvPr/>
        </p:nvSpPr>
        <p:spPr>
          <a:xfrm>
            <a:off x="2705801" y="3535252"/>
            <a:ext cx="3017962" cy="1015663"/>
          </a:xfrm>
          <a:prstGeom prst="rect">
            <a:avLst/>
          </a:prstGeom>
          <a:noFill/>
        </p:spPr>
        <p:txBody>
          <a:bodyPr wrap="square" rtlCol="0">
            <a:spAutoFit/>
          </a:bodyPr>
          <a:lstStyle/>
          <a:p>
            <a:pPr marL="171450" indent="-171450">
              <a:buFontTx/>
              <a:buChar char="-"/>
            </a:pPr>
            <a:r>
              <a:rPr lang="fr-FR" sz="1000" dirty="0" smtClean="0"/>
              <a:t>Mettre </a:t>
            </a:r>
            <a:r>
              <a:rPr lang="fr-FR" sz="1000" dirty="0"/>
              <a:t>en place un programme spécifique pour les artisans du BTP – </a:t>
            </a:r>
            <a:r>
              <a:rPr lang="fr-FR" sz="1000" dirty="0" smtClean="0"/>
              <a:t>sensibilisation</a:t>
            </a:r>
          </a:p>
          <a:p>
            <a:pPr marL="171450" indent="-171450">
              <a:buFontTx/>
              <a:buChar char="-"/>
            </a:pPr>
            <a:r>
              <a:rPr lang="fr-FR" sz="1000" dirty="0" smtClean="0"/>
              <a:t>Mettre en place un réseau d’acteurs pour améliorer l’offre et la filière, en s’engageant dans une démarche de qualité. </a:t>
            </a:r>
            <a:endParaRPr lang="fr-FR" sz="1000" dirty="0"/>
          </a:p>
          <a:p>
            <a:pPr marL="171450" indent="-171450">
              <a:buFontTx/>
              <a:buChar char="-"/>
            </a:pPr>
            <a:endParaRPr lang="fr-FR" sz="1000" dirty="0"/>
          </a:p>
        </p:txBody>
      </p:sp>
      <p:sp>
        <p:nvSpPr>
          <p:cNvPr id="64" name="Espace réservé du texte 7">
            <a:extLst>
              <a:ext uri="{FF2B5EF4-FFF2-40B4-BE49-F238E27FC236}">
                <a16:creationId xmlns:a16="http://schemas.microsoft.com/office/drawing/2014/main" xmlns="" id="{073FF43D-35BF-4635-8544-25A8FC3F3B3A}"/>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5" name="Espace réservé pour une image  29">
            <a:extLst>
              <a:ext uri="{FF2B5EF4-FFF2-40B4-BE49-F238E27FC236}">
                <a16:creationId xmlns:a16="http://schemas.microsoft.com/office/drawing/2014/main" xmlns="" id="{3BFEEB14-3DD8-4C1E-9750-100957C6219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83689565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237</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23850"/>
            <a:ext cx="5262441" cy="707886"/>
          </a:xfrm>
          <a:prstGeom prst="rect">
            <a:avLst/>
          </a:prstGeom>
        </p:spPr>
        <p:txBody>
          <a:bodyPr wrap="square">
            <a:spAutoFit/>
          </a:bodyPr>
          <a:lstStyle/>
          <a:p>
            <a:r>
              <a:rPr lang="fr-FR" sz="2000" b="1" dirty="0">
                <a:latin typeface="+mj-lt"/>
              </a:rPr>
              <a:t>Action n°13.2 :  Etablir et animer un programme de rénovation de l’ancien</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300 logements rénovés par an. 1800 sur 6 ans. </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861774"/>
          </a:xfrm>
          <a:prstGeom prst="rect">
            <a:avLst/>
          </a:prstGeom>
          <a:noFill/>
        </p:spPr>
        <p:txBody>
          <a:bodyPr wrap="square" rtlCol="0">
            <a:spAutoFit/>
          </a:bodyPr>
          <a:lstStyle/>
          <a:p>
            <a:r>
              <a:rPr lang="fr-FR" sz="1000" dirty="0" smtClean="0"/>
              <a:t>Cette action vise à s’appuyer sur le pôle de rénovation pour l’accompagnement des particuliers. Les </a:t>
            </a:r>
            <a:r>
              <a:rPr lang="fr-FR" sz="1000" dirty="0"/>
              <a:t>différents dispositifs d’aide à la transition énergétique ne sont pas forcément connus de tous les habitants, ni simples à obtenir. Mettre en place un programme dédié permet de faciliter la rénovation thermique des bâtiments et de simplifier les démarches pour les habitants. Le dispositif est particulièrement pertinent pour les ménages souffrant de précarité énergétique.</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65904"/>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1258776"/>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4056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230129"/>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smtClean="0"/>
              <a:t>Moyenne de la consommation du parc résidentiel en kWh</a:t>
            </a:r>
            <a:endParaRPr lang="fr-FR" sz="900" dirty="0"/>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3012618"/>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508938"/>
            <a:ext cx="2748057" cy="154657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a:t>
            </a:r>
            <a:r>
              <a:rPr lang="fr-FR" sz="900" dirty="0" smtClean="0"/>
              <a:t>propriétaires (occupants, bailleurs, locataires)</a:t>
            </a:r>
            <a:endParaRPr lang="fr-FR" sz="900" dirty="0"/>
          </a:p>
          <a:p>
            <a:pPr>
              <a:lnSpc>
                <a:spcPct val="150000"/>
              </a:lnSpc>
            </a:pPr>
            <a:r>
              <a:rPr lang="fr-FR" sz="900" b="1" dirty="0"/>
              <a:t>Partenaires :</a:t>
            </a:r>
            <a:r>
              <a:rPr lang="fr-FR" sz="900" dirty="0"/>
              <a:t> </a:t>
            </a:r>
            <a:r>
              <a:rPr lang="fr-FR" sz="900" b="1" dirty="0">
                <a:solidFill>
                  <a:srgbClr val="8D235A"/>
                </a:solidFill>
              </a:rPr>
              <a:t>Pôle Rénovation</a:t>
            </a:r>
            <a:r>
              <a:rPr lang="fr-FR" sz="900" dirty="0"/>
              <a:t>,</a:t>
            </a:r>
            <a:r>
              <a:rPr lang="fr-FR" sz="900" b="1" dirty="0">
                <a:solidFill>
                  <a:srgbClr val="8D235A"/>
                </a:solidFill>
              </a:rPr>
              <a:t> </a:t>
            </a:r>
            <a:r>
              <a:rPr lang="fr-FR" sz="900" dirty="0"/>
              <a:t>BER, CCAS, ADEME, ANAH, ADIL, Maires, CD21, Région, CCI </a:t>
            </a:r>
            <a:endParaRPr lang="fr-FR" sz="900" b="1" dirty="0">
              <a:solidFill>
                <a:srgbClr val="8D235A"/>
              </a:solidFill>
            </a:endParaRP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45" name="Espace réservé pour une image  15">
            <a:extLst>
              <a:ext uri="{FF2B5EF4-FFF2-40B4-BE49-F238E27FC236}">
                <a16:creationId xmlns:a16="http://schemas.microsoft.com/office/drawing/2014/main" xmlns=""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65" name="Croix 64">
            <a:extLst>
              <a:ext uri="{FF2B5EF4-FFF2-40B4-BE49-F238E27FC236}">
                <a16:creationId xmlns:a16="http://schemas.microsoft.com/office/drawing/2014/main" xmlns="" id="{E24F0D13-8CC6-4EA2-A52A-D8C9F0BC074C}"/>
              </a:ext>
            </a:extLst>
          </p:cNvPr>
          <p:cNvSpPr/>
          <p:nvPr/>
        </p:nvSpPr>
        <p:spPr>
          <a:xfrm>
            <a:off x="7368151"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0" name="Croix 69">
            <a:extLst>
              <a:ext uri="{FF2B5EF4-FFF2-40B4-BE49-F238E27FC236}">
                <a16:creationId xmlns:a16="http://schemas.microsoft.com/office/drawing/2014/main" xmlns="" id="{307CEF8A-1328-4FF4-B8FA-2E9E3427A772}"/>
              </a:ext>
            </a:extLst>
          </p:cNvPr>
          <p:cNvSpPr/>
          <p:nvPr/>
        </p:nvSpPr>
        <p:spPr>
          <a:xfrm>
            <a:off x="7743728" y="533348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5" name="Croix 74">
            <a:extLst>
              <a:ext uri="{FF2B5EF4-FFF2-40B4-BE49-F238E27FC236}">
                <a16:creationId xmlns:a16="http://schemas.microsoft.com/office/drawing/2014/main" xmlns="" id="{0B69BFED-E393-475C-924E-6387C3D6D2E0}"/>
              </a:ext>
            </a:extLst>
          </p:cNvPr>
          <p:cNvSpPr/>
          <p:nvPr/>
        </p:nvSpPr>
        <p:spPr>
          <a:xfrm>
            <a:off x="7285192" y="507526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xmlns=""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7" name="Croix 76">
            <a:extLst>
              <a:ext uri="{FF2B5EF4-FFF2-40B4-BE49-F238E27FC236}">
                <a16:creationId xmlns:a16="http://schemas.microsoft.com/office/drawing/2014/main" xmlns="" id="{F5008546-6482-447D-A46A-F2AD22DEC858}"/>
              </a:ext>
            </a:extLst>
          </p:cNvPr>
          <p:cNvSpPr/>
          <p:nvPr/>
        </p:nvSpPr>
        <p:spPr>
          <a:xfrm>
            <a:off x="7437592" y="5083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8" name="Croix 77">
            <a:extLst>
              <a:ext uri="{FF2B5EF4-FFF2-40B4-BE49-F238E27FC236}">
                <a16:creationId xmlns:a16="http://schemas.microsoft.com/office/drawing/2014/main" xmlns="" id="{76AEDDB3-A863-4FCE-A682-0E341A6457DA}"/>
              </a:ext>
            </a:extLst>
          </p:cNvPr>
          <p:cNvSpPr/>
          <p:nvPr/>
        </p:nvSpPr>
        <p:spPr>
          <a:xfrm>
            <a:off x="7909771" y="5338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9" name="Croix 78">
            <a:extLst>
              <a:ext uri="{FF2B5EF4-FFF2-40B4-BE49-F238E27FC236}">
                <a16:creationId xmlns:a16="http://schemas.microsoft.com/office/drawing/2014/main" xmlns="" id="{3731F538-30DC-40CF-84CA-5FB833C5CC52}"/>
              </a:ext>
            </a:extLst>
          </p:cNvPr>
          <p:cNvSpPr/>
          <p:nvPr/>
        </p:nvSpPr>
        <p:spPr>
          <a:xfrm>
            <a:off x="7546257" y="558622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80" name="Croix 79">
            <a:extLst>
              <a:ext uri="{FF2B5EF4-FFF2-40B4-BE49-F238E27FC236}">
                <a16:creationId xmlns:a16="http://schemas.microsoft.com/office/drawing/2014/main" xmlns="" id="{AE02CFCD-BBF7-40C3-A90A-B17DC3C72CDD}"/>
              </a:ext>
            </a:extLst>
          </p:cNvPr>
          <p:cNvSpPr/>
          <p:nvPr/>
        </p:nvSpPr>
        <p:spPr>
          <a:xfrm>
            <a:off x="8086235" y="53462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xmlns="" id="{82E8E856-BD0D-423B-9A71-373836829460}"/>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ZoneTexte 46">
            <a:extLst>
              <a:ext uri="{FF2B5EF4-FFF2-40B4-BE49-F238E27FC236}">
                <a16:creationId xmlns:a16="http://schemas.microsoft.com/office/drawing/2014/main" xmlns="" id="{472AF5A9-FD3D-4E75-BA26-C3A2A54502F0}"/>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a:t>
            </a:r>
            <a:r>
              <a:rPr lang="fr-FR" sz="1100" b="1" dirty="0"/>
              <a:t>+++ </a:t>
            </a:r>
          </a:p>
        </p:txBody>
      </p:sp>
      <p:graphicFrame>
        <p:nvGraphicFramePr>
          <p:cNvPr id="48" name="Tableau 47">
            <a:extLst>
              <a:ext uri="{FF2B5EF4-FFF2-40B4-BE49-F238E27FC236}">
                <a16:creationId xmlns:a16="http://schemas.microsoft.com/office/drawing/2014/main" xmlns="" id="{222A0451-29B0-44B7-BEE1-AEB652C26B69}"/>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51" name="ZoneTexte 50">
            <a:extLst>
              <a:ext uri="{FF2B5EF4-FFF2-40B4-BE49-F238E27FC236}">
                <a16:creationId xmlns:a16="http://schemas.microsoft.com/office/drawing/2014/main" xmlns="" id="{4B37C54F-3F37-4DB2-B496-7ED2D442C6E7}"/>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2" name="Ellipse 51">
            <a:extLst>
              <a:ext uri="{FF2B5EF4-FFF2-40B4-BE49-F238E27FC236}">
                <a16:creationId xmlns:a16="http://schemas.microsoft.com/office/drawing/2014/main" xmlns="" id="{57395161-9B51-4AE3-8F14-2A0EFDD08B78}"/>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3" name="ZoneTexte 52">
            <a:extLst>
              <a:ext uri="{FF2B5EF4-FFF2-40B4-BE49-F238E27FC236}">
                <a16:creationId xmlns:a16="http://schemas.microsoft.com/office/drawing/2014/main" xmlns="" id="{12E06524-AD44-4510-B420-3F7D26CB0444}"/>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4" name="Espace réservé du texte 6">
            <a:extLst>
              <a:ext uri="{FF2B5EF4-FFF2-40B4-BE49-F238E27FC236}">
                <a16:creationId xmlns:a16="http://schemas.microsoft.com/office/drawing/2014/main" xmlns="" id="{404059F9-B19F-44FA-A456-B682C5CC5155}"/>
              </a:ext>
            </a:extLst>
          </p:cNvPr>
          <p:cNvSpPr txBox="1">
            <a:spLocks/>
          </p:cNvSpPr>
          <p:nvPr/>
        </p:nvSpPr>
        <p:spPr>
          <a:xfrm>
            <a:off x="6283176" y="238896"/>
            <a:ext cx="2688447" cy="51640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13. Rénover l’ancien bâti</a:t>
            </a:r>
          </a:p>
        </p:txBody>
      </p:sp>
      <p:sp>
        <p:nvSpPr>
          <p:cNvPr id="55" name="ZoneTexte 54">
            <a:extLst>
              <a:ext uri="{FF2B5EF4-FFF2-40B4-BE49-F238E27FC236}">
                <a16:creationId xmlns:a16="http://schemas.microsoft.com/office/drawing/2014/main" xmlns="" id="{06D6910C-9371-41FE-B146-14EE6B4368CE}"/>
              </a:ext>
            </a:extLst>
          </p:cNvPr>
          <p:cNvSpPr txBox="1"/>
          <p:nvPr/>
        </p:nvSpPr>
        <p:spPr>
          <a:xfrm>
            <a:off x="262237" y="3529588"/>
            <a:ext cx="2443543" cy="553998"/>
          </a:xfrm>
          <a:prstGeom prst="rect">
            <a:avLst/>
          </a:prstGeom>
          <a:noFill/>
        </p:spPr>
        <p:txBody>
          <a:bodyPr wrap="square" rtlCol="0">
            <a:spAutoFit/>
          </a:bodyPr>
          <a:lstStyle/>
          <a:p>
            <a:pPr marL="171450" indent="-171450">
              <a:buFontTx/>
              <a:buChar char="-"/>
            </a:pPr>
            <a:r>
              <a:rPr lang="fr-FR" sz="1000" dirty="0"/>
              <a:t>Participation à la plateforme territorial de rénovation énergétique du Pays Beaunois</a:t>
            </a:r>
          </a:p>
        </p:txBody>
      </p:sp>
      <p:sp>
        <p:nvSpPr>
          <p:cNvPr id="56" name="Espace réservé du texte 7">
            <a:extLst>
              <a:ext uri="{FF2B5EF4-FFF2-40B4-BE49-F238E27FC236}">
                <a16:creationId xmlns:a16="http://schemas.microsoft.com/office/drawing/2014/main" xmlns="" id="{80387862-475D-4271-B81A-6153F73E81D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7" name="ZoneTexte 56">
            <a:extLst>
              <a:ext uri="{FF2B5EF4-FFF2-40B4-BE49-F238E27FC236}">
                <a16:creationId xmlns:a16="http://schemas.microsoft.com/office/drawing/2014/main" xmlns="" id="{A723B99B-D433-4D59-8B02-9294060A3EE9}"/>
              </a:ext>
            </a:extLst>
          </p:cNvPr>
          <p:cNvSpPr txBox="1"/>
          <p:nvPr/>
        </p:nvSpPr>
        <p:spPr>
          <a:xfrm>
            <a:off x="2705801" y="3443863"/>
            <a:ext cx="3017962" cy="2092881"/>
          </a:xfrm>
          <a:prstGeom prst="rect">
            <a:avLst/>
          </a:prstGeom>
          <a:noFill/>
        </p:spPr>
        <p:txBody>
          <a:bodyPr wrap="square" rtlCol="0">
            <a:spAutoFit/>
          </a:bodyPr>
          <a:lstStyle/>
          <a:p>
            <a:pPr marL="171450" indent="-171450">
              <a:buFontTx/>
              <a:buChar char="-"/>
            </a:pPr>
            <a:r>
              <a:rPr lang="fr-FR" sz="1000" dirty="0" smtClean="0"/>
              <a:t>Promouvoir les différents projets de rénovation performants (l'optimisation </a:t>
            </a:r>
            <a:r>
              <a:rPr lang="fr-FR" sz="1000" dirty="0"/>
              <a:t>de l'efficacité des installations de chauffage à bois </a:t>
            </a:r>
            <a:r>
              <a:rPr lang="fr-FR" sz="1000" dirty="0" smtClean="0"/>
              <a:t>existantes, l'utilisation </a:t>
            </a:r>
            <a:r>
              <a:rPr lang="fr-FR" sz="1000" dirty="0"/>
              <a:t>de matériaux locaux ou </a:t>
            </a:r>
            <a:r>
              <a:rPr lang="fr-FR" sz="1000" dirty="0" smtClean="0"/>
              <a:t>nationaux)</a:t>
            </a:r>
            <a:endParaRPr lang="fr-FR" sz="1000" dirty="0"/>
          </a:p>
          <a:p>
            <a:pPr marL="171450" indent="-171450">
              <a:buFontTx/>
              <a:buChar char="-"/>
            </a:pPr>
            <a:r>
              <a:rPr lang="fr-FR" sz="1000" dirty="0"/>
              <a:t>Contacter les propriétaires, faire du porte à porte, faire des actions de sensibilisation.</a:t>
            </a:r>
          </a:p>
          <a:p>
            <a:pPr marL="171450" indent="-171450">
              <a:buFontTx/>
              <a:buChar char="-"/>
            </a:pPr>
            <a:r>
              <a:rPr lang="fr-FR" sz="1000" dirty="0"/>
              <a:t>Associer les efforts de rénovation à de la sensibilisation sur la sobriété énergétique</a:t>
            </a:r>
          </a:p>
          <a:p>
            <a:pPr marL="171450" indent="-171450">
              <a:buFontTx/>
              <a:buChar char="-"/>
            </a:pPr>
            <a:r>
              <a:rPr lang="fr-FR" sz="1000" dirty="0" smtClean="0"/>
              <a:t>Accompagner également dans le </a:t>
            </a:r>
            <a:r>
              <a:rPr lang="fr-FR" sz="1000" dirty="0"/>
              <a:t>changement des équipements type chauffage/ </a:t>
            </a:r>
            <a:r>
              <a:rPr lang="fr-FR" sz="1000" dirty="0" smtClean="0"/>
              <a:t>chaudière</a:t>
            </a:r>
          </a:p>
          <a:p>
            <a:pPr marL="171450" indent="-171450">
              <a:buFontTx/>
              <a:buChar char="-"/>
            </a:pPr>
            <a:r>
              <a:rPr lang="fr-FR" sz="1000" dirty="0" smtClean="0"/>
              <a:t>SPEE</a:t>
            </a:r>
          </a:p>
          <a:p>
            <a:pPr marL="171450" indent="-171450">
              <a:buFontTx/>
              <a:buChar char="-"/>
            </a:pPr>
            <a:r>
              <a:rPr lang="fr-FR" sz="1000" dirty="0" smtClean="0"/>
              <a:t>Mettre en place un dispositif d’accompagnement type OPAH</a:t>
            </a:r>
          </a:p>
        </p:txBody>
      </p:sp>
      <p:sp>
        <p:nvSpPr>
          <p:cNvPr id="58" name="Espace réservé du texte 7">
            <a:extLst>
              <a:ext uri="{FF2B5EF4-FFF2-40B4-BE49-F238E27FC236}">
                <a16:creationId xmlns:a16="http://schemas.microsoft.com/office/drawing/2014/main" xmlns="" id="{6FC1E011-977C-42C4-AAB4-77737C32DEBB}"/>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xmlns="" id="{BFF2C3FD-FD09-4CDA-B44E-2DFBDF897D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94092138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238</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3" y="523850"/>
            <a:ext cx="5262441" cy="707886"/>
          </a:xfrm>
          <a:prstGeom prst="rect">
            <a:avLst/>
          </a:prstGeom>
        </p:spPr>
        <p:txBody>
          <a:bodyPr wrap="square">
            <a:spAutoFit/>
          </a:bodyPr>
          <a:lstStyle/>
          <a:p>
            <a:r>
              <a:rPr lang="fr-FR" sz="2000" b="1" dirty="0">
                <a:latin typeface="+mj-lt"/>
              </a:rPr>
              <a:t>Action n°14.1 :  Aider au contrôle des performances du neuf</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Une ou plusieurs solutions trouvées pour garantir sur le territoire l’atteinte de performances contractualisées et légales</a:t>
            </a:r>
          </a:p>
          <a:p>
            <a:pPr marL="0" indent="0">
              <a:buNone/>
            </a:pPr>
            <a:endParaRPr lang="fr-FR" sz="1100" b="1" dirty="0"/>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861774"/>
          </a:xfrm>
          <a:prstGeom prst="rect">
            <a:avLst/>
          </a:prstGeom>
          <a:noFill/>
        </p:spPr>
        <p:txBody>
          <a:bodyPr wrap="square" rtlCol="0">
            <a:spAutoFit/>
          </a:bodyPr>
          <a:lstStyle/>
          <a:p>
            <a:pPr algn="just"/>
            <a:r>
              <a:rPr lang="fr-FR" sz="1000" dirty="0"/>
              <a:t>La mise en place de réglementation thermique a permis en France de réduire de moitié la consommation énergétique des constructions neuves. Le respect des réglementations et des normes pour le neuf nécessite parfois d’aider et accompagner les maîtres d’ouvrage au contrôle des performances des nouvelles constructions, ainsi que les professionnels de l’immobilier. </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27524"/>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291749"/>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moyenne des bâtiments neufs en kWh/m2/an</a:t>
            </a:r>
          </a:p>
          <a:p>
            <a:pPr marL="171450" indent="-171450">
              <a:buFont typeface="Arial" panose="020B0604020202020204" pitchFamily="34" charset="0"/>
              <a:buChar char="•"/>
            </a:pPr>
            <a:r>
              <a:rPr lang="fr-FR" sz="900" dirty="0"/>
              <a:t>Nombre de contrôle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3090280"/>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723831" cy="1313116"/>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a:t>
            </a:r>
            <a:r>
              <a:rPr lang="fr-FR" sz="900" dirty="0"/>
              <a:t>Maître d’ouvrage et communes, professionnels de l’immobilier</a:t>
            </a:r>
          </a:p>
          <a:p>
            <a:pPr>
              <a:lnSpc>
                <a:spcPct val="150000"/>
              </a:lnSpc>
            </a:pPr>
            <a:r>
              <a:rPr lang="fr-FR" sz="900" b="1" dirty="0"/>
              <a:t>Partenaires : </a:t>
            </a:r>
            <a:r>
              <a:rPr lang="fr-FR" sz="900" dirty="0"/>
              <a:t>BER, ADEME, BBD CD21, Région</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45" name="Espace réservé pour une image  15">
            <a:extLst>
              <a:ext uri="{FF2B5EF4-FFF2-40B4-BE49-F238E27FC236}">
                <a16:creationId xmlns:a16="http://schemas.microsoft.com/office/drawing/2014/main" xmlns=""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65" name="Croix 64">
            <a:extLst>
              <a:ext uri="{FF2B5EF4-FFF2-40B4-BE49-F238E27FC236}">
                <a16:creationId xmlns:a16="http://schemas.microsoft.com/office/drawing/2014/main" xmlns="" id="{E24F0D13-8CC6-4EA2-A52A-D8C9F0BC074C}"/>
              </a:ext>
            </a:extLst>
          </p:cNvPr>
          <p:cNvSpPr/>
          <p:nvPr/>
        </p:nvSpPr>
        <p:spPr>
          <a:xfrm>
            <a:off x="7743728" y="533176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xmlns=""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3C173A5A-90BB-46B2-907E-5E81AFD6F6AE}"/>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xmlns="" id="{2FA8C0A5-B45A-440B-8CD8-B9A3A4210B51}"/>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7" name="Tableau 36">
            <a:extLst>
              <a:ext uri="{FF2B5EF4-FFF2-40B4-BE49-F238E27FC236}">
                <a16:creationId xmlns:a16="http://schemas.microsoft.com/office/drawing/2014/main" xmlns="" id="{97EF02D4-1629-4A3A-BE8D-699CC8552089}"/>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38" name="ZoneTexte 37">
            <a:extLst>
              <a:ext uri="{FF2B5EF4-FFF2-40B4-BE49-F238E27FC236}">
                <a16:creationId xmlns:a16="http://schemas.microsoft.com/office/drawing/2014/main" xmlns="" id="{DAD727DF-EC39-4275-8685-7149DFED638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39" name="Ellipse 38">
            <a:extLst>
              <a:ext uri="{FF2B5EF4-FFF2-40B4-BE49-F238E27FC236}">
                <a16:creationId xmlns:a16="http://schemas.microsoft.com/office/drawing/2014/main" xmlns="" id="{5463C666-3722-4B7D-B282-6C79BB90A55D}"/>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xmlns="" id="{B0924983-2FDC-4AC4-A4C4-EACB5861D591}"/>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7" name="Espace réservé du texte 6">
            <a:extLst>
              <a:ext uri="{FF2B5EF4-FFF2-40B4-BE49-F238E27FC236}">
                <a16:creationId xmlns:a16="http://schemas.microsoft.com/office/drawing/2014/main" xmlns="" id="{1A8934B7-B97E-4AC9-8128-0D962D9DEDE1}"/>
              </a:ext>
            </a:extLst>
          </p:cNvPr>
          <p:cNvSpPr txBox="1">
            <a:spLocks/>
          </p:cNvSpPr>
          <p:nvPr/>
        </p:nvSpPr>
        <p:spPr>
          <a:xfrm>
            <a:off x="6283176" y="238896"/>
            <a:ext cx="2688447" cy="51640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14. Garantir les performances du neuf</a:t>
            </a:r>
          </a:p>
        </p:txBody>
      </p:sp>
      <p:sp>
        <p:nvSpPr>
          <p:cNvPr id="48" name="Espace réservé du texte 7">
            <a:extLst>
              <a:ext uri="{FF2B5EF4-FFF2-40B4-BE49-F238E27FC236}">
                <a16:creationId xmlns:a16="http://schemas.microsoft.com/office/drawing/2014/main" xmlns="" id="{DD4FBCBA-DD28-41F3-9B7F-F4573F7B6C07}"/>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xmlns="" id="{A202CC82-A7BE-4F41-932C-2E14812544E2}"/>
              </a:ext>
            </a:extLst>
          </p:cNvPr>
          <p:cNvSpPr txBox="1"/>
          <p:nvPr/>
        </p:nvSpPr>
        <p:spPr>
          <a:xfrm>
            <a:off x="2705801" y="3535252"/>
            <a:ext cx="3017962" cy="1785104"/>
          </a:xfrm>
          <a:prstGeom prst="rect">
            <a:avLst/>
          </a:prstGeom>
          <a:noFill/>
        </p:spPr>
        <p:txBody>
          <a:bodyPr wrap="square" rtlCol="0">
            <a:spAutoFit/>
          </a:bodyPr>
          <a:lstStyle/>
          <a:p>
            <a:pPr marL="171450" indent="-171450">
              <a:buFontTx/>
              <a:buChar char="-"/>
            </a:pPr>
            <a:r>
              <a:rPr lang="fr-FR" sz="1000" dirty="0"/>
              <a:t> Développer un réel contrôle du respect des normes et règles de l'art en matière d'économie d'énergie</a:t>
            </a:r>
          </a:p>
          <a:p>
            <a:pPr marL="171450" indent="-171450">
              <a:buFontTx/>
              <a:buChar char="-"/>
            </a:pPr>
            <a:r>
              <a:rPr lang="fr-FR" sz="1000" dirty="0"/>
              <a:t>Favoriser la montée en compétences des professionnels de l’immobilier</a:t>
            </a:r>
          </a:p>
          <a:p>
            <a:pPr marL="171450" indent="-171450">
              <a:buFontTx/>
              <a:buChar char="-"/>
            </a:pPr>
            <a:r>
              <a:rPr lang="fr-FR" sz="1000" dirty="0"/>
              <a:t>Sensibiliser les maîtres d’œuvre sur les enjeux énergétiques </a:t>
            </a:r>
          </a:p>
          <a:p>
            <a:pPr marL="171450" indent="-171450">
              <a:buFontTx/>
              <a:buChar char="-"/>
            </a:pPr>
            <a:r>
              <a:rPr lang="fr-FR" sz="1000" dirty="0"/>
              <a:t>S'assurer de garantir une insertion paysagère adaptée aux contextes locaux des nouveaux logements en plus de garantir une performance énergétique</a:t>
            </a:r>
          </a:p>
        </p:txBody>
      </p:sp>
      <p:sp>
        <p:nvSpPr>
          <p:cNvPr id="51" name="Espace réservé du texte 7">
            <a:extLst>
              <a:ext uri="{FF2B5EF4-FFF2-40B4-BE49-F238E27FC236}">
                <a16:creationId xmlns:a16="http://schemas.microsoft.com/office/drawing/2014/main" xmlns="" id="{B3CCCA9B-EAE7-41DD-8C0A-46E089EFCA84}"/>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2" name="Espace réservé pour une image  29">
            <a:extLst>
              <a:ext uri="{FF2B5EF4-FFF2-40B4-BE49-F238E27FC236}">
                <a16:creationId xmlns:a16="http://schemas.microsoft.com/office/drawing/2014/main" xmlns="" id="{B080A16C-9DE1-4BF2-B6D2-9F7FAFC7BB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14370331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239</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82214" y="428097"/>
            <a:ext cx="4735598" cy="830997"/>
          </a:xfrm>
          <a:prstGeom prst="rect">
            <a:avLst/>
          </a:prstGeom>
        </p:spPr>
        <p:txBody>
          <a:bodyPr wrap="square">
            <a:spAutoFit/>
          </a:bodyPr>
          <a:lstStyle/>
          <a:p>
            <a:r>
              <a:rPr lang="fr-FR" sz="1600" b="1" dirty="0">
                <a:latin typeface="+mj-lt"/>
              </a:rPr>
              <a:t>Action n°15.1 :  </a:t>
            </a:r>
            <a:r>
              <a:rPr lang="fr-FR" sz="1600" b="1" dirty="0" smtClean="0">
                <a:latin typeface="+mj-lt"/>
              </a:rPr>
              <a:t>Intégrer les enjeux climat, air, énergie dans les </a:t>
            </a:r>
            <a:r>
              <a:rPr lang="fr-FR" sz="1600" b="1" dirty="0">
                <a:latin typeface="+mj-lt"/>
              </a:rPr>
              <a:t>documents d’urbanisme(SCOT, PLU, PLH</a:t>
            </a:r>
            <a:r>
              <a:rPr lang="fr-FR" sz="1600" b="1" dirty="0" smtClean="0">
                <a:latin typeface="+mj-lt"/>
              </a:rPr>
              <a:t>)</a:t>
            </a:r>
            <a:endParaRPr lang="fr-FR" sz="1600" b="1" dirty="0">
              <a:latin typeface="+mj-lt"/>
            </a:endParaRP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Organiser des réunions collectives avec les communes et accompagner les communes pour mettre en œuvre concrètement le SCOT dans le territoire sur les enjeux du PCAET</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1015663"/>
          </a:xfrm>
          <a:prstGeom prst="rect">
            <a:avLst/>
          </a:prstGeom>
          <a:noFill/>
        </p:spPr>
        <p:txBody>
          <a:bodyPr wrap="square" rtlCol="0">
            <a:spAutoFit/>
          </a:bodyPr>
          <a:lstStyle/>
          <a:p>
            <a:pPr algn="just"/>
            <a:r>
              <a:rPr lang="fr-FR" sz="1000" dirty="0"/>
              <a:t>La révision du SCOT qui commence doit permettre de mettre en cohérence les enjeux plans climat et les documents d’urbanisme. L’urbanisation a des répercussions importantes, tant positives que négatives sur les enjeux climat, air, énergie. La question des formes urbaines, des îlots de chaleurs éventuels, la réduction des besoins de déplacements, la limitation de l’artificialisation mais également les possibilités de développement des énergies renouvelables et locales sont des enjeux de plan climat qui se traitent au niveau des documents d’urbanisme.</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144601"/>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980942"/>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245167"/>
            <a:ext cx="2566310" cy="923330"/>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réunions avec les communes pour mise en œuvre et animation SCOT en lien PCAET</a:t>
            </a:r>
          </a:p>
          <a:p>
            <a:pPr marL="171450" indent="-171450">
              <a:buFont typeface="Arial" panose="020B0604020202020204" pitchFamily="34" charset="0"/>
              <a:buChar char="•"/>
            </a:pPr>
            <a:r>
              <a:rPr lang="fr-FR" sz="900" dirty="0"/>
              <a:t>Taux d’artificialisation des sols</a:t>
            </a:r>
          </a:p>
          <a:p>
            <a:pPr marL="171450" indent="-171450">
              <a:buFont typeface="Arial" panose="020B0604020202020204" pitchFamily="34" charset="0"/>
              <a:buChar char="•"/>
            </a:pPr>
            <a:r>
              <a:rPr lang="fr-FR" sz="900" dirty="0"/>
              <a:t>Cohérence entre les enjeux du plan climat et les documents d’urbanisme</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469799"/>
            <a:ext cx="2262977" cy="230832"/>
          </a:xfrm>
          <a:prstGeom prst="rect">
            <a:avLst/>
          </a:prstGeom>
          <a:noFill/>
        </p:spPr>
        <p:txBody>
          <a:bodyPr wrap="square" rtlCol="0">
            <a:spAutoFit/>
          </a:bodyPr>
          <a:lstStyle/>
          <a:p>
            <a:r>
              <a:rPr lang="fr-FR" sz="900" dirty="0"/>
              <a:t>Lien action 1.1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3027770"/>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18144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566310" cy="1313116"/>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Mission Planification, Urbanisme et Habitat</a:t>
            </a:r>
          </a:p>
          <a:p>
            <a:pPr>
              <a:lnSpc>
                <a:spcPct val="150000"/>
              </a:lnSpc>
            </a:pPr>
            <a:r>
              <a:rPr lang="fr-FR" sz="900" b="1" dirty="0"/>
              <a:t>Public: C</a:t>
            </a:r>
            <a:r>
              <a:rPr lang="fr-FR" sz="900" dirty="0"/>
              <a:t>ommunes</a:t>
            </a:r>
          </a:p>
          <a:p>
            <a:pPr>
              <a:lnSpc>
                <a:spcPct val="150000"/>
              </a:lnSpc>
            </a:pPr>
            <a:r>
              <a:rPr lang="fr-FR" sz="900" b="1" dirty="0"/>
              <a:t>Partenaires : </a:t>
            </a:r>
            <a:r>
              <a:rPr lang="fr-FR" sz="900" dirty="0"/>
              <a:t>DDT, </a:t>
            </a:r>
            <a:r>
              <a:rPr lang="fr-FR" sz="900" b="1" dirty="0">
                <a:solidFill>
                  <a:srgbClr val="8D235A"/>
                </a:solidFill>
              </a:rPr>
              <a:t>Syndicat mixte du SCoT</a:t>
            </a:r>
            <a:r>
              <a:rPr lang="fr-FR" sz="900" dirty="0"/>
              <a:t>, CAUE 21, services d’instruction, SICECO </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45" name="Espace réservé pour une image  15">
            <a:extLst>
              <a:ext uri="{FF2B5EF4-FFF2-40B4-BE49-F238E27FC236}">
                <a16:creationId xmlns:a16="http://schemas.microsoft.com/office/drawing/2014/main" xmlns="" id="{14ADF01A-CF0F-4340-906F-3E423DBDFB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64958" y="503164"/>
            <a:ext cx="562041" cy="562041"/>
          </a:xfrm>
          <a:prstGeom prst="rect">
            <a:avLst/>
          </a:prstGeom>
        </p:spPr>
      </p:pic>
      <p:sp>
        <p:nvSpPr>
          <p:cNvPr id="65" name="Croix 64">
            <a:extLst>
              <a:ext uri="{FF2B5EF4-FFF2-40B4-BE49-F238E27FC236}">
                <a16:creationId xmlns:a16="http://schemas.microsoft.com/office/drawing/2014/main" xmlns="" id="{E24F0D13-8CC6-4EA2-A52A-D8C9F0BC074C}"/>
              </a:ext>
            </a:extLst>
          </p:cNvPr>
          <p:cNvSpPr/>
          <p:nvPr/>
        </p:nvSpPr>
        <p:spPr>
          <a:xfrm>
            <a:off x="7743728" y="533176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xmlns=""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5A7A5220-75F6-43E4-99BF-86926F7F215C}"/>
              </a:ext>
            </a:extLst>
          </p:cNvPr>
          <p:cNvSpPr/>
          <p:nvPr/>
        </p:nvSpPr>
        <p:spPr>
          <a:xfrm>
            <a:off x="7260631" y="507786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a16="http://schemas.microsoft.com/office/drawing/2014/main" xmlns="" id="{F986B9BA-3198-4C3C-B63A-0CDF8F4B8167}"/>
              </a:ext>
            </a:extLst>
          </p:cNvPr>
          <p:cNvSpPr/>
          <p:nvPr/>
        </p:nvSpPr>
        <p:spPr>
          <a:xfrm>
            <a:off x="7388200" y="508304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a16="http://schemas.microsoft.com/office/drawing/2014/main" xmlns="" id="{26B2026D-347B-4554-A8E4-B7806FCC73A5}"/>
              </a:ext>
            </a:extLst>
          </p:cNvPr>
          <p:cNvSpPr/>
          <p:nvPr/>
        </p:nvSpPr>
        <p:spPr>
          <a:xfrm>
            <a:off x="7376168" y="55699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70DFF8CE-B951-4935-8517-21D2627703AE}"/>
              </a:ext>
            </a:extLst>
          </p:cNvPr>
          <p:cNvSpPr/>
          <p:nvPr/>
        </p:nvSpPr>
        <p:spPr>
          <a:xfrm>
            <a:off x="7855452" y="53264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10A85E0A-31CF-4DD0-800F-C51ACEA8E5CE}"/>
              </a:ext>
            </a:extLst>
          </p:cNvPr>
          <p:cNvSpPr/>
          <p:nvPr/>
        </p:nvSpPr>
        <p:spPr>
          <a:xfrm>
            <a:off x="7493788" y="55699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xmlns=""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7" name="Croix 46">
            <a:extLst>
              <a:ext uri="{FF2B5EF4-FFF2-40B4-BE49-F238E27FC236}">
                <a16:creationId xmlns:a16="http://schemas.microsoft.com/office/drawing/2014/main" xmlns="" id="{420AB816-643A-4870-B1DD-38588EF53134}"/>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ZoneTexte 47">
            <a:extLst>
              <a:ext uri="{FF2B5EF4-FFF2-40B4-BE49-F238E27FC236}">
                <a16:creationId xmlns:a16="http://schemas.microsoft.com/office/drawing/2014/main" xmlns="" id="{C25C99F1-E534-4937-B11B-C121E696A302}"/>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51" name="Tableau 50">
            <a:extLst>
              <a:ext uri="{FF2B5EF4-FFF2-40B4-BE49-F238E27FC236}">
                <a16:creationId xmlns:a16="http://schemas.microsoft.com/office/drawing/2014/main" xmlns="" id="{86900358-5A2B-4CBD-A65E-091180DC8941}"/>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52" name="ZoneTexte 51">
            <a:extLst>
              <a:ext uri="{FF2B5EF4-FFF2-40B4-BE49-F238E27FC236}">
                <a16:creationId xmlns:a16="http://schemas.microsoft.com/office/drawing/2014/main" xmlns="" id="{8AD3CF3F-AD8C-41C9-8881-B5DBABCCCB2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3" name="Ellipse 52">
            <a:extLst>
              <a:ext uri="{FF2B5EF4-FFF2-40B4-BE49-F238E27FC236}">
                <a16:creationId xmlns:a16="http://schemas.microsoft.com/office/drawing/2014/main" xmlns="" id="{FE68E4F6-F6EC-411E-A5DA-0BA55AB0829B}"/>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4" name="ZoneTexte 53">
            <a:extLst>
              <a:ext uri="{FF2B5EF4-FFF2-40B4-BE49-F238E27FC236}">
                <a16:creationId xmlns:a16="http://schemas.microsoft.com/office/drawing/2014/main" xmlns="" id="{A2BF2876-C634-47DF-AE8E-474892E39AF8}"/>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5" name="Espace réservé du texte 6">
            <a:extLst>
              <a:ext uri="{FF2B5EF4-FFF2-40B4-BE49-F238E27FC236}">
                <a16:creationId xmlns:a16="http://schemas.microsoft.com/office/drawing/2014/main" xmlns="" id="{23BBC4A1-95B4-4ED2-B89D-4B639E9B44D0}"/>
              </a:ext>
            </a:extLst>
          </p:cNvPr>
          <p:cNvSpPr txBox="1">
            <a:spLocks/>
          </p:cNvSpPr>
          <p:nvPr/>
        </p:nvSpPr>
        <p:spPr>
          <a:xfrm>
            <a:off x="6283176" y="238896"/>
            <a:ext cx="2688447" cy="516406"/>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15. Réviser et Mettre en œuvre de manière proactive le SCOT</a:t>
            </a:r>
          </a:p>
        </p:txBody>
      </p:sp>
      <p:sp>
        <p:nvSpPr>
          <p:cNvPr id="56" name="Espace réservé du texte 7">
            <a:extLst>
              <a:ext uri="{FF2B5EF4-FFF2-40B4-BE49-F238E27FC236}">
                <a16:creationId xmlns:a16="http://schemas.microsoft.com/office/drawing/2014/main" xmlns="" id="{39F47E16-7078-4C6D-8C6D-CE7FCEFB71B6}"/>
              </a:ext>
            </a:extLst>
          </p:cNvPr>
          <p:cNvSpPr txBox="1">
            <a:spLocks/>
          </p:cNvSpPr>
          <p:nvPr/>
        </p:nvSpPr>
        <p:spPr>
          <a:xfrm>
            <a:off x="512944" y="336462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7" name="ZoneTexte 56">
            <a:extLst>
              <a:ext uri="{FF2B5EF4-FFF2-40B4-BE49-F238E27FC236}">
                <a16:creationId xmlns:a16="http://schemas.microsoft.com/office/drawing/2014/main" xmlns="" id="{624AD498-4EAD-4FE3-BF40-9D2D9C94913C}"/>
              </a:ext>
            </a:extLst>
          </p:cNvPr>
          <p:cNvSpPr txBox="1"/>
          <p:nvPr/>
        </p:nvSpPr>
        <p:spPr>
          <a:xfrm>
            <a:off x="2705801" y="3622342"/>
            <a:ext cx="3017962" cy="1477328"/>
          </a:xfrm>
          <a:prstGeom prst="rect">
            <a:avLst/>
          </a:prstGeom>
          <a:noFill/>
        </p:spPr>
        <p:txBody>
          <a:bodyPr wrap="square" rtlCol="0">
            <a:spAutoFit/>
          </a:bodyPr>
          <a:lstStyle/>
          <a:p>
            <a:pPr marL="171450" indent="-171450">
              <a:buFontTx/>
              <a:buChar char="-"/>
            </a:pPr>
            <a:r>
              <a:rPr lang="fr-FR" sz="1000" dirty="0"/>
              <a:t>Agir au niveau des PLU pour imposer un niveau de performances énergétiques </a:t>
            </a:r>
          </a:p>
          <a:p>
            <a:pPr marL="171450" indent="-171450">
              <a:buFontTx/>
              <a:buChar char="-"/>
            </a:pPr>
            <a:r>
              <a:rPr lang="fr-FR" sz="1000" dirty="0"/>
              <a:t>Elaborer un PLH pour accentuer et mutualiser les efforts</a:t>
            </a:r>
          </a:p>
          <a:p>
            <a:pPr marL="171450" indent="-171450">
              <a:buFontTx/>
              <a:buChar char="-"/>
            </a:pPr>
            <a:r>
              <a:rPr lang="fr-FR" sz="1000" dirty="0"/>
              <a:t>Intégration de l’énergie dans les documents d’aménagement</a:t>
            </a:r>
          </a:p>
          <a:p>
            <a:pPr marL="171450" indent="-171450">
              <a:buFontTx/>
              <a:buChar char="-"/>
            </a:pPr>
            <a:r>
              <a:rPr lang="fr-FR" sz="1000" dirty="0"/>
              <a:t>Développer un urbanisme de la </a:t>
            </a:r>
            <a:r>
              <a:rPr lang="fr-FR" sz="1000" dirty="0" smtClean="0"/>
              <a:t>convivialité</a:t>
            </a:r>
          </a:p>
          <a:p>
            <a:pPr marL="171450" indent="-171450">
              <a:buFontTx/>
              <a:buChar char="-"/>
            </a:pPr>
            <a:r>
              <a:rPr lang="fr-FR" sz="1000" dirty="0" smtClean="0"/>
              <a:t>Mettre en place des aides financières pour les personnes en secteur ABF en centre-bourg</a:t>
            </a:r>
            <a:endParaRPr lang="fr-FR" sz="1000" dirty="0"/>
          </a:p>
        </p:txBody>
      </p:sp>
      <p:sp>
        <p:nvSpPr>
          <p:cNvPr id="58" name="Espace réservé du texte 7">
            <a:extLst>
              <a:ext uri="{FF2B5EF4-FFF2-40B4-BE49-F238E27FC236}">
                <a16:creationId xmlns:a16="http://schemas.microsoft.com/office/drawing/2014/main" xmlns="" id="{D833E060-6AE4-4F6A-9D8B-C387A1E370A3}"/>
              </a:ext>
            </a:extLst>
          </p:cNvPr>
          <p:cNvSpPr txBox="1">
            <a:spLocks/>
          </p:cNvSpPr>
          <p:nvPr/>
        </p:nvSpPr>
        <p:spPr>
          <a:xfrm>
            <a:off x="2723198" y="336710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9" name="Espace réservé pour une image  29">
            <a:extLst>
              <a:ext uri="{FF2B5EF4-FFF2-40B4-BE49-F238E27FC236}">
                <a16:creationId xmlns:a16="http://schemas.microsoft.com/office/drawing/2014/main" xmlns="" id="{EBAE3279-3166-4ECE-853E-83AC276382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324897"/>
            <a:ext cx="309046" cy="309046"/>
          </a:xfrm>
          <a:prstGeom prst="rect">
            <a:avLst/>
          </a:prstGeom>
        </p:spPr>
      </p:pic>
    </p:spTree>
    <p:extLst>
      <p:ext uri="{BB962C8B-B14F-4D97-AF65-F5344CB8AC3E}">
        <p14:creationId xmlns:p14="http://schemas.microsoft.com/office/powerpoint/2010/main" val="1464296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2EE631-95ED-43E5-9925-00ECEAE5BAC3}"/>
              </a:ext>
            </a:extLst>
          </p:cNvPr>
          <p:cNvSpPr>
            <a:spLocks noGrp="1"/>
          </p:cNvSpPr>
          <p:nvPr>
            <p:ph type="title"/>
          </p:nvPr>
        </p:nvSpPr>
        <p:spPr/>
        <p:txBody>
          <a:bodyPr/>
          <a:lstStyle/>
          <a:p>
            <a:r>
              <a:rPr lang="fr-FR" dirty="0"/>
              <a:t>Bâtiments et habitat</a:t>
            </a:r>
          </a:p>
        </p:txBody>
      </p:sp>
      <p:sp>
        <p:nvSpPr>
          <p:cNvPr id="10" name="Espace réservé du texte 9">
            <a:extLst>
              <a:ext uri="{FF2B5EF4-FFF2-40B4-BE49-F238E27FC236}">
                <a16:creationId xmlns:a16="http://schemas.microsoft.com/office/drawing/2014/main" xmlns="" id="{27FFBB1B-1DB1-4448-BAAB-387F9DE46E4F}"/>
              </a:ext>
            </a:extLst>
          </p:cNvPr>
          <p:cNvSpPr>
            <a:spLocks noGrp="1"/>
          </p:cNvSpPr>
          <p:nvPr>
            <p:ph type="body" sz="quarter" idx="24"/>
          </p:nvPr>
        </p:nvSpPr>
        <p:spPr>
          <a:xfrm>
            <a:off x="4368956" y="1811426"/>
            <a:ext cx="4775044" cy="4577017"/>
          </a:xfrm>
        </p:spPr>
        <p:txBody>
          <a:bodyPr>
            <a:noAutofit/>
          </a:bodyPr>
          <a:lstStyle/>
          <a:p>
            <a:pPr algn="just"/>
            <a:r>
              <a:rPr lang="fr-FR" sz="1100" dirty="0"/>
              <a:t>Le territoire de Gevrey-Chambertin et Nuits-Saint-Georges pourrait limiter ses émissions de 89% dans le secteur des logements et 20% du tertiaire.</a:t>
            </a:r>
          </a:p>
          <a:p>
            <a:pPr algn="just"/>
            <a:r>
              <a:rPr lang="fr-FR" sz="1100" dirty="0"/>
              <a:t>Pour les logements et le tertiaire ces chiffres représentent le potentiel maximum incluant la rénovation de l’ensembles des bâtiments à un objectif de performance énergétique BBC.</a:t>
            </a:r>
          </a:p>
          <a:p>
            <a:pPr algn="just"/>
            <a:r>
              <a:rPr lang="fr-FR" sz="1100" dirty="0"/>
              <a:t>Ces potentiels incluent aussi :</a:t>
            </a:r>
          </a:p>
          <a:p>
            <a:pPr marL="171450" indent="-171450" algn="just">
              <a:buFont typeface="Arial" panose="020B0604020202020204" pitchFamily="34" charset="0"/>
              <a:buChar char="•"/>
            </a:pPr>
            <a:r>
              <a:rPr lang="fr-FR" sz="1100" dirty="0"/>
              <a:t>Le passage des chauffages au gaz et fioul en chauffage à pompe à chaleur, bois, biogaz ou chauffage urbain.</a:t>
            </a:r>
          </a:p>
          <a:p>
            <a:pPr marL="171450" indent="-171450" algn="just">
              <a:buFont typeface="Arial" panose="020B0604020202020204" pitchFamily="34" charset="0"/>
              <a:buChar char="•"/>
            </a:pPr>
            <a:r>
              <a:rPr lang="fr-FR" sz="1100" dirty="0"/>
              <a:t>Abaissement des températures de consigne (20°C le jour et 17°C la nuit)</a:t>
            </a:r>
          </a:p>
          <a:p>
            <a:pPr marL="171450" indent="-171450" algn="just">
              <a:buFont typeface="Arial" panose="020B0604020202020204" pitchFamily="34" charset="0"/>
              <a:buChar char="•"/>
            </a:pPr>
            <a:r>
              <a:rPr lang="fr-FR" sz="1100" dirty="0"/>
              <a:t>Limitation des temps de douche (suppression des bains)</a:t>
            </a:r>
          </a:p>
          <a:p>
            <a:pPr marL="171450" indent="-171450" algn="just">
              <a:buFont typeface="Arial" panose="020B0604020202020204" pitchFamily="34" charset="0"/>
              <a:buChar char="•"/>
            </a:pPr>
            <a:r>
              <a:rPr lang="fr-FR" sz="1100" dirty="0"/>
              <a:t>Rénovation et entretien des bouches d’extraction d’air</a:t>
            </a:r>
          </a:p>
          <a:p>
            <a:pPr marL="171450" indent="-171450" algn="just">
              <a:buFont typeface="Arial" panose="020B0604020202020204" pitchFamily="34" charset="0"/>
              <a:buChar char="•"/>
            </a:pPr>
            <a:r>
              <a:rPr lang="fr-FR" sz="1100" dirty="0"/>
              <a:t>Différentes actions sur l’eau potable (installation de mousseur, ne pas laisser couler l’eau…)</a:t>
            </a:r>
          </a:p>
          <a:p>
            <a:pPr marL="171450" indent="-171450" algn="just">
              <a:buFont typeface="Arial" panose="020B0604020202020204" pitchFamily="34" charset="0"/>
              <a:buChar char="•"/>
            </a:pPr>
            <a:r>
              <a:rPr lang="fr-FR" sz="1100" dirty="0"/>
              <a:t>Choisir des équipements énergétiques performants (classe A+++)</a:t>
            </a:r>
          </a:p>
          <a:p>
            <a:pPr marL="171450" indent="-171450" algn="just">
              <a:buFont typeface="Arial" panose="020B0604020202020204" pitchFamily="34" charset="0"/>
              <a:buChar char="•"/>
            </a:pPr>
            <a:r>
              <a:rPr lang="fr-FR" sz="1100" dirty="0"/>
              <a:t>Faire des écogestes en terme d’énergie et de gaspillages</a:t>
            </a:r>
          </a:p>
          <a:p>
            <a:pPr marL="171450" indent="-171450" algn="just">
              <a:buFont typeface="Arial" panose="020B0604020202020204" pitchFamily="34" charset="0"/>
              <a:buChar char="•"/>
            </a:pPr>
            <a:r>
              <a:rPr lang="fr-FR" sz="1100" dirty="0"/>
              <a:t>Le verdissement du gaz naturel, une source potentielle de réduction des gaz à effet de serre. C’est un sujet fort qui est aussi impulsé à l’échelle national par le gouvernement. Il souhaite notamment accélérer la filière méthanisation sur les territoires en se fixant l’objectif de 10% de gaz d’origine naturel d’ici 2030. Ce qui permettrait de réduire de près de 3% par an les émissions de GES</a:t>
            </a:r>
          </a:p>
        </p:txBody>
      </p:sp>
      <p:sp>
        <p:nvSpPr>
          <p:cNvPr id="11" name="Espace réservé du texte 10">
            <a:extLst>
              <a:ext uri="{FF2B5EF4-FFF2-40B4-BE49-F238E27FC236}">
                <a16:creationId xmlns:a16="http://schemas.microsoft.com/office/drawing/2014/main" xmlns="" id="{1CAEAB3C-2E8F-4B88-9BA4-E9724143332F}"/>
              </a:ext>
            </a:extLst>
          </p:cNvPr>
          <p:cNvSpPr>
            <a:spLocks noGrp="1"/>
          </p:cNvSpPr>
          <p:nvPr>
            <p:ph type="body" sz="quarter" idx="13"/>
          </p:nvPr>
        </p:nvSpPr>
        <p:spPr/>
        <p:txBody>
          <a:bodyPr/>
          <a:lstStyle/>
          <a:p>
            <a:r>
              <a:rPr lang="fr-FR" sz="1600" dirty="0"/>
              <a:t>Potentiel émissions de GES résidentiel</a:t>
            </a:r>
          </a:p>
        </p:txBody>
      </p:sp>
      <p:pic>
        <p:nvPicPr>
          <p:cNvPr id="16" name="Espace réservé pour une image  15">
            <a:extLst>
              <a:ext uri="{FF2B5EF4-FFF2-40B4-BE49-F238E27FC236}">
                <a16:creationId xmlns:a16="http://schemas.microsoft.com/office/drawing/2014/main" xmlns="" id="{99C6BBB5-7D0D-42F0-933B-45F9D82D6E6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mc:AlternateContent xmlns:mc="http://schemas.openxmlformats.org/markup-compatibility/2006">
        <mc:Choice xmlns:cx1="http://schemas.microsoft.com/office/drawing/2015/9/8/chartex" xmlns="" Requires="cx1">
          <p:graphicFrame>
            <p:nvGraphicFramePr>
              <p:cNvPr id="17" name="Espace réservé du graphique 16">
                <a:extLst>
                  <a:ext uri="{FF2B5EF4-FFF2-40B4-BE49-F238E27FC236}">
                    <a16:creationId xmlns:a16="http://schemas.microsoft.com/office/drawing/2014/main" id="{D161DE88-95CD-4030-A655-2A08F5F758C0}"/>
                  </a:ext>
                </a:extLst>
              </p:cNvPr>
              <p:cNvGraphicFramePr>
                <a:graphicFrameLocks noGrp="1"/>
              </p:cNvGraphicFramePr>
              <p:nvPr>
                <p:ph type="chart" sz="quarter" idx="22"/>
                <p:extLst>
                  <p:ext uri="{D42A27DB-BD31-4B8C-83A1-F6EECF244321}">
                    <p14:modId xmlns:p14="http://schemas.microsoft.com/office/powerpoint/2010/main" val="1218047301"/>
                  </p:ext>
                </p:extLst>
              </p:nvPr>
            </p:nvGraphicFramePr>
            <p:xfrm>
              <a:off x="377825" y="1409700"/>
              <a:ext cx="4041775" cy="2676530"/>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7" name="Espace réservé du graphique 16">
                <a:extLst>
                  <a:ext uri="{FF2B5EF4-FFF2-40B4-BE49-F238E27FC236}">
                    <a16:creationId xmlns:a16="http://schemas.microsoft.com/office/drawing/2014/main" xmlns="" xmlns:cx1="http://schemas.microsoft.com/office/drawing/2015/9/8/chartex" id="{D161DE88-95CD-4030-A655-2A08F5F758C0}"/>
                  </a:ext>
                </a:extLst>
              </p:cNvPr>
              <p:cNvPicPr>
                <a:picLocks noGrp="1" noRot="1" noChangeAspect="1" noMove="1" noResize="1" noEditPoints="1" noAdjustHandles="1" noChangeArrowheads="1" noChangeShapeType="1"/>
              </p:cNvPicPr>
              <p:nvPr/>
            </p:nvPicPr>
            <p:blipFill>
              <a:blip r:embed="rId4"/>
              <a:stretch>
                <a:fillRect/>
              </a:stretch>
            </p:blipFill>
            <p:spPr>
              <a:xfrm>
                <a:off x="377825" y="1409700"/>
                <a:ext cx="4041775" cy="2676530"/>
              </a:xfrm>
              <a:prstGeom prst="rect">
                <a:avLst/>
              </a:prstGeom>
            </p:spPr>
          </p:pic>
        </mc:Fallback>
      </mc:AlternateContent>
      <p:sp>
        <p:nvSpPr>
          <p:cNvPr id="18" name="ZoneTexte 17">
            <a:extLst>
              <a:ext uri="{FF2B5EF4-FFF2-40B4-BE49-F238E27FC236}">
                <a16:creationId xmlns:a16="http://schemas.microsoft.com/office/drawing/2014/main" xmlns="" id="{9702B75E-6DB5-494B-B9BC-DC77FC0BF8BC}"/>
              </a:ext>
            </a:extLst>
          </p:cNvPr>
          <p:cNvSpPr txBox="1"/>
          <p:nvPr/>
        </p:nvSpPr>
        <p:spPr>
          <a:xfrm>
            <a:off x="1383673" y="3353808"/>
            <a:ext cx="647700" cy="553998"/>
          </a:xfrm>
          <a:prstGeom prst="rect">
            <a:avLst/>
          </a:prstGeom>
          <a:noFill/>
        </p:spPr>
        <p:txBody>
          <a:bodyPr wrap="square" rtlCol="0">
            <a:spAutoFit/>
          </a:bodyPr>
          <a:lstStyle/>
          <a:p>
            <a:pPr algn="ctr"/>
            <a:r>
              <a:rPr lang="fr-FR" sz="600" dirty="0"/>
              <a:t>Rénovation énergétique des logements individuels</a:t>
            </a:r>
          </a:p>
        </p:txBody>
      </p:sp>
      <p:sp>
        <p:nvSpPr>
          <p:cNvPr id="19" name="ZoneTexte 18">
            <a:extLst>
              <a:ext uri="{FF2B5EF4-FFF2-40B4-BE49-F238E27FC236}">
                <a16:creationId xmlns:a16="http://schemas.microsoft.com/office/drawing/2014/main" xmlns="" id="{89F37EFE-F68A-4F99-A5C6-572312F4807C}"/>
              </a:ext>
            </a:extLst>
          </p:cNvPr>
          <p:cNvSpPr txBox="1"/>
          <p:nvPr/>
        </p:nvSpPr>
        <p:spPr>
          <a:xfrm>
            <a:off x="1955173" y="2618473"/>
            <a:ext cx="647700" cy="461665"/>
          </a:xfrm>
          <a:prstGeom prst="rect">
            <a:avLst/>
          </a:prstGeom>
          <a:noFill/>
        </p:spPr>
        <p:txBody>
          <a:bodyPr wrap="square" rtlCol="0">
            <a:spAutoFit/>
          </a:bodyPr>
          <a:lstStyle/>
          <a:p>
            <a:pPr algn="ctr"/>
            <a:r>
              <a:rPr lang="fr-FR" sz="600" dirty="0"/>
              <a:t>Utilisation de sources d’énergies décarbonées</a:t>
            </a:r>
          </a:p>
        </p:txBody>
      </p:sp>
      <p:sp>
        <p:nvSpPr>
          <p:cNvPr id="20" name="ZoneTexte 19">
            <a:extLst>
              <a:ext uri="{FF2B5EF4-FFF2-40B4-BE49-F238E27FC236}">
                <a16:creationId xmlns:a16="http://schemas.microsoft.com/office/drawing/2014/main" xmlns="" id="{A44607B6-95BC-4C74-9CDD-5FBFCE6034DC}"/>
              </a:ext>
            </a:extLst>
          </p:cNvPr>
          <p:cNvSpPr txBox="1"/>
          <p:nvPr/>
        </p:nvSpPr>
        <p:spPr>
          <a:xfrm>
            <a:off x="2577786" y="3113752"/>
            <a:ext cx="647700" cy="461665"/>
          </a:xfrm>
          <a:prstGeom prst="rect">
            <a:avLst/>
          </a:prstGeom>
          <a:noFill/>
        </p:spPr>
        <p:txBody>
          <a:bodyPr wrap="square" rtlCol="0">
            <a:spAutoFit/>
          </a:bodyPr>
          <a:lstStyle/>
          <a:p>
            <a:pPr algn="ctr"/>
            <a:r>
              <a:rPr lang="fr-FR" sz="600" dirty="0"/>
              <a:t>Rénovation des logements collectifs</a:t>
            </a:r>
          </a:p>
        </p:txBody>
      </p:sp>
      <p:sp>
        <p:nvSpPr>
          <p:cNvPr id="23" name="ZoneTexte 22">
            <a:extLst>
              <a:ext uri="{FF2B5EF4-FFF2-40B4-BE49-F238E27FC236}">
                <a16:creationId xmlns:a16="http://schemas.microsoft.com/office/drawing/2014/main" xmlns="" id="{8C2E6597-5F07-4D6C-A2A4-CFC60247D4B3}"/>
              </a:ext>
            </a:extLst>
          </p:cNvPr>
          <p:cNvSpPr txBox="1"/>
          <p:nvPr/>
        </p:nvSpPr>
        <p:spPr>
          <a:xfrm>
            <a:off x="3174843" y="3304380"/>
            <a:ext cx="647700" cy="369332"/>
          </a:xfrm>
          <a:prstGeom prst="rect">
            <a:avLst/>
          </a:prstGeom>
          <a:noFill/>
        </p:spPr>
        <p:txBody>
          <a:bodyPr wrap="square" rtlCol="0">
            <a:spAutoFit/>
          </a:bodyPr>
          <a:lstStyle/>
          <a:p>
            <a:pPr algn="ctr"/>
            <a:r>
              <a:rPr lang="fr-FR" sz="600" dirty="0"/>
              <a:t>Economie par les usages</a:t>
            </a:r>
          </a:p>
        </p:txBody>
      </p:sp>
      <mc:AlternateContent xmlns:mc="http://schemas.openxmlformats.org/markup-compatibility/2006">
        <mc:Choice xmlns:cx1="http://schemas.microsoft.com/office/drawing/2015/9/8/chartex" xmlns="" Requires="cx1">
          <p:graphicFrame>
            <p:nvGraphicFramePr>
              <p:cNvPr id="12" name="Espace réservé du graphique 31">
                <a:extLst>
                  <a:ext uri="{FF2B5EF4-FFF2-40B4-BE49-F238E27FC236}">
                    <a16:creationId xmlns:a16="http://schemas.microsoft.com/office/drawing/2014/main" id="{CE779966-CB1F-4FE8-864F-21C97B686303}"/>
                  </a:ext>
                </a:extLst>
              </p:cNvPr>
              <p:cNvGraphicFramePr>
                <a:graphicFrameLocks/>
              </p:cNvGraphicFramePr>
              <p:nvPr>
                <p:extLst>
                  <p:ext uri="{D42A27DB-BD31-4B8C-83A1-F6EECF244321}">
                    <p14:modId xmlns:p14="http://schemas.microsoft.com/office/powerpoint/2010/main" val="1576252338"/>
                  </p:ext>
                </p:extLst>
              </p:nvPr>
            </p:nvGraphicFramePr>
            <p:xfrm>
              <a:off x="377659" y="3956738"/>
              <a:ext cx="4041775" cy="2456419"/>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2" name="Espace réservé du graphique 31">
                <a:extLst>
                  <a:ext uri="{FF2B5EF4-FFF2-40B4-BE49-F238E27FC236}">
                    <a16:creationId xmlns:a16="http://schemas.microsoft.com/office/drawing/2014/main" xmlns="" xmlns:cx1="http://schemas.microsoft.com/office/drawing/2015/9/8/chartex" id="{CE779966-CB1F-4FE8-864F-21C97B686303}"/>
                  </a:ext>
                </a:extLst>
              </p:cNvPr>
              <p:cNvPicPr>
                <a:picLocks noGrp="1" noRot="1" noChangeAspect="1" noMove="1" noResize="1" noEditPoints="1" noAdjustHandles="1" noChangeArrowheads="1" noChangeShapeType="1"/>
              </p:cNvPicPr>
              <p:nvPr/>
            </p:nvPicPr>
            <p:blipFill>
              <a:blip r:embed="rId6"/>
              <a:stretch>
                <a:fillRect/>
              </a:stretch>
            </p:blipFill>
            <p:spPr>
              <a:xfrm>
                <a:off x="377659" y="3956738"/>
                <a:ext cx="4041775" cy="2456419"/>
              </a:xfrm>
              <a:prstGeom prst="rect">
                <a:avLst/>
              </a:prstGeom>
            </p:spPr>
          </p:pic>
        </mc:Fallback>
      </mc:AlternateContent>
      <p:sp>
        <p:nvSpPr>
          <p:cNvPr id="13" name="ZoneTexte 12">
            <a:extLst>
              <a:ext uri="{FF2B5EF4-FFF2-40B4-BE49-F238E27FC236}">
                <a16:creationId xmlns:a16="http://schemas.microsoft.com/office/drawing/2014/main" xmlns="" id="{0616B1E3-BC5E-431B-B794-3907853D5821}"/>
              </a:ext>
            </a:extLst>
          </p:cNvPr>
          <p:cNvSpPr txBox="1"/>
          <p:nvPr/>
        </p:nvSpPr>
        <p:spPr>
          <a:xfrm>
            <a:off x="1533333" y="5084406"/>
            <a:ext cx="801969" cy="523220"/>
          </a:xfrm>
          <a:prstGeom prst="rect">
            <a:avLst/>
          </a:prstGeom>
          <a:noFill/>
        </p:spPr>
        <p:txBody>
          <a:bodyPr wrap="square" rtlCol="0">
            <a:spAutoFit/>
          </a:bodyPr>
          <a:lstStyle/>
          <a:p>
            <a:pPr algn="ctr"/>
            <a:r>
              <a:rPr lang="fr-FR" sz="700" dirty="0"/>
              <a:t>Rénovation énergétique des bâtiments tertiaires</a:t>
            </a:r>
          </a:p>
        </p:txBody>
      </p:sp>
      <p:sp>
        <p:nvSpPr>
          <p:cNvPr id="14" name="ZoneTexte 13">
            <a:extLst>
              <a:ext uri="{FF2B5EF4-FFF2-40B4-BE49-F238E27FC236}">
                <a16:creationId xmlns:a16="http://schemas.microsoft.com/office/drawing/2014/main" xmlns="" id="{D3B193B7-B185-4F70-828D-C135114A737D}"/>
              </a:ext>
            </a:extLst>
          </p:cNvPr>
          <p:cNvSpPr txBox="1"/>
          <p:nvPr/>
        </p:nvSpPr>
        <p:spPr>
          <a:xfrm>
            <a:off x="2191665" y="5268872"/>
            <a:ext cx="902215" cy="415498"/>
          </a:xfrm>
          <a:prstGeom prst="rect">
            <a:avLst/>
          </a:prstGeom>
          <a:noFill/>
        </p:spPr>
        <p:txBody>
          <a:bodyPr wrap="square" rtlCol="0">
            <a:spAutoFit/>
          </a:bodyPr>
          <a:lstStyle/>
          <a:p>
            <a:r>
              <a:rPr lang="fr-FR" sz="700" dirty="0"/>
              <a:t>Utilisation de sources d'énergie </a:t>
            </a:r>
            <a:r>
              <a:rPr lang="fr-FR" sz="700" dirty="0" err="1"/>
              <a:t>décarbonnées</a:t>
            </a:r>
            <a:endParaRPr lang="fr-FR" sz="700" dirty="0"/>
          </a:p>
        </p:txBody>
      </p:sp>
      <p:sp>
        <p:nvSpPr>
          <p:cNvPr id="15" name="ZoneTexte 14">
            <a:extLst>
              <a:ext uri="{FF2B5EF4-FFF2-40B4-BE49-F238E27FC236}">
                <a16:creationId xmlns:a16="http://schemas.microsoft.com/office/drawing/2014/main" xmlns="" id="{39E23524-FBF7-4BC5-852D-56B84643495D}"/>
              </a:ext>
            </a:extLst>
          </p:cNvPr>
          <p:cNvSpPr txBox="1"/>
          <p:nvPr/>
        </p:nvSpPr>
        <p:spPr>
          <a:xfrm>
            <a:off x="2920328" y="5361204"/>
            <a:ext cx="902215" cy="415498"/>
          </a:xfrm>
          <a:prstGeom prst="rect">
            <a:avLst/>
          </a:prstGeom>
          <a:noFill/>
        </p:spPr>
        <p:txBody>
          <a:bodyPr wrap="square" rtlCol="0">
            <a:spAutoFit/>
          </a:bodyPr>
          <a:lstStyle/>
          <a:p>
            <a:r>
              <a:rPr lang="fr-FR" sz="700" dirty="0"/>
              <a:t>Economies d'énergie par les usages</a:t>
            </a:r>
          </a:p>
        </p:txBody>
      </p:sp>
      <p:sp>
        <p:nvSpPr>
          <p:cNvPr id="21" name="Espace réservé du texte 1">
            <a:extLst>
              <a:ext uri="{FF2B5EF4-FFF2-40B4-BE49-F238E27FC236}">
                <a16:creationId xmlns:a16="http://schemas.microsoft.com/office/drawing/2014/main" xmlns="" id="{E7BC0BEA-D68F-4710-9DD2-2180B54575A0}"/>
              </a:ext>
            </a:extLst>
          </p:cNvPr>
          <p:cNvSpPr>
            <a:spLocks noGrp="1"/>
          </p:cNvSpPr>
          <p:nvPr>
            <p:ph type="body" sz="quarter" idx="21"/>
          </p:nvPr>
        </p:nvSpPr>
        <p:spPr>
          <a:xfrm>
            <a:off x="3937023" y="6520018"/>
            <a:ext cx="4040989" cy="302902"/>
          </a:xfrm>
        </p:spPr>
        <p:txBody>
          <a:bodyPr/>
          <a:lstStyle/>
          <a:p>
            <a:r>
              <a:rPr lang="fr-FR" sz="1100" i="1" dirty="0"/>
              <a:t>Source : données OPTEER, SICECO, calcul B&amp;L évolution à partir des scénarios Négawatt</a:t>
            </a:r>
          </a:p>
        </p:txBody>
      </p:sp>
      <p:sp>
        <p:nvSpPr>
          <p:cNvPr id="2" name="Espace réservé du numéro de diapositive 1">
            <a:extLst>
              <a:ext uri="{FF2B5EF4-FFF2-40B4-BE49-F238E27FC236}">
                <a16:creationId xmlns:a16="http://schemas.microsoft.com/office/drawing/2014/main" xmlns="" id="{D613031D-3B7D-4C66-8EB5-60BAFD30DD97}"/>
              </a:ext>
            </a:extLst>
          </p:cNvPr>
          <p:cNvSpPr>
            <a:spLocks noGrp="1"/>
          </p:cNvSpPr>
          <p:nvPr>
            <p:ph type="sldNum" sz="quarter" idx="12"/>
          </p:nvPr>
        </p:nvSpPr>
        <p:spPr/>
        <p:txBody>
          <a:bodyPr/>
          <a:lstStyle/>
          <a:p>
            <a:fld id="{01DFE443-B80B-44A7-B8E3-175A733CB829}" type="slidenum">
              <a:rPr lang="fr-FR" smtClean="0"/>
              <a:t>24</a:t>
            </a:fld>
            <a:endParaRPr lang="fr-FR"/>
          </a:p>
        </p:txBody>
      </p:sp>
    </p:spTree>
    <p:extLst>
      <p:ext uri="{BB962C8B-B14F-4D97-AF65-F5344CB8AC3E}">
        <p14:creationId xmlns:p14="http://schemas.microsoft.com/office/powerpoint/2010/main" val="154671356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a:xfrm>
            <a:off x="251522" y="2222185"/>
            <a:ext cx="5716326" cy="1117486"/>
          </a:xfrm>
        </p:spPr>
        <p:txBody>
          <a:bodyPr>
            <a:normAutofit/>
          </a:bodyPr>
          <a:lstStyle/>
          <a:p>
            <a:r>
              <a:rPr lang="fr-FR" dirty="0"/>
              <a:t>Axe 6 : Agriculture, Sylviculture &amp; Viticulture</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6891498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241</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512943" y="475722"/>
            <a:ext cx="4817988" cy="584775"/>
          </a:xfrm>
          <a:prstGeom prst="rect">
            <a:avLst/>
          </a:prstGeom>
        </p:spPr>
        <p:txBody>
          <a:bodyPr wrap="square">
            <a:spAutoFit/>
          </a:bodyPr>
          <a:lstStyle/>
          <a:p>
            <a:r>
              <a:rPr lang="fr-FR" sz="1600" b="1" dirty="0">
                <a:latin typeface="+mj-lt"/>
              </a:rPr>
              <a:t>Action n°16.1 Créer une charte forestière prenant en compte la séquestration carbone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a:t>
            </a:r>
            <a:r>
              <a:rPr lang="fr-FR" sz="1100" b="1" dirty="0" smtClean="0"/>
              <a:t>: promouvoir </a:t>
            </a:r>
            <a:r>
              <a:rPr lang="fr-FR" sz="1100" b="1" dirty="0"/>
              <a:t>et développer une gestion optimisée pour le climat, le paysage et la biodiversité des forêts communales et de propriétaires privés. Maintenir et accroître le stock de carbone du territoire</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199288"/>
            <a:ext cx="5591968" cy="707886"/>
          </a:xfrm>
          <a:prstGeom prst="rect">
            <a:avLst/>
          </a:prstGeom>
          <a:noFill/>
        </p:spPr>
        <p:txBody>
          <a:bodyPr wrap="square" rtlCol="0">
            <a:spAutoFit/>
          </a:bodyPr>
          <a:lstStyle/>
          <a:p>
            <a:pPr algn="just"/>
            <a:r>
              <a:rPr lang="fr-FR" sz="1000" dirty="0"/>
              <a:t>Accompagner les propriétaires forestiers dans la poursuite d’une gestion durable des forêts publiques et privées. Une charte forestière a pour objet d'assurer la gestion durable des forêts et de leurs ressources naturelles, de conserver leur biodiversité et de stocker du carbone tout en produisant les ressources nécessaires à la filière. </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70171"/>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334396"/>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de signataires de la charte</a:t>
            </a:r>
          </a:p>
          <a:p>
            <a:pPr marL="171450" indent="-171450">
              <a:buFont typeface="Arial" panose="020B0604020202020204" pitchFamily="34" charset="0"/>
              <a:buChar char="•"/>
            </a:pPr>
            <a:r>
              <a:rPr lang="fr-FR" sz="900" dirty="0"/>
              <a:t>Séquestration carbone du territoire en tCO2e/an</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3108183"/>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338828"/>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C</a:t>
            </a:r>
            <a:r>
              <a:rPr lang="fr-FR" sz="900" dirty="0"/>
              <a:t>ommunes, Etablissements publics propriétaires de forêt, propriétaires</a:t>
            </a:r>
          </a:p>
          <a:p>
            <a:pPr>
              <a:lnSpc>
                <a:spcPct val="150000"/>
              </a:lnSpc>
            </a:pPr>
            <a:r>
              <a:rPr lang="fr-FR" sz="900" b="1" dirty="0"/>
              <a:t>Partenaires : </a:t>
            </a:r>
            <a:r>
              <a:rPr lang="fr-FR" sz="900" dirty="0"/>
              <a:t>ONF, CD21 (mission bois énergie), ADEME, </a:t>
            </a:r>
            <a:r>
              <a:rPr lang="fr-FR" sz="900" dirty="0" smtClean="0"/>
              <a:t>exploitants, CA21</a:t>
            </a:r>
            <a:endParaRPr lang="fr-FR" sz="900" dirty="0"/>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5" name="Croix 64">
            <a:extLst>
              <a:ext uri="{FF2B5EF4-FFF2-40B4-BE49-F238E27FC236}">
                <a16:creationId xmlns:a16="http://schemas.microsoft.com/office/drawing/2014/main" xmlns="" id="{E24F0D13-8CC6-4EA2-A52A-D8C9F0BC074C}"/>
              </a:ext>
            </a:extLst>
          </p:cNvPr>
          <p:cNvSpPr/>
          <p:nvPr/>
        </p:nvSpPr>
        <p:spPr>
          <a:xfrm>
            <a:off x="7193501" y="603470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6" name="Croix 75">
            <a:extLst>
              <a:ext uri="{FF2B5EF4-FFF2-40B4-BE49-F238E27FC236}">
                <a16:creationId xmlns:a16="http://schemas.microsoft.com/office/drawing/2014/main" xmlns="" id="{AB7C05E4-FF33-4D95-ABB7-3AE1BB8B1F6C}"/>
              </a:ext>
            </a:extLst>
          </p:cNvPr>
          <p:cNvSpPr/>
          <p:nvPr/>
        </p:nvSpPr>
        <p:spPr>
          <a:xfrm>
            <a:off x="7376168"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5" name="Croix 34">
            <a:extLst>
              <a:ext uri="{FF2B5EF4-FFF2-40B4-BE49-F238E27FC236}">
                <a16:creationId xmlns:a16="http://schemas.microsoft.com/office/drawing/2014/main" xmlns="" id="{5A7A5220-75F6-43E4-99BF-86926F7F215C}"/>
              </a:ext>
            </a:extLst>
          </p:cNvPr>
          <p:cNvSpPr/>
          <p:nvPr/>
        </p:nvSpPr>
        <p:spPr>
          <a:xfrm>
            <a:off x="7763978" y="626817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10A85E0A-31CF-4DD0-800F-C51ACEA8E5CE}"/>
              </a:ext>
            </a:extLst>
          </p:cNvPr>
          <p:cNvSpPr/>
          <p:nvPr/>
        </p:nvSpPr>
        <p:spPr>
          <a:xfrm>
            <a:off x="7517043" y="579878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xmlns=""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7" name="Espace réservé pour une image  11">
            <a:extLst>
              <a:ext uri="{FF2B5EF4-FFF2-40B4-BE49-F238E27FC236}">
                <a16:creationId xmlns:a16="http://schemas.microsoft.com/office/drawing/2014/main" xmlns="" id="{83DEBDFD-8EF7-49D3-801B-0FF41563537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849" y="594507"/>
            <a:ext cx="443658" cy="443658"/>
          </a:xfrm>
          <a:prstGeom prst="rect">
            <a:avLst/>
          </a:prstGeom>
        </p:spPr>
      </p:pic>
      <p:sp>
        <p:nvSpPr>
          <p:cNvPr id="45" name="Croix 44">
            <a:extLst>
              <a:ext uri="{FF2B5EF4-FFF2-40B4-BE49-F238E27FC236}">
                <a16:creationId xmlns:a16="http://schemas.microsoft.com/office/drawing/2014/main" xmlns="" id="{F659FABE-337A-4BF3-B35B-9DFDD980CC4F}"/>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DE9BC6DE-781F-4727-8CE3-DC7F1DF538B3}"/>
              </a:ext>
            </a:extLst>
          </p:cNvPr>
          <p:cNvSpPr/>
          <p:nvPr/>
        </p:nvSpPr>
        <p:spPr>
          <a:xfrm>
            <a:off x="8618998" y="650255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ZoneTexte 50">
            <a:extLst>
              <a:ext uri="{FF2B5EF4-FFF2-40B4-BE49-F238E27FC236}">
                <a16:creationId xmlns:a16="http://schemas.microsoft.com/office/drawing/2014/main" xmlns="" id="{0E973307-8745-454B-8BAB-0B9A123EE2EF}"/>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52" name="Tableau 51">
            <a:extLst>
              <a:ext uri="{FF2B5EF4-FFF2-40B4-BE49-F238E27FC236}">
                <a16:creationId xmlns:a16="http://schemas.microsoft.com/office/drawing/2014/main" xmlns="" id="{3D1FD411-0D48-43C4-A848-925319D127F2}"/>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Sans objet</a:t>
                      </a:r>
                    </a:p>
                  </a:txBody>
                  <a:tcPr/>
                </a:tc>
                <a:extLst>
                  <a:ext uri="{0D108BD9-81ED-4DB2-BD59-A6C34878D82A}">
                    <a16:rowId xmlns:a16="http://schemas.microsoft.com/office/drawing/2014/main" xmlns="" val="3364282949"/>
                  </a:ext>
                </a:extLst>
              </a:tr>
            </a:tbl>
          </a:graphicData>
        </a:graphic>
      </p:graphicFrame>
      <p:sp>
        <p:nvSpPr>
          <p:cNvPr id="53" name="ZoneTexte 52">
            <a:extLst>
              <a:ext uri="{FF2B5EF4-FFF2-40B4-BE49-F238E27FC236}">
                <a16:creationId xmlns:a16="http://schemas.microsoft.com/office/drawing/2014/main" xmlns="" id="{1158ED48-9481-4FDA-964C-4150103C8F66}"/>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4" name="Ellipse 53">
            <a:extLst>
              <a:ext uri="{FF2B5EF4-FFF2-40B4-BE49-F238E27FC236}">
                <a16:creationId xmlns:a16="http://schemas.microsoft.com/office/drawing/2014/main" xmlns="" id="{278B0CE5-8D89-4E0B-9EEE-0DC70997334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5" name="ZoneTexte 54">
            <a:extLst>
              <a:ext uri="{FF2B5EF4-FFF2-40B4-BE49-F238E27FC236}">
                <a16:creationId xmlns:a16="http://schemas.microsoft.com/office/drawing/2014/main" xmlns="" id="{77B8D683-D890-4079-88CB-531664B09D83}"/>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56" name="Espace réservé du texte 6">
            <a:extLst>
              <a:ext uri="{FF2B5EF4-FFF2-40B4-BE49-F238E27FC236}">
                <a16:creationId xmlns:a16="http://schemas.microsoft.com/office/drawing/2014/main" xmlns="" id="{6BB4F1DF-4A5A-4B6B-8616-327862C4F414}"/>
              </a:ext>
            </a:extLst>
          </p:cNvPr>
          <p:cNvSpPr txBox="1">
            <a:spLocks/>
          </p:cNvSpPr>
          <p:nvPr/>
        </p:nvSpPr>
        <p:spPr>
          <a:xfrm>
            <a:off x="6283176" y="238895"/>
            <a:ext cx="2688447" cy="682523"/>
          </a:xfrm>
          <a:prstGeom prst="flowChartAlternateProcess">
            <a:avLst/>
          </a:prstGeom>
          <a:solidFill>
            <a:srgbClr val="8D235A"/>
          </a:solidFill>
          <a:ln>
            <a:no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16. Optimiser la gestion forestière pour la séquestration du carbone le climat et la biodiversité</a:t>
            </a:r>
          </a:p>
        </p:txBody>
      </p:sp>
      <p:sp>
        <p:nvSpPr>
          <p:cNvPr id="49" name="ZoneTexte 48">
            <a:extLst>
              <a:ext uri="{FF2B5EF4-FFF2-40B4-BE49-F238E27FC236}">
                <a16:creationId xmlns:a16="http://schemas.microsoft.com/office/drawing/2014/main" xmlns="" id="{DF522108-CF62-4CD5-A6C9-513D8C35E77A}"/>
              </a:ext>
            </a:extLst>
          </p:cNvPr>
          <p:cNvSpPr txBox="1"/>
          <p:nvPr/>
        </p:nvSpPr>
        <p:spPr>
          <a:xfrm>
            <a:off x="262237" y="3529588"/>
            <a:ext cx="2443543" cy="1323439"/>
          </a:xfrm>
          <a:prstGeom prst="rect">
            <a:avLst/>
          </a:prstGeom>
          <a:noFill/>
        </p:spPr>
        <p:txBody>
          <a:bodyPr wrap="square" rtlCol="0">
            <a:spAutoFit/>
          </a:bodyPr>
          <a:lstStyle/>
          <a:p>
            <a:pPr marL="171450" indent="-171450">
              <a:buFontTx/>
              <a:buChar char="-"/>
            </a:pPr>
            <a:r>
              <a:rPr lang="fr-FR" sz="1000" dirty="0"/>
              <a:t>Certaines communes du territoire sont engagés dans une gestion durable des </a:t>
            </a:r>
            <a:r>
              <a:rPr lang="fr-FR" sz="1000" dirty="0" smtClean="0"/>
              <a:t>forêts</a:t>
            </a:r>
          </a:p>
          <a:p>
            <a:pPr marL="171450" indent="-171450">
              <a:buFontTx/>
              <a:buChar char="-"/>
            </a:pPr>
            <a:r>
              <a:rPr lang="fr-FR" sz="1000" dirty="0" smtClean="0"/>
              <a:t>Travail en cours sur l’adaptation au changement climatique en agriculture et viticulture dans l’accord-cadre avec la Chambre d’Agriculture de Côte d’Or</a:t>
            </a:r>
            <a:endParaRPr lang="fr-FR" sz="1000" dirty="0"/>
          </a:p>
        </p:txBody>
      </p:sp>
      <p:sp>
        <p:nvSpPr>
          <p:cNvPr id="57" name="Espace réservé du texte 7">
            <a:extLst>
              <a:ext uri="{FF2B5EF4-FFF2-40B4-BE49-F238E27FC236}">
                <a16:creationId xmlns:a16="http://schemas.microsoft.com/office/drawing/2014/main" xmlns="" id="{AB8A30B9-F024-43C9-91D2-87A4DD1B1F6D}"/>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8" name="ZoneTexte 57">
            <a:extLst>
              <a:ext uri="{FF2B5EF4-FFF2-40B4-BE49-F238E27FC236}">
                <a16:creationId xmlns:a16="http://schemas.microsoft.com/office/drawing/2014/main" xmlns="" id="{FF7DFE2D-0DC1-4248-A0C1-C89552CBFE4F}"/>
              </a:ext>
            </a:extLst>
          </p:cNvPr>
          <p:cNvSpPr txBox="1"/>
          <p:nvPr/>
        </p:nvSpPr>
        <p:spPr>
          <a:xfrm>
            <a:off x="2705801" y="3535252"/>
            <a:ext cx="3017962" cy="1015663"/>
          </a:xfrm>
          <a:prstGeom prst="rect">
            <a:avLst/>
          </a:prstGeom>
          <a:noFill/>
        </p:spPr>
        <p:txBody>
          <a:bodyPr wrap="square" rtlCol="0">
            <a:spAutoFit/>
          </a:bodyPr>
          <a:lstStyle/>
          <a:p>
            <a:pPr marL="171450" indent="-171450">
              <a:buFontTx/>
              <a:buChar char="-"/>
            </a:pPr>
            <a:r>
              <a:rPr lang="fr-FR" sz="1000" dirty="0"/>
              <a:t>Agir avec les acteurs en charge de la gestion de la forêt – exploitants et propriétaires</a:t>
            </a:r>
          </a:p>
          <a:p>
            <a:pPr marL="171450" indent="-171450">
              <a:buFontTx/>
              <a:buChar char="-"/>
            </a:pPr>
            <a:r>
              <a:rPr lang="fr-FR" sz="1000" dirty="0"/>
              <a:t>Créer avec les acteurs de la forêt une charte forestière</a:t>
            </a:r>
          </a:p>
          <a:p>
            <a:pPr marL="171450" indent="-171450">
              <a:buFontTx/>
              <a:buChar char="-"/>
            </a:pPr>
            <a:r>
              <a:rPr lang="fr-FR" sz="1000" dirty="0"/>
              <a:t>Développer la connaissance des enjeux de la séquestration carbone sur le territoire</a:t>
            </a:r>
          </a:p>
        </p:txBody>
      </p:sp>
      <p:sp>
        <p:nvSpPr>
          <p:cNvPr id="59" name="Espace réservé du texte 7">
            <a:extLst>
              <a:ext uri="{FF2B5EF4-FFF2-40B4-BE49-F238E27FC236}">
                <a16:creationId xmlns:a16="http://schemas.microsoft.com/office/drawing/2014/main" xmlns="" id="{E5CC8F90-6CC7-4F64-A922-DE9A04E499C5}"/>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60" name="Espace réservé pour une image  29">
            <a:extLst>
              <a:ext uri="{FF2B5EF4-FFF2-40B4-BE49-F238E27FC236}">
                <a16:creationId xmlns:a16="http://schemas.microsoft.com/office/drawing/2014/main" xmlns="" id="{334005EC-61FA-4E22-91CC-94A1C1151E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34375936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242</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512943" y="475722"/>
            <a:ext cx="4817988" cy="707886"/>
          </a:xfrm>
          <a:prstGeom prst="rect">
            <a:avLst/>
          </a:prstGeom>
        </p:spPr>
        <p:txBody>
          <a:bodyPr wrap="square">
            <a:spAutoFit/>
          </a:bodyPr>
          <a:lstStyle/>
          <a:p>
            <a:r>
              <a:rPr lang="fr-FR" sz="2000" b="1" dirty="0">
                <a:latin typeface="+mj-lt"/>
              </a:rPr>
              <a:t>Action n°17.1 :Accompagner les exploitations sur leurs pratiques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Amélioration des pratiques pour mieux séquestrer le carbone, diminuer les intrants (chimiques) , favoriser les processus agroécologiques</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1477328"/>
          </a:xfrm>
          <a:prstGeom prst="rect">
            <a:avLst/>
          </a:prstGeom>
          <a:noFill/>
        </p:spPr>
        <p:txBody>
          <a:bodyPr wrap="square" rtlCol="0">
            <a:spAutoFit/>
          </a:bodyPr>
          <a:lstStyle/>
          <a:p>
            <a:pPr algn="just"/>
            <a:r>
              <a:rPr lang="fr-FR" sz="1000" dirty="0"/>
              <a:t>La diffusion de pratiques et systèmes de production innovants valorisant d'avantage les processus naturels et les ressources organiques pour limiter le recours aux intrants de synthèse est aujourd'hui une orientation clairement identifiée pour améliorer à la fois les performances économiques et environnementales des exploitations agricoles. Mieux  accompagner les exploitants vers des pratiques moins émettrices, développer l'agriculture biologique, les méthodes d'</a:t>
            </a:r>
            <a:r>
              <a:rPr lang="fr-FR" sz="1000" dirty="0" err="1"/>
              <a:t>agro-écologie</a:t>
            </a:r>
            <a:r>
              <a:rPr lang="fr-FR" sz="1000" dirty="0"/>
              <a:t> et toutes les pratiques limitants les intrants, l'énergie consommée et augmentant la séquestration de carbone des milieux agricoles.</a:t>
            </a:r>
          </a:p>
          <a:p>
            <a:pPr algn="just"/>
            <a:endParaRPr lang="fr-FR" sz="1000" dirty="0"/>
          </a:p>
          <a:p>
            <a:pPr algn="just"/>
            <a:endParaRPr lang="fr-FR" sz="1000" dirty="0"/>
          </a:p>
        </p:txBody>
      </p:sp>
      <p:pic>
        <p:nvPicPr>
          <p:cNvPr id="33" name="Espace réservé pour une image  29">
            <a:extLst>
              <a:ext uri="{FF2B5EF4-FFF2-40B4-BE49-F238E27FC236}">
                <a16:creationId xmlns:a16="http://schemas.microsoft.com/office/drawing/2014/main" xmlns=""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454102"/>
            <a:ext cx="309046" cy="309046"/>
          </a:xfrm>
          <a:prstGeom prst="rect">
            <a:avLst/>
          </a:prstGeom>
        </p:spPr>
      </p:pic>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Emissions de GES du secteur agricole en tonnes eq. CO2 / an. </a:t>
            </a:r>
          </a:p>
          <a:p>
            <a:pPr marL="171450" indent="-171450">
              <a:buFont typeface="Arial" panose="020B0604020202020204" pitchFamily="34" charset="0"/>
              <a:buChar char="•"/>
            </a:pPr>
            <a:r>
              <a:rPr lang="fr-FR" sz="900" dirty="0"/>
              <a:t>Surfaces touchées par un changement de pratique en ha.</a:t>
            </a:r>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Lien action 9.1</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Exploitations</a:t>
            </a:r>
          </a:p>
          <a:p>
            <a:pPr>
              <a:lnSpc>
                <a:spcPct val="150000"/>
              </a:lnSpc>
            </a:pPr>
            <a:r>
              <a:rPr lang="fr-FR" sz="900" b="1" dirty="0"/>
              <a:t>Partenaires </a:t>
            </a:r>
            <a:r>
              <a:rPr lang="fr-FR" sz="900" dirty="0"/>
              <a:t>: </a:t>
            </a:r>
            <a:r>
              <a:rPr lang="fr-FR" sz="900" b="1" dirty="0">
                <a:solidFill>
                  <a:srgbClr val="8D235A"/>
                </a:solidFill>
              </a:rPr>
              <a:t>Chambre d’agriculture</a:t>
            </a:r>
            <a:r>
              <a:rPr lang="fr-FR" sz="900" dirty="0"/>
              <a:t>, CIVAM, DRAF, Agriculteurs, CIVB</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10A85E0A-31CF-4DD0-800F-C51ACEA8E5CE}"/>
              </a:ext>
            </a:extLst>
          </p:cNvPr>
          <p:cNvSpPr/>
          <p:nvPr/>
        </p:nvSpPr>
        <p:spPr>
          <a:xfrm>
            <a:off x="7488524" y="554909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xmlns=""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7" name="Espace réservé pour une image  11">
            <a:extLst>
              <a:ext uri="{FF2B5EF4-FFF2-40B4-BE49-F238E27FC236}">
                <a16:creationId xmlns:a16="http://schemas.microsoft.com/office/drawing/2014/main" xmlns="" id="{83DEBDFD-8EF7-49D3-801B-0FF41563537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04849" y="594507"/>
            <a:ext cx="443658" cy="443658"/>
          </a:xfrm>
          <a:prstGeom prst="rect">
            <a:avLst/>
          </a:prstGeom>
        </p:spPr>
      </p:pic>
      <p:sp>
        <p:nvSpPr>
          <p:cNvPr id="45" name="Croix 44">
            <a:extLst>
              <a:ext uri="{FF2B5EF4-FFF2-40B4-BE49-F238E27FC236}">
                <a16:creationId xmlns:a16="http://schemas.microsoft.com/office/drawing/2014/main" xmlns="" id="{DA02A0E5-46EB-414E-9BCC-C5A3105DC963}"/>
              </a:ext>
            </a:extLst>
          </p:cNvPr>
          <p:cNvSpPr/>
          <p:nvPr/>
        </p:nvSpPr>
        <p:spPr>
          <a:xfrm>
            <a:off x="7761284" y="53135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52B8E76D-4F11-49F0-B73D-6DCA84E50788}"/>
              </a:ext>
            </a:extLst>
          </p:cNvPr>
          <p:cNvSpPr/>
          <p:nvPr/>
        </p:nvSpPr>
        <p:spPr>
          <a:xfrm>
            <a:off x="7369993" y="55534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F46DF360-AA1A-450D-84EF-769770CF4A3E}"/>
              </a:ext>
            </a:extLst>
          </p:cNvPr>
          <p:cNvSpPr/>
          <p:nvPr/>
        </p:nvSpPr>
        <p:spPr>
          <a:xfrm>
            <a:off x="8466598" y="65049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174A9309-47E5-4A1D-84DB-BC9BCE380C72}"/>
              </a:ext>
            </a:extLst>
          </p:cNvPr>
          <p:cNvSpPr/>
          <p:nvPr/>
        </p:nvSpPr>
        <p:spPr>
          <a:xfrm>
            <a:off x="8618998" y="651662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ZoneTexte 52">
            <a:extLst>
              <a:ext uri="{FF2B5EF4-FFF2-40B4-BE49-F238E27FC236}">
                <a16:creationId xmlns:a16="http://schemas.microsoft.com/office/drawing/2014/main" xmlns="" id="{997B44AE-7437-4CB3-AE4F-D36E69569F96}"/>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54" name="Tableau 53">
            <a:extLst>
              <a:ext uri="{FF2B5EF4-FFF2-40B4-BE49-F238E27FC236}">
                <a16:creationId xmlns:a16="http://schemas.microsoft.com/office/drawing/2014/main" xmlns="" id="{B25F3B0A-83CD-48B1-9329-617D37D5E89F}"/>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55" name="ZoneTexte 54">
            <a:extLst>
              <a:ext uri="{FF2B5EF4-FFF2-40B4-BE49-F238E27FC236}">
                <a16:creationId xmlns:a16="http://schemas.microsoft.com/office/drawing/2014/main" xmlns="" id="{8B051588-78DF-4439-9AC0-94F4BC87F60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6" name="Ellipse 55">
            <a:extLst>
              <a:ext uri="{FF2B5EF4-FFF2-40B4-BE49-F238E27FC236}">
                <a16:creationId xmlns:a16="http://schemas.microsoft.com/office/drawing/2014/main" xmlns="" id="{D5B45C9C-063A-4ACD-9254-A8BAE0917941}"/>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7" name="ZoneTexte 56">
            <a:extLst>
              <a:ext uri="{FF2B5EF4-FFF2-40B4-BE49-F238E27FC236}">
                <a16:creationId xmlns:a16="http://schemas.microsoft.com/office/drawing/2014/main" xmlns="" id="{D9649A0E-67AB-4047-95D1-1330131FEE81}"/>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58" name="Espace réservé du texte 6">
            <a:extLst>
              <a:ext uri="{FF2B5EF4-FFF2-40B4-BE49-F238E27FC236}">
                <a16:creationId xmlns:a16="http://schemas.microsoft.com/office/drawing/2014/main" xmlns="" id="{A2114673-9E64-4884-9B0C-21A02D2A70D0}"/>
              </a:ext>
            </a:extLst>
          </p:cNvPr>
          <p:cNvSpPr txBox="1">
            <a:spLocks/>
          </p:cNvSpPr>
          <p:nvPr/>
        </p:nvSpPr>
        <p:spPr>
          <a:xfrm>
            <a:off x="6283176" y="238895"/>
            <a:ext cx="2688447" cy="68252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17. Améliorer les pratiques et s’adapter au changement climatique</a:t>
            </a:r>
          </a:p>
        </p:txBody>
      </p:sp>
      <p:sp>
        <p:nvSpPr>
          <p:cNvPr id="49" name="ZoneTexte 48">
            <a:extLst>
              <a:ext uri="{FF2B5EF4-FFF2-40B4-BE49-F238E27FC236}">
                <a16:creationId xmlns:a16="http://schemas.microsoft.com/office/drawing/2014/main" xmlns="" id="{D73E8A03-DBE6-4346-8F6D-41C2C47E2F35}"/>
              </a:ext>
            </a:extLst>
          </p:cNvPr>
          <p:cNvSpPr txBox="1"/>
          <p:nvPr/>
        </p:nvSpPr>
        <p:spPr>
          <a:xfrm>
            <a:off x="262237" y="3738600"/>
            <a:ext cx="2443543" cy="1631216"/>
          </a:xfrm>
          <a:prstGeom prst="rect">
            <a:avLst/>
          </a:prstGeom>
          <a:noFill/>
        </p:spPr>
        <p:txBody>
          <a:bodyPr wrap="square" rtlCol="0">
            <a:spAutoFit/>
          </a:bodyPr>
          <a:lstStyle/>
          <a:p>
            <a:pPr marL="171450" indent="-171450">
              <a:buFontTx/>
              <a:buChar char="-"/>
            </a:pPr>
            <a:r>
              <a:rPr lang="fr-FR" sz="1000" dirty="0"/>
              <a:t>Mieux informer les exploitants sur les nouvelles techniques agricoles et viticoles : bio, semis direct, non-labour, couverts végétaux, </a:t>
            </a:r>
            <a:r>
              <a:rPr lang="fr-FR" sz="1000" dirty="0" err="1"/>
              <a:t>etc</a:t>
            </a:r>
            <a:r>
              <a:rPr lang="fr-FR" sz="1000" dirty="0"/>
              <a:t> </a:t>
            </a:r>
          </a:p>
          <a:p>
            <a:pPr marL="171450" indent="-171450">
              <a:buFontTx/>
              <a:buChar char="-"/>
            </a:pPr>
            <a:r>
              <a:rPr lang="fr-FR" sz="1000" dirty="0"/>
              <a:t>Etablir des champs de collaboration avec la Chambre d'Agriculture et d’autres acteurs du développement agricole autour de l'activité agricole ainsi qu'avec les services de l'Etat</a:t>
            </a:r>
          </a:p>
          <a:p>
            <a:pPr marL="171450" indent="-171450">
              <a:buFontTx/>
              <a:buChar char="-"/>
            </a:pPr>
            <a:endParaRPr lang="fr-FR" sz="1000" dirty="0"/>
          </a:p>
        </p:txBody>
      </p:sp>
      <p:sp>
        <p:nvSpPr>
          <p:cNvPr id="59" name="Espace réservé du texte 7">
            <a:extLst>
              <a:ext uri="{FF2B5EF4-FFF2-40B4-BE49-F238E27FC236}">
                <a16:creationId xmlns:a16="http://schemas.microsoft.com/office/drawing/2014/main" xmlns="" id="{4279D15B-0603-4EA5-BA27-4CB093FB48F3}"/>
              </a:ext>
            </a:extLst>
          </p:cNvPr>
          <p:cNvSpPr txBox="1">
            <a:spLocks/>
          </p:cNvSpPr>
          <p:nvPr/>
        </p:nvSpPr>
        <p:spPr>
          <a:xfrm>
            <a:off x="512944" y="348654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0" name="ZoneTexte 59">
            <a:extLst>
              <a:ext uri="{FF2B5EF4-FFF2-40B4-BE49-F238E27FC236}">
                <a16:creationId xmlns:a16="http://schemas.microsoft.com/office/drawing/2014/main" xmlns="" id="{7F3F85CA-A33D-4AB7-A49A-7604A895A178}"/>
              </a:ext>
            </a:extLst>
          </p:cNvPr>
          <p:cNvSpPr txBox="1"/>
          <p:nvPr/>
        </p:nvSpPr>
        <p:spPr>
          <a:xfrm>
            <a:off x="2705801" y="3744264"/>
            <a:ext cx="3017962" cy="1785104"/>
          </a:xfrm>
          <a:prstGeom prst="rect">
            <a:avLst/>
          </a:prstGeom>
          <a:noFill/>
        </p:spPr>
        <p:txBody>
          <a:bodyPr wrap="square" rtlCol="0">
            <a:spAutoFit/>
          </a:bodyPr>
          <a:lstStyle/>
          <a:p>
            <a:pPr marL="171450" indent="-171450">
              <a:buFontTx/>
              <a:buChar char="-"/>
            </a:pPr>
            <a:r>
              <a:rPr lang="fr-FR" sz="1000" dirty="0"/>
              <a:t>Diminuer les intrants, augmenter le bio, améliorer les pratiques notamment vers l’agroécologie et la séquestration carbone</a:t>
            </a:r>
          </a:p>
          <a:p>
            <a:pPr marL="171450" indent="-171450">
              <a:buFontTx/>
              <a:buChar char="-"/>
            </a:pPr>
            <a:r>
              <a:rPr lang="fr-FR" sz="1000" dirty="0"/>
              <a:t>Encourager la diminution de l’utilisation de produits phytosanitaires ; Mettre en place des zones tampons entre les zones de production et les zones d’habitat pour améliorer la qualité de l’air</a:t>
            </a:r>
          </a:p>
          <a:p>
            <a:pPr marL="171450" indent="-171450">
              <a:buFontTx/>
              <a:buChar char="-"/>
            </a:pPr>
            <a:r>
              <a:rPr lang="fr-FR" sz="1000" dirty="0"/>
              <a:t>Identifier des possibilités de valorisation et d’utilisation des sarments de vigne</a:t>
            </a:r>
          </a:p>
          <a:p>
            <a:pPr marL="171450" indent="-171450">
              <a:buFontTx/>
              <a:buChar char="-"/>
            </a:pPr>
            <a:endParaRPr lang="fr-FR" sz="1000" dirty="0"/>
          </a:p>
        </p:txBody>
      </p:sp>
      <p:sp>
        <p:nvSpPr>
          <p:cNvPr id="61" name="Espace réservé du texte 7">
            <a:extLst>
              <a:ext uri="{FF2B5EF4-FFF2-40B4-BE49-F238E27FC236}">
                <a16:creationId xmlns:a16="http://schemas.microsoft.com/office/drawing/2014/main" xmlns="" id="{00918D84-62BF-4569-B11A-B27993EA1790}"/>
              </a:ext>
            </a:extLst>
          </p:cNvPr>
          <p:cNvSpPr txBox="1">
            <a:spLocks/>
          </p:cNvSpPr>
          <p:nvPr/>
        </p:nvSpPr>
        <p:spPr>
          <a:xfrm>
            <a:off x="2723198" y="348902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64" name="Croix 63">
            <a:extLst>
              <a:ext uri="{FF2B5EF4-FFF2-40B4-BE49-F238E27FC236}">
                <a16:creationId xmlns:a16="http://schemas.microsoft.com/office/drawing/2014/main" xmlns="" id="{A20032C1-610C-4F48-8DBD-C74986B2AF4D}"/>
              </a:ext>
            </a:extLst>
          </p:cNvPr>
          <p:cNvSpPr/>
          <p:nvPr/>
        </p:nvSpPr>
        <p:spPr>
          <a:xfrm>
            <a:off x="7214608"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65" name="Croix 64">
            <a:extLst>
              <a:ext uri="{FF2B5EF4-FFF2-40B4-BE49-F238E27FC236}">
                <a16:creationId xmlns:a16="http://schemas.microsoft.com/office/drawing/2014/main" xmlns="" id="{834DFC81-2BFE-44B5-B6EB-12814D7632A6}"/>
              </a:ext>
            </a:extLst>
          </p:cNvPr>
          <p:cNvSpPr/>
          <p:nvPr/>
        </p:nvSpPr>
        <p:spPr>
          <a:xfrm>
            <a:off x="7369993"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Tree>
    <p:extLst>
      <p:ext uri="{BB962C8B-B14F-4D97-AF65-F5344CB8AC3E}">
        <p14:creationId xmlns:p14="http://schemas.microsoft.com/office/powerpoint/2010/main" val="30058075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Espace réservé pour une image  29">
            <a:extLst>
              <a:ext uri="{FF2B5EF4-FFF2-40B4-BE49-F238E27FC236}">
                <a16:creationId xmlns:a16="http://schemas.microsoft.com/office/drawing/2014/main" xmlns="" id="{6C08EAAD-509F-42FE-8CF8-5C1311B8E6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243</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512943" y="428097"/>
            <a:ext cx="4877621" cy="830997"/>
          </a:xfrm>
          <a:prstGeom prst="rect">
            <a:avLst/>
          </a:prstGeom>
        </p:spPr>
        <p:txBody>
          <a:bodyPr wrap="square">
            <a:spAutoFit/>
          </a:bodyPr>
          <a:lstStyle/>
          <a:p>
            <a:r>
              <a:rPr lang="fr-FR" sz="1600" b="1" dirty="0">
                <a:latin typeface="+mj-lt"/>
              </a:rPr>
              <a:t>Action n°17.2. : Projeter le territoire dans une transition agricole pour les agriculteurs et le territoire</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363374"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Une agriculture rémunératrice pour les exploitations, adaptée au climat et à fortes externalités positives, notamment sur la qualité de l’air</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03563" y="2255560"/>
            <a:ext cx="5768424" cy="1015663"/>
          </a:xfrm>
          <a:prstGeom prst="rect">
            <a:avLst/>
          </a:prstGeom>
          <a:noFill/>
        </p:spPr>
        <p:txBody>
          <a:bodyPr wrap="square" rtlCol="0">
            <a:spAutoFit/>
          </a:bodyPr>
          <a:lstStyle/>
          <a:p>
            <a:pPr algn="just"/>
            <a:r>
              <a:rPr lang="fr-FR" sz="1000" dirty="0"/>
              <a:t>En l’absence d’actions d’adaptation efficaces et anticipées, la majorité des effets des changements climatiques pourraient avoir des impacts négatifs très importants pour l’agriculture. Il est urgent de sensibiliser les agriculteurs à ces changements afin de leur assurer une activité plus durable et de les aider à muter vers des systèmes plus résilients et plus résistants aux aléas climatiques (favoriser les cultures non sensibles à la chaleur et moins consommatrice d’eau).</a:t>
            </a:r>
          </a:p>
          <a:p>
            <a:pPr algn="just"/>
            <a:endParaRPr lang="fr-FR" sz="10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1061829"/>
          </a:xfrm>
          <a:prstGeom prst="rect">
            <a:avLst/>
          </a:prstGeom>
          <a:noFill/>
        </p:spPr>
        <p:txBody>
          <a:bodyPr wrap="square" rtlCol="0">
            <a:spAutoFit/>
          </a:bodyPr>
          <a:lstStyle/>
          <a:p>
            <a:pPr marL="171450" indent="-171450">
              <a:buFont typeface="Arial" panose="020B0604020202020204" pitchFamily="34" charset="0"/>
              <a:buChar char="•"/>
            </a:pPr>
            <a:r>
              <a:rPr lang="fr-FR" sz="900" dirty="0"/>
              <a:t>Nombre d'agriculteurs accompagnés</a:t>
            </a:r>
          </a:p>
          <a:p>
            <a:pPr marL="171450" indent="-171450">
              <a:buFont typeface="Arial" panose="020B0604020202020204" pitchFamily="34" charset="0"/>
              <a:buChar char="•"/>
            </a:pPr>
            <a:r>
              <a:rPr lang="fr-FR" sz="900" dirty="0"/>
              <a:t>Ha d'exploitations avec évolution de production en lien/conformité avec le PCAET</a:t>
            </a:r>
          </a:p>
          <a:p>
            <a:pPr marL="171450" indent="-171450">
              <a:buFont typeface="Arial" panose="020B0604020202020204" pitchFamily="34" charset="0"/>
              <a:buChar char="•"/>
            </a:pPr>
            <a:r>
              <a:rPr lang="fr-FR" sz="900" dirty="0"/>
              <a:t>Emissions de GES du secteur agricole en tonnes eq. CO2 / an. </a:t>
            </a:r>
          </a:p>
          <a:p>
            <a:pPr marL="171450" indent="-171450">
              <a:buFont typeface="Arial" panose="020B0604020202020204" pitchFamily="34" charset="0"/>
              <a:buChar char="•"/>
            </a:pPr>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Exploitations, filières</a:t>
            </a:r>
          </a:p>
          <a:p>
            <a:pPr>
              <a:lnSpc>
                <a:spcPct val="150000"/>
              </a:lnSpc>
            </a:pPr>
            <a:r>
              <a:rPr lang="fr-FR" sz="900" b="1" dirty="0"/>
              <a:t>Partenaires </a:t>
            </a:r>
            <a:r>
              <a:rPr lang="fr-FR" sz="900" dirty="0"/>
              <a:t>: </a:t>
            </a:r>
            <a:r>
              <a:rPr lang="fr-FR" sz="900" b="1" dirty="0">
                <a:solidFill>
                  <a:srgbClr val="8D235A"/>
                </a:solidFill>
              </a:rPr>
              <a:t>Chambre d’agriculture</a:t>
            </a:r>
            <a:r>
              <a:rPr lang="fr-FR" sz="900" dirty="0"/>
              <a:t>, CIVAM, DRAF, Agriculteurs, CIVB</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10A85E0A-31CF-4DD0-800F-C51ACEA8E5CE}"/>
              </a:ext>
            </a:extLst>
          </p:cNvPr>
          <p:cNvSpPr/>
          <p:nvPr/>
        </p:nvSpPr>
        <p:spPr>
          <a:xfrm>
            <a:off x="7488524" y="554909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6" name="Croix 45">
            <a:extLst>
              <a:ext uri="{FF2B5EF4-FFF2-40B4-BE49-F238E27FC236}">
                <a16:creationId xmlns:a16="http://schemas.microsoft.com/office/drawing/2014/main" xmlns="" id="{8AA62793-78D5-4863-9409-3F325EE1AE52}"/>
              </a:ext>
            </a:extLst>
          </p:cNvPr>
          <p:cNvSpPr/>
          <p:nvPr/>
        </p:nvSpPr>
        <p:spPr>
          <a:xfrm>
            <a:off x="7636548" y="625888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47" name="Espace réservé pour une image  11">
            <a:extLst>
              <a:ext uri="{FF2B5EF4-FFF2-40B4-BE49-F238E27FC236}">
                <a16:creationId xmlns:a16="http://schemas.microsoft.com/office/drawing/2014/main" xmlns="" id="{83DEBDFD-8EF7-49D3-801B-0FF41563537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04849" y="594507"/>
            <a:ext cx="443658" cy="443658"/>
          </a:xfrm>
          <a:prstGeom prst="rect">
            <a:avLst/>
          </a:prstGeom>
        </p:spPr>
      </p:pic>
      <p:sp>
        <p:nvSpPr>
          <p:cNvPr id="45" name="Croix 44">
            <a:extLst>
              <a:ext uri="{FF2B5EF4-FFF2-40B4-BE49-F238E27FC236}">
                <a16:creationId xmlns:a16="http://schemas.microsoft.com/office/drawing/2014/main" xmlns="" id="{DA02A0E5-46EB-414E-9BCC-C5A3105DC963}"/>
              </a:ext>
            </a:extLst>
          </p:cNvPr>
          <p:cNvSpPr/>
          <p:nvPr/>
        </p:nvSpPr>
        <p:spPr>
          <a:xfrm>
            <a:off x="7761284" y="5313594"/>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8" name="Croix 47">
            <a:extLst>
              <a:ext uri="{FF2B5EF4-FFF2-40B4-BE49-F238E27FC236}">
                <a16:creationId xmlns:a16="http://schemas.microsoft.com/office/drawing/2014/main" xmlns="" id="{52B8E76D-4F11-49F0-B73D-6DCA84E50788}"/>
              </a:ext>
            </a:extLst>
          </p:cNvPr>
          <p:cNvSpPr/>
          <p:nvPr/>
        </p:nvSpPr>
        <p:spPr>
          <a:xfrm>
            <a:off x="7369993" y="555349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2" name="Croix 51">
            <a:extLst>
              <a:ext uri="{FF2B5EF4-FFF2-40B4-BE49-F238E27FC236}">
                <a16:creationId xmlns:a16="http://schemas.microsoft.com/office/drawing/2014/main" xmlns="" id="{8CBAFB6B-CE75-4805-A2A4-7ED19583EEEE}"/>
              </a:ext>
            </a:extLst>
          </p:cNvPr>
          <p:cNvSpPr/>
          <p:nvPr/>
        </p:nvSpPr>
        <p:spPr>
          <a:xfrm>
            <a:off x="8643186" y="64955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3" name="Croix 52">
            <a:extLst>
              <a:ext uri="{FF2B5EF4-FFF2-40B4-BE49-F238E27FC236}">
                <a16:creationId xmlns:a16="http://schemas.microsoft.com/office/drawing/2014/main" xmlns="" id="{2E8493FC-0AD3-4D51-9737-DE60F8AAC8EE}"/>
              </a:ext>
            </a:extLst>
          </p:cNvPr>
          <p:cNvSpPr/>
          <p:nvPr/>
        </p:nvSpPr>
        <p:spPr>
          <a:xfrm>
            <a:off x="8495240" y="6492875"/>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4" name="ZoneTexte 53">
            <a:extLst>
              <a:ext uri="{FF2B5EF4-FFF2-40B4-BE49-F238E27FC236}">
                <a16:creationId xmlns:a16="http://schemas.microsoft.com/office/drawing/2014/main" xmlns="" id="{89E3D39F-AC7B-43BE-97BC-9894B02FB307}"/>
              </a:ext>
            </a:extLst>
          </p:cNvPr>
          <p:cNvSpPr txBox="1"/>
          <p:nvPr/>
        </p:nvSpPr>
        <p:spPr>
          <a:xfrm>
            <a:off x="6191930" y="4365024"/>
            <a:ext cx="2262977" cy="230832"/>
          </a:xfrm>
          <a:prstGeom prst="rect">
            <a:avLst/>
          </a:prstGeom>
          <a:noFill/>
        </p:spPr>
        <p:txBody>
          <a:bodyPr wrap="square" rtlCol="0">
            <a:spAutoFit/>
          </a:bodyPr>
          <a:lstStyle/>
          <a:p>
            <a:r>
              <a:rPr lang="fr-FR" sz="900" dirty="0"/>
              <a:t>Lien action 9.1</a:t>
            </a:r>
          </a:p>
        </p:txBody>
      </p:sp>
      <p:sp>
        <p:nvSpPr>
          <p:cNvPr id="55" name="ZoneTexte 54">
            <a:extLst>
              <a:ext uri="{FF2B5EF4-FFF2-40B4-BE49-F238E27FC236}">
                <a16:creationId xmlns:a16="http://schemas.microsoft.com/office/drawing/2014/main" xmlns="" id="{9F5CFFB5-EE30-4A1C-9C05-3240A552CD9B}"/>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a:t>
            </a:r>
            <a:r>
              <a:rPr lang="fr-FR" sz="1100" b="1" dirty="0">
                <a:solidFill>
                  <a:schemeClr val="bg1">
                    <a:lumMod val="85000"/>
                  </a:schemeClr>
                </a:solidFill>
              </a:rPr>
              <a:t>++</a:t>
            </a:r>
            <a:r>
              <a:rPr lang="fr-FR" sz="1100" b="1" dirty="0"/>
              <a:t>	+++ </a:t>
            </a:r>
          </a:p>
        </p:txBody>
      </p:sp>
      <p:graphicFrame>
        <p:nvGraphicFramePr>
          <p:cNvPr id="56" name="Tableau 55">
            <a:extLst>
              <a:ext uri="{FF2B5EF4-FFF2-40B4-BE49-F238E27FC236}">
                <a16:creationId xmlns:a16="http://schemas.microsoft.com/office/drawing/2014/main" xmlns="" id="{10C304BC-3B26-46A7-A1FD-146D700F22FB}"/>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Sans objet</a:t>
                      </a:r>
                    </a:p>
                  </a:txBody>
                  <a:tcPr/>
                </a:tc>
                <a:extLst>
                  <a:ext uri="{0D108BD9-81ED-4DB2-BD59-A6C34878D82A}">
                    <a16:rowId xmlns:a16="http://schemas.microsoft.com/office/drawing/2014/main" xmlns="" val="3364282949"/>
                  </a:ext>
                </a:extLst>
              </a:tr>
            </a:tbl>
          </a:graphicData>
        </a:graphic>
      </p:graphicFrame>
      <p:sp>
        <p:nvSpPr>
          <p:cNvPr id="57" name="ZoneTexte 56">
            <a:extLst>
              <a:ext uri="{FF2B5EF4-FFF2-40B4-BE49-F238E27FC236}">
                <a16:creationId xmlns:a16="http://schemas.microsoft.com/office/drawing/2014/main" xmlns="" id="{CAC32BCD-0D5E-4F9A-9AF6-FA47E212471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58" name="Ellipse 57">
            <a:extLst>
              <a:ext uri="{FF2B5EF4-FFF2-40B4-BE49-F238E27FC236}">
                <a16:creationId xmlns:a16="http://schemas.microsoft.com/office/drawing/2014/main" xmlns="" id="{C2456ECE-AA82-44A4-90F2-E1E7D5F71ACA}"/>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9" name="ZoneTexte 58">
            <a:extLst>
              <a:ext uri="{FF2B5EF4-FFF2-40B4-BE49-F238E27FC236}">
                <a16:creationId xmlns:a16="http://schemas.microsoft.com/office/drawing/2014/main" xmlns="" id="{2F55C19C-FA46-4F7F-9FF1-8B67538FE167}"/>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60" name="Espace réservé du texte 6">
            <a:extLst>
              <a:ext uri="{FF2B5EF4-FFF2-40B4-BE49-F238E27FC236}">
                <a16:creationId xmlns:a16="http://schemas.microsoft.com/office/drawing/2014/main" xmlns="" id="{5D189ED9-B7AE-4B36-8D44-8E69EF6EE8B6}"/>
              </a:ext>
            </a:extLst>
          </p:cNvPr>
          <p:cNvSpPr txBox="1">
            <a:spLocks/>
          </p:cNvSpPr>
          <p:nvPr/>
        </p:nvSpPr>
        <p:spPr>
          <a:xfrm>
            <a:off x="6283176" y="238895"/>
            <a:ext cx="2688447" cy="68252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17. Améliorer les pratiques et s’adapter au changement climatique</a:t>
            </a:r>
          </a:p>
        </p:txBody>
      </p:sp>
      <p:sp>
        <p:nvSpPr>
          <p:cNvPr id="61" name="Espace réservé du texte 7">
            <a:extLst>
              <a:ext uri="{FF2B5EF4-FFF2-40B4-BE49-F238E27FC236}">
                <a16:creationId xmlns:a16="http://schemas.microsoft.com/office/drawing/2014/main" xmlns="" id="{7608D64D-38C0-4B0E-9FA8-BB888E69934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62" name="ZoneTexte 61">
            <a:extLst>
              <a:ext uri="{FF2B5EF4-FFF2-40B4-BE49-F238E27FC236}">
                <a16:creationId xmlns:a16="http://schemas.microsoft.com/office/drawing/2014/main" xmlns="" id="{8E63EC0E-33F2-4026-B02A-AEE2A7EF329D}"/>
              </a:ext>
            </a:extLst>
          </p:cNvPr>
          <p:cNvSpPr txBox="1"/>
          <p:nvPr/>
        </p:nvSpPr>
        <p:spPr>
          <a:xfrm>
            <a:off x="2705801" y="3535252"/>
            <a:ext cx="3017962" cy="1631216"/>
          </a:xfrm>
          <a:prstGeom prst="rect">
            <a:avLst/>
          </a:prstGeom>
          <a:noFill/>
        </p:spPr>
        <p:txBody>
          <a:bodyPr wrap="square" rtlCol="0">
            <a:spAutoFit/>
          </a:bodyPr>
          <a:lstStyle/>
          <a:p>
            <a:pPr marL="171450" indent="-171450">
              <a:buFontTx/>
              <a:buChar char="-"/>
            </a:pPr>
            <a:r>
              <a:rPr lang="fr-FR" sz="1000" dirty="0"/>
              <a:t>Sensibiliser les acteurs du territoire à la vulnérabilité face au changement climatique (agriculteurs)</a:t>
            </a:r>
          </a:p>
          <a:p>
            <a:pPr marL="171450" indent="-171450">
              <a:buFontTx/>
              <a:buChar char="-"/>
            </a:pPr>
            <a:r>
              <a:rPr lang="fr-FR" sz="1000" dirty="0"/>
              <a:t>Optimiser certains usages</a:t>
            </a:r>
          </a:p>
          <a:p>
            <a:pPr marL="171450" indent="-171450">
              <a:buFontTx/>
              <a:buChar char="-"/>
            </a:pPr>
            <a:r>
              <a:rPr lang="fr-FR" sz="1000" dirty="0"/>
              <a:t>Prendre en compte le risque phytosanitaire</a:t>
            </a:r>
          </a:p>
          <a:p>
            <a:pPr marL="171450" indent="-171450">
              <a:buFontTx/>
              <a:buChar char="-"/>
            </a:pPr>
            <a:r>
              <a:rPr lang="fr-FR" sz="1000" dirty="0"/>
              <a:t>Organiser des journées portes ouvertes au sein d’exploitations exemplaires permettant aux agriculteurs et viticulteurs d’échanger autour des bonnes pratiques</a:t>
            </a:r>
          </a:p>
          <a:p>
            <a:pPr marL="171450" indent="-171450">
              <a:buFontTx/>
              <a:buChar char="-"/>
            </a:pPr>
            <a:endParaRPr lang="fr-FR" sz="1000" dirty="0"/>
          </a:p>
        </p:txBody>
      </p:sp>
      <p:sp>
        <p:nvSpPr>
          <p:cNvPr id="64" name="Espace réservé du texte 7">
            <a:extLst>
              <a:ext uri="{FF2B5EF4-FFF2-40B4-BE49-F238E27FC236}">
                <a16:creationId xmlns:a16="http://schemas.microsoft.com/office/drawing/2014/main" xmlns="" id="{5B3AA431-4BDC-462A-AD72-FFF98D64D64C}"/>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68" name="Croix 67">
            <a:extLst>
              <a:ext uri="{FF2B5EF4-FFF2-40B4-BE49-F238E27FC236}">
                <a16:creationId xmlns:a16="http://schemas.microsoft.com/office/drawing/2014/main" xmlns="" id="{7EA913A4-6B6B-4137-8521-5C3718BDC036}"/>
              </a:ext>
            </a:extLst>
          </p:cNvPr>
          <p:cNvSpPr/>
          <p:nvPr/>
        </p:nvSpPr>
        <p:spPr>
          <a:xfrm>
            <a:off x="7214608"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70" name="Croix 69">
            <a:extLst>
              <a:ext uri="{FF2B5EF4-FFF2-40B4-BE49-F238E27FC236}">
                <a16:creationId xmlns:a16="http://schemas.microsoft.com/office/drawing/2014/main" xmlns="" id="{D31C0CF4-A917-4E24-8298-BC3DB77240EC}"/>
              </a:ext>
            </a:extLst>
          </p:cNvPr>
          <p:cNvSpPr/>
          <p:nvPr/>
        </p:nvSpPr>
        <p:spPr>
          <a:xfrm>
            <a:off x="7369993" y="605110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Tree>
    <p:extLst>
      <p:ext uri="{BB962C8B-B14F-4D97-AF65-F5344CB8AC3E}">
        <p14:creationId xmlns:p14="http://schemas.microsoft.com/office/powerpoint/2010/main" val="137399892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a:xfrm>
            <a:off x="251522" y="2222185"/>
            <a:ext cx="5716326" cy="1117486"/>
          </a:xfrm>
        </p:spPr>
        <p:txBody>
          <a:bodyPr>
            <a:normAutofit/>
          </a:bodyPr>
          <a:lstStyle/>
          <a:p>
            <a:r>
              <a:rPr lang="fr-FR" dirty="0"/>
              <a:t>Axe 7 : Nouvelles énergies</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24965435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a:extLst>
              <a:ext uri="{FF2B5EF4-FFF2-40B4-BE49-F238E27FC236}">
                <a16:creationId xmlns:a16="http://schemas.microsoft.com/office/drawing/2014/main" xmlns="" id="{739F7987-5E3E-4522-9750-DC21CD16D9AF}"/>
              </a:ext>
            </a:extLst>
          </p:cNvPr>
          <p:cNvSpPr txBox="1"/>
          <p:nvPr/>
        </p:nvSpPr>
        <p:spPr>
          <a:xfrm>
            <a:off x="262237" y="3703763"/>
            <a:ext cx="2443543" cy="1015663"/>
          </a:xfrm>
          <a:prstGeom prst="rect">
            <a:avLst/>
          </a:prstGeom>
          <a:noFill/>
        </p:spPr>
        <p:txBody>
          <a:bodyPr wrap="square" rtlCol="0">
            <a:spAutoFit/>
          </a:bodyPr>
          <a:lstStyle/>
          <a:p>
            <a:pPr marL="171450" indent="-171450">
              <a:buFontTx/>
              <a:buChar char="-"/>
            </a:pPr>
            <a:r>
              <a:rPr lang="fr-FR" sz="1000" dirty="0"/>
              <a:t>Collaborer avec le SICECO autour des potentiels de développement des ENR sur le territoire via une concertation des élus et des citoyens (en lien avec une connaissance du potentiel)</a:t>
            </a:r>
          </a:p>
        </p:txBody>
      </p:sp>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245</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36514" y="475722"/>
            <a:ext cx="4776684" cy="584775"/>
          </a:xfrm>
          <a:prstGeom prst="rect">
            <a:avLst/>
          </a:prstGeom>
        </p:spPr>
        <p:txBody>
          <a:bodyPr wrap="square">
            <a:spAutoFit/>
          </a:bodyPr>
          <a:lstStyle/>
          <a:p>
            <a:r>
              <a:rPr lang="fr-FR" sz="1600" b="1" dirty="0">
                <a:latin typeface="+mj-lt"/>
              </a:rPr>
              <a:t>Action n°18.1 : Valider une charte d’orientation concernant les nouvelles énergies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9" y="1413299"/>
            <a:ext cx="5655190"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Le développement des ENR est cadré par des orientation partagée entre acteurs du territoire, commune, interco et  dans le respect des paysages de la biodiversité et de l'agriculture</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1477328"/>
          </a:xfrm>
          <a:prstGeom prst="rect">
            <a:avLst/>
          </a:prstGeom>
          <a:noFill/>
        </p:spPr>
        <p:txBody>
          <a:bodyPr wrap="square" rtlCol="0">
            <a:spAutoFit/>
          </a:bodyPr>
          <a:lstStyle/>
          <a:p>
            <a:pPr algn="just"/>
            <a:r>
              <a:rPr lang="fr-FR" sz="1000" dirty="0"/>
              <a:t>Afin d’avoir une vision claire et globale (au niveau intercommunal) du développement des énergies renouvelables sur le territoire (quels projets favoriser, quels types d’installations, quels acteurs </a:t>
            </a:r>
            <a:r>
              <a:rPr lang="fr-FR" sz="1000" dirty="0" err="1"/>
              <a:t>etc</a:t>
            </a:r>
            <a:r>
              <a:rPr lang="fr-FR" sz="1000" dirty="0"/>
              <a:t>?) la CC peut réaliser une étude de planification énergétique complète. Celle-ci servira de document d’orientation partagé par les communes pour faciliter l’émergence de projets d’énergies renouvelables, en cohérence avec les autres politiques de l’EPCI (développement économique, aménagement du territoire, préservation de l’environnement, etc.)</a:t>
            </a:r>
          </a:p>
          <a:p>
            <a:pPr algn="just"/>
            <a:endParaRPr lang="fr-FR" sz="1000" dirty="0"/>
          </a:p>
          <a:p>
            <a:pPr algn="just"/>
            <a:endParaRPr lang="fr-FR" sz="10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301001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274243"/>
            <a:ext cx="2566310" cy="784830"/>
          </a:xfrm>
          <a:prstGeom prst="rect">
            <a:avLst/>
          </a:prstGeom>
          <a:noFill/>
        </p:spPr>
        <p:txBody>
          <a:bodyPr wrap="square" rtlCol="0">
            <a:spAutoFit/>
          </a:bodyPr>
          <a:lstStyle/>
          <a:p>
            <a:pPr marL="171450" indent="-171450">
              <a:buFont typeface="Arial" panose="020B0604020202020204" pitchFamily="34" charset="0"/>
              <a:buChar char="•"/>
            </a:pPr>
            <a:r>
              <a:rPr lang="fr-FR" sz="900" dirty="0"/>
              <a:t>Validation d’une charte et du règlement d’intervention</a:t>
            </a:r>
          </a:p>
          <a:p>
            <a:pPr marL="171450" indent="-171450">
              <a:buFont typeface="Arial" panose="020B0604020202020204" pitchFamily="34" charset="0"/>
              <a:buChar char="•"/>
            </a:pPr>
            <a:r>
              <a:rPr lang="fr-FR" sz="900" dirty="0"/>
              <a:t>Objectifs clarifiés et atteints en production d’</a:t>
            </a:r>
            <a:r>
              <a:rPr lang="fr-FR" sz="900" dirty="0" err="1"/>
              <a:t>EnR</a:t>
            </a:r>
            <a:r>
              <a:rPr lang="fr-FR" sz="900" dirty="0"/>
              <a:t> (GWh/an)</a:t>
            </a:r>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a16="http://schemas.microsoft.com/office/drawing/2014/main" xmlns=""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Action débutée</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307277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313116"/>
          </a:xfrm>
          <a:prstGeom prst="rect">
            <a:avLst/>
          </a:prstGeom>
          <a:noFill/>
        </p:spPr>
        <p:txBody>
          <a:bodyPr wrap="square" rtlCol="0">
            <a:spAutoFit/>
          </a:bodyPr>
          <a:lstStyle/>
          <a:p>
            <a:pPr>
              <a:lnSpc>
                <a:spcPct val="150000"/>
              </a:lnSpc>
            </a:pPr>
            <a:r>
              <a:rPr lang="fr-FR" sz="900" b="1" dirty="0"/>
              <a:t>Rôle de la CC: </a:t>
            </a:r>
            <a:r>
              <a:rPr lang="fr-FR" sz="900" dirty="0"/>
              <a:t>faire</a:t>
            </a:r>
          </a:p>
          <a:p>
            <a:pPr>
              <a:lnSpc>
                <a:spcPct val="150000"/>
              </a:lnSpc>
            </a:pPr>
            <a:r>
              <a:rPr lang="fr-FR" sz="900" b="1" dirty="0"/>
              <a:t>Service en charge: </a:t>
            </a:r>
            <a:r>
              <a:rPr lang="fr-FR" sz="900" dirty="0"/>
              <a:t>DD et biodiversité, </a:t>
            </a:r>
            <a:r>
              <a:rPr lang="fr-FR" sz="900" b="1" dirty="0"/>
              <a:t>Public: </a:t>
            </a:r>
            <a:r>
              <a:rPr lang="fr-FR" sz="900" dirty="0"/>
              <a:t>CC, communes, toutes les parties prenantes ENR</a:t>
            </a:r>
          </a:p>
          <a:p>
            <a:pPr>
              <a:lnSpc>
                <a:spcPct val="150000"/>
              </a:lnSpc>
            </a:pPr>
            <a:r>
              <a:rPr lang="fr-FR" sz="900" b="1" dirty="0"/>
              <a:t>Partenaires </a:t>
            </a:r>
            <a:r>
              <a:rPr lang="fr-FR" sz="900" dirty="0"/>
              <a:t>: </a:t>
            </a:r>
            <a:r>
              <a:rPr lang="fr-FR" sz="900" b="1" dirty="0">
                <a:solidFill>
                  <a:srgbClr val="8D235A"/>
                </a:solidFill>
              </a:rPr>
              <a:t>SICECO</a:t>
            </a:r>
            <a:r>
              <a:rPr lang="fr-FR" sz="900" dirty="0"/>
              <a:t>, CCI, Enedis, GRDF, GRTGAZ, RTE, </a:t>
            </a:r>
            <a:r>
              <a:rPr lang="fr-FR" sz="900" dirty="0" err="1"/>
              <a:t>Ademe</a:t>
            </a:r>
            <a:r>
              <a:rPr lang="fr-FR" sz="900" dirty="0"/>
              <a:t>, Région</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Croix 37">
            <a:extLst>
              <a:ext uri="{FF2B5EF4-FFF2-40B4-BE49-F238E27FC236}">
                <a16:creationId xmlns:a16="http://schemas.microsoft.com/office/drawing/2014/main" xmlns="" id="{70DFF8CE-B951-4935-8517-21D2627703AE}"/>
              </a:ext>
            </a:extLst>
          </p:cNvPr>
          <p:cNvSpPr/>
          <p:nvPr/>
        </p:nvSpPr>
        <p:spPr>
          <a:xfrm>
            <a:off x="7276476" y="50770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9" name="Croix 38">
            <a:extLst>
              <a:ext uri="{FF2B5EF4-FFF2-40B4-BE49-F238E27FC236}">
                <a16:creationId xmlns:a16="http://schemas.microsoft.com/office/drawing/2014/main" xmlns="" id="{10A85E0A-31CF-4DD0-800F-C51ACEA8E5CE}"/>
              </a:ext>
            </a:extLst>
          </p:cNvPr>
          <p:cNvSpPr/>
          <p:nvPr/>
        </p:nvSpPr>
        <p:spPr>
          <a:xfrm>
            <a:off x="7416332" y="50798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45" name="Croix 44">
            <a:extLst>
              <a:ext uri="{FF2B5EF4-FFF2-40B4-BE49-F238E27FC236}">
                <a16:creationId xmlns:a16="http://schemas.microsoft.com/office/drawing/2014/main" xmlns="" id="{DA02A0E5-46EB-414E-9BCC-C5A3105DC963}"/>
              </a:ext>
            </a:extLst>
          </p:cNvPr>
          <p:cNvSpPr/>
          <p:nvPr/>
        </p:nvSpPr>
        <p:spPr>
          <a:xfrm>
            <a:off x="7455801" y="5794846"/>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4" name="Espace réservé du contenu 4">
            <a:extLst>
              <a:ext uri="{FF2B5EF4-FFF2-40B4-BE49-F238E27FC236}">
                <a16:creationId xmlns:a16="http://schemas.microsoft.com/office/drawing/2014/main" xmlns="" id="{0CAEAD10-C598-4109-944C-DAD8686EEEC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7" name="ZoneTexte 36">
            <a:extLst>
              <a:ext uri="{FF2B5EF4-FFF2-40B4-BE49-F238E27FC236}">
                <a16:creationId xmlns:a16="http://schemas.microsoft.com/office/drawing/2014/main" xmlns="" id="{077AC72F-58E7-4E79-9610-94A7902D4A1D}"/>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46" name="Tableau 45">
            <a:extLst>
              <a:ext uri="{FF2B5EF4-FFF2-40B4-BE49-F238E27FC236}">
                <a16:creationId xmlns:a16="http://schemas.microsoft.com/office/drawing/2014/main" xmlns="" id="{75C28BB8-FA1F-4C1D-BF68-6E828BDE684A}"/>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Sans objet</a:t>
                      </a:r>
                    </a:p>
                  </a:txBody>
                  <a:tcPr/>
                </a:tc>
                <a:tc>
                  <a:txBody>
                    <a:bodyPr/>
                    <a:lstStyle/>
                    <a:p>
                      <a:pPr algn="ctr"/>
                      <a:r>
                        <a:rPr lang="fr-FR" sz="1000" dirty="0"/>
                        <a:t>Sans objet</a:t>
                      </a:r>
                    </a:p>
                  </a:txBody>
                  <a:tcPr/>
                </a:tc>
                <a:extLst>
                  <a:ext uri="{0D108BD9-81ED-4DB2-BD59-A6C34878D82A}">
                    <a16:rowId xmlns:a16="http://schemas.microsoft.com/office/drawing/2014/main" xmlns="" val="3364282949"/>
                  </a:ext>
                </a:extLst>
              </a:tr>
            </a:tbl>
          </a:graphicData>
        </a:graphic>
      </p:graphicFrame>
      <p:sp>
        <p:nvSpPr>
          <p:cNvPr id="47" name="ZoneTexte 46">
            <a:extLst>
              <a:ext uri="{FF2B5EF4-FFF2-40B4-BE49-F238E27FC236}">
                <a16:creationId xmlns:a16="http://schemas.microsoft.com/office/drawing/2014/main" xmlns="" id="{077EF4E2-FCF8-4386-A8A3-1DB098E1C4C9}"/>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8" name="Ellipse 47">
            <a:extLst>
              <a:ext uri="{FF2B5EF4-FFF2-40B4-BE49-F238E27FC236}">
                <a16:creationId xmlns:a16="http://schemas.microsoft.com/office/drawing/2014/main" xmlns="" id="{F4E9A3CA-0E05-4735-BA76-E5E8F4B88EE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52" name="ZoneTexte 51">
            <a:extLst>
              <a:ext uri="{FF2B5EF4-FFF2-40B4-BE49-F238E27FC236}">
                <a16:creationId xmlns:a16="http://schemas.microsoft.com/office/drawing/2014/main" xmlns="" id="{5B7E163D-7FB4-4CC4-AF7E-F80DFD38CCFA}"/>
              </a:ext>
            </a:extLst>
          </p:cNvPr>
          <p:cNvSpPr txBox="1"/>
          <p:nvPr/>
        </p:nvSpPr>
        <p:spPr>
          <a:xfrm>
            <a:off x="5462706" y="498492"/>
            <a:ext cx="780901" cy="461665"/>
          </a:xfrm>
          <a:prstGeom prst="rect">
            <a:avLst/>
          </a:prstGeom>
          <a:noFill/>
        </p:spPr>
        <p:txBody>
          <a:bodyPr wrap="square" rtlCol="0">
            <a:spAutoFit/>
          </a:bodyPr>
          <a:lstStyle/>
          <a:p>
            <a:r>
              <a:rPr lang="fr-FR" sz="2400" b="1" dirty="0">
                <a:solidFill>
                  <a:schemeClr val="accent6"/>
                </a:solidFill>
              </a:rPr>
              <a:t>1+</a:t>
            </a:r>
          </a:p>
        </p:txBody>
      </p:sp>
      <p:sp>
        <p:nvSpPr>
          <p:cNvPr id="53" name="Espace réservé du texte 6">
            <a:extLst>
              <a:ext uri="{FF2B5EF4-FFF2-40B4-BE49-F238E27FC236}">
                <a16:creationId xmlns:a16="http://schemas.microsoft.com/office/drawing/2014/main" xmlns="" id="{BDFF03A2-86E1-438B-A8A7-BA2660A67C73}"/>
              </a:ext>
            </a:extLst>
          </p:cNvPr>
          <p:cNvSpPr txBox="1">
            <a:spLocks/>
          </p:cNvSpPr>
          <p:nvPr/>
        </p:nvSpPr>
        <p:spPr>
          <a:xfrm>
            <a:off x="6283176" y="238895"/>
            <a:ext cx="2688447" cy="682523"/>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18. Orienter, cadrer, accompagner le développement ENR</a:t>
            </a:r>
          </a:p>
        </p:txBody>
      </p:sp>
      <p:sp>
        <p:nvSpPr>
          <p:cNvPr id="36" name="Espace réservé du texte 7">
            <a:extLst>
              <a:ext uri="{FF2B5EF4-FFF2-40B4-BE49-F238E27FC236}">
                <a16:creationId xmlns:a16="http://schemas.microsoft.com/office/drawing/2014/main" xmlns="" id="{813CB78B-B4DA-4797-931C-BBB8FE78C1DA}"/>
              </a:ext>
            </a:extLst>
          </p:cNvPr>
          <p:cNvSpPr txBox="1">
            <a:spLocks/>
          </p:cNvSpPr>
          <p:nvPr/>
        </p:nvSpPr>
        <p:spPr>
          <a:xfrm>
            <a:off x="512944" y="345171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a16="http://schemas.microsoft.com/office/drawing/2014/main" xmlns="" id="{CA44C7D0-A5F6-43AC-89FD-8523938FF342}"/>
              </a:ext>
            </a:extLst>
          </p:cNvPr>
          <p:cNvSpPr txBox="1"/>
          <p:nvPr/>
        </p:nvSpPr>
        <p:spPr>
          <a:xfrm>
            <a:off x="2705801" y="3709427"/>
            <a:ext cx="3017962" cy="1015663"/>
          </a:xfrm>
          <a:prstGeom prst="rect">
            <a:avLst/>
          </a:prstGeom>
          <a:noFill/>
        </p:spPr>
        <p:txBody>
          <a:bodyPr wrap="square" rtlCol="0">
            <a:spAutoFit/>
          </a:bodyPr>
          <a:lstStyle/>
          <a:p>
            <a:pPr marL="171450" indent="-171450">
              <a:buFontTx/>
              <a:buChar char="-"/>
            </a:pPr>
            <a:r>
              <a:rPr lang="fr-FR" sz="1000" dirty="0"/>
              <a:t>Formaliser un cadastre solaire (travailler avec la CCI pour mobiliser les toitures des entreprises)</a:t>
            </a:r>
          </a:p>
          <a:p>
            <a:pPr marL="171450" indent="-171450">
              <a:buFontTx/>
              <a:buChar char="-"/>
            </a:pPr>
            <a:endParaRPr lang="fr-FR" sz="1000" dirty="0"/>
          </a:p>
          <a:p>
            <a:endParaRPr lang="fr-FR" sz="1000" dirty="0"/>
          </a:p>
          <a:p>
            <a:pPr marL="171450" indent="-171450">
              <a:buFontTx/>
              <a:buChar char="-"/>
            </a:pPr>
            <a:endParaRPr lang="fr-FR" sz="1000" dirty="0"/>
          </a:p>
        </p:txBody>
      </p:sp>
      <p:sp>
        <p:nvSpPr>
          <p:cNvPr id="55" name="Espace réservé du texte 7">
            <a:extLst>
              <a:ext uri="{FF2B5EF4-FFF2-40B4-BE49-F238E27FC236}">
                <a16:creationId xmlns:a16="http://schemas.microsoft.com/office/drawing/2014/main" xmlns="" id="{F880006F-65D3-49F0-B8BB-A3FC18EDDB12}"/>
              </a:ext>
            </a:extLst>
          </p:cNvPr>
          <p:cNvSpPr txBox="1">
            <a:spLocks/>
          </p:cNvSpPr>
          <p:nvPr/>
        </p:nvSpPr>
        <p:spPr>
          <a:xfrm>
            <a:off x="2723198" y="3454191"/>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6" name="Espace réservé pour une image  29">
            <a:extLst>
              <a:ext uri="{FF2B5EF4-FFF2-40B4-BE49-F238E27FC236}">
                <a16:creationId xmlns:a16="http://schemas.microsoft.com/office/drawing/2014/main" xmlns="" id="{EF3ECFB9-CFE3-48D6-B0B0-F066AC5685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394563"/>
            <a:ext cx="309046" cy="309046"/>
          </a:xfrm>
          <a:prstGeom prst="rect">
            <a:avLst/>
          </a:prstGeom>
        </p:spPr>
      </p:pic>
    </p:spTree>
    <p:extLst>
      <p:ext uri="{BB962C8B-B14F-4D97-AF65-F5344CB8AC3E}">
        <p14:creationId xmlns:p14="http://schemas.microsoft.com/office/powerpoint/2010/main" val="273406094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246</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58917" y="428097"/>
            <a:ext cx="4758893" cy="830997"/>
          </a:xfrm>
          <a:prstGeom prst="rect">
            <a:avLst/>
          </a:prstGeom>
        </p:spPr>
        <p:txBody>
          <a:bodyPr wrap="square">
            <a:spAutoFit/>
          </a:bodyPr>
          <a:lstStyle/>
          <a:p>
            <a:r>
              <a:rPr lang="fr-FR" sz="1600" b="1" dirty="0">
                <a:latin typeface="+mj-lt"/>
              </a:rPr>
              <a:t>Action n°19.1: Participer au développement des projets individuels d’énergie renouvelables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1000 logements équipés en solaire (thermique et/ou photovoltaïque) + 800 logements équipés en aérothermie / géothermie. 8 GWh de production électrique et 16 GWh de production de chaleur.</a:t>
            </a:r>
          </a:p>
          <a:p>
            <a:pPr marL="0" indent="0">
              <a:buNone/>
            </a:pPr>
            <a:endParaRPr lang="fr-FR" sz="1100" b="1" dirty="0"/>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1169551"/>
          </a:xfrm>
          <a:prstGeom prst="rect">
            <a:avLst/>
          </a:prstGeom>
          <a:noFill/>
        </p:spPr>
        <p:txBody>
          <a:bodyPr wrap="square" rtlCol="0">
            <a:spAutoFit/>
          </a:bodyPr>
          <a:lstStyle/>
          <a:p>
            <a:pPr algn="just"/>
            <a:r>
              <a:rPr lang="fr-FR" sz="1000" dirty="0"/>
              <a:t>Agir au niveau des particuliers pour les conseiller dans l’installation d’équipements de production d’énergie renouvelable est indispensable pour garantir une diffusion de ces pratiques et la qualité de ces nouvelles installations. Le développement d’ENR auprès de particuliers doit également s’accompagner d’une démarche de réflexion sur la réduction des consommations énergétiques (en 1er la réduction)</a:t>
            </a:r>
          </a:p>
          <a:p>
            <a:pPr algn="just"/>
            <a:endParaRPr lang="fr-FR" sz="1000" dirty="0"/>
          </a:p>
          <a:p>
            <a:pPr algn="just"/>
            <a:endParaRPr lang="fr-FR" sz="1000" dirty="0"/>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Capacité installés en MW. </a:t>
            </a:r>
          </a:p>
          <a:p>
            <a:pPr marL="171450" indent="-171450">
              <a:buFont typeface="Arial" panose="020B0604020202020204" pitchFamily="34" charset="0"/>
              <a:buChar char="•"/>
            </a:pPr>
            <a:r>
              <a:rPr lang="fr-FR" sz="900" dirty="0"/>
              <a:t>Production d'</a:t>
            </a:r>
            <a:r>
              <a:rPr lang="fr-FR" sz="900" dirty="0" err="1"/>
              <a:t>EnR</a:t>
            </a:r>
            <a:r>
              <a:rPr lang="fr-FR" sz="900" dirty="0"/>
              <a:t> en GWh / an sur les projets à l'échelle des foyers</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foyers</a:t>
            </a:r>
          </a:p>
          <a:p>
            <a:pPr>
              <a:lnSpc>
                <a:spcPct val="150000"/>
              </a:lnSpc>
            </a:pPr>
            <a:r>
              <a:rPr lang="fr-FR" sz="900" b="1" dirty="0"/>
              <a:t>Partenaires </a:t>
            </a:r>
            <a:r>
              <a:rPr lang="fr-FR" sz="900" dirty="0"/>
              <a:t>:</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du contenu 4">
            <a:extLst>
              <a:ext uri="{FF2B5EF4-FFF2-40B4-BE49-F238E27FC236}">
                <a16:creationId xmlns:a16="http://schemas.microsoft.com/office/drawing/2014/main" xmlns="" id="{01B4D79B-0EE3-46AE-94F2-15A97DD9C0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4" name="Croix 33">
            <a:extLst>
              <a:ext uri="{FF2B5EF4-FFF2-40B4-BE49-F238E27FC236}">
                <a16:creationId xmlns:a16="http://schemas.microsoft.com/office/drawing/2014/main" xmlns="" id="{C3820563-34D6-4108-9964-70D4FD098679}"/>
              </a:ext>
            </a:extLst>
          </p:cNvPr>
          <p:cNvSpPr/>
          <p:nvPr/>
        </p:nvSpPr>
        <p:spPr>
          <a:xfrm>
            <a:off x="7472547" y="58056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xmlns="" id="{C3A1DF83-37EA-43AC-BCBE-D7C40BEBE4A4}"/>
              </a:ext>
            </a:extLst>
          </p:cNvPr>
          <p:cNvSpPr txBox="1"/>
          <p:nvPr/>
        </p:nvSpPr>
        <p:spPr>
          <a:xfrm>
            <a:off x="6191930" y="4365024"/>
            <a:ext cx="2262977" cy="230832"/>
          </a:xfrm>
          <a:prstGeom prst="rect">
            <a:avLst/>
          </a:prstGeom>
          <a:noFill/>
        </p:spPr>
        <p:txBody>
          <a:bodyPr wrap="square" rtlCol="0">
            <a:spAutoFit/>
          </a:bodyPr>
          <a:lstStyle/>
          <a:p>
            <a:r>
              <a:rPr lang="fr-FR" sz="900" dirty="0"/>
              <a:t>Lien action 18.1 et 13.2</a:t>
            </a:r>
          </a:p>
        </p:txBody>
      </p:sp>
      <p:sp>
        <p:nvSpPr>
          <p:cNvPr id="4" name="Rectangle 3">
            <a:extLst>
              <a:ext uri="{FF2B5EF4-FFF2-40B4-BE49-F238E27FC236}">
                <a16:creationId xmlns:a16="http://schemas.microsoft.com/office/drawing/2014/main" xmlns="" id="{28D2BDD0-47FA-43D1-A916-C4BAA1400A6D}"/>
              </a:ext>
            </a:extLst>
          </p:cNvPr>
          <p:cNvSpPr/>
          <p:nvPr/>
        </p:nvSpPr>
        <p:spPr>
          <a:xfrm>
            <a:off x="203898" y="3340557"/>
            <a:ext cx="5715160" cy="246221"/>
          </a:xfrm>
          <a:prstGeom prst="rect">
            <a:avLst/>
          </a:prstGeom>
        </p:spPr>
        <p:txBody>
          <a:bodyPr wrap="square">
            <a:spAutoFit/>
          </a:bodyPr>
          <a:lstStyle/>
          <a:p>
            <a:pPr marL="171450" indent="-171450">
              <a:buFontTx/>
              <a:buChar char="-"/>
            </a:pPr>
            <a:endParaRPr lang="fr-FR" sz="1000" dirty="0"/>
          </a:p>
        </p:txBody>
      </p:sp>
      <p:sp>
        <p:nvSpPr>
          <p:cNvPr id="35" name="ZoneTexte 34">
            <a:extLst>
              <a:ext uri="{FF2B5EF4-FFF2-40B4-BE49-F238E27FC236}">
                <a16:creationId xmlns:a16="http://schemas.microsoft.com/office/drawing/2014/main" xmlns="" id="{BACEE516-CE68-44CA-8963-6BEE12A39DBF}"/>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xmlns="" id="{C60FCF60-BEBB-45E3-AC44-58C01D2E4A80}"/>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39" name="ZoneTexte 38">
            <a:extLst>
              <a:ext uri="{FF2B5EF4-FFF2-40B4-BE49-F238E27FC236}">
                <a16:creationId xmlns:a16="http://schemas.microsoft.com/office/drawing/2014/main" xmlns="" id="{4AE19EF2-EA6B-4DF0-9A31-0F033DE19964}"/>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5" name="Ellipse 44">
            <a:extLst>
              <a:ext uri="{FF2B5EF4-FFF2-40B4-BE49-F238E27FC236}">
                <a16:creationId xmlns:a16="http://schemas.microsoft.com/office/drawing/2014/main" xmlns="" id="{9B0F4E59-AAE1-46F7-BF14-0E2C27BECC2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xmlns="" id="{9B87CA2F-0DAB-432F-B070-B39C1716D6F7}"/>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7" name="Espace réservé du texte 6">
            <a:extLst>
              <a:ext uri="{FF2B5EF4-FFF2-40B4-BE49-F238E27FC236}">
                <a16:creationId xmlns:a16="http://schemas.microsoft.com/office/drawing/2014/main" xmlns="" id="{871A4FE2-D845-4D07-91D4-FF08EAD7C3CC}"/>
              </a:ext>
            </a:extLst>
          </p:cNvPr>
          <p:cNvSpPr txBox="1">
            <a:spLocks/>
          </p:cNvSpPr>
          <p:nvPr/>
        </p:nvSpPr>
        <p:spPr>
          <a:xfrm>
            <a:off x="6283176" y="238896"/>
            <a:ext cx="2688447" cy="525030"/>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19. Favoriser, conseiller et accompagner les micro-projets</a:t>
            </a:r>
          </a:p>
        </p:txBody>
      </p:sp>
      <p:sp>
        <p:nvSpPr>
          <p:cNvPr id="49" name="Espace réservé du texte 7">
            <a:extLst>
              <a:ext uri="{FF2B5EF4-FFF2-40B4-BE49-F238E27FC236}">
                <a16:creationId xmlns:a16="http://schemas.microsoft.com/office/drawing/2014/main" xmlns="" id="{5858934D-32E2-4E91-A133-7C17A7327872}"/>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a16="http://schemas.microsoft.com/office/drawing/2014/main" xmlns="" id="{74EAA384-D980-4510-A56F-071FEBC9177C}"/>
              </a:ext>
            </a:extLst>
          </p:cNvPr>
          <p:cNvSpPr txBox="1"/>
          <p:nvPr/>
        </p:nvSpPr>
        <p:spPr>
          <a:xfrm>
            <a:off x="2705801" y="3535252"/>
            <a:ext cx="3017962" cy="2108269"/>
          </a:xfrm>
          <a:prstGeom prst="rect">
            <a:avLst/>
          </a:prstGeom>
          <a:noFill/>
        </p:spPr>
        <p:txBody>
          <a:bodyPr wrap="square" rtlCol="0">
            <a:spAutoFit/>
          </a:bodyPr>
          <a:lstStyle/>
          <a:p>
            <a:pPr marL="171450" indent="-171450">
              <a:buFontTx/>
              <a:buChar char="-"/>
            </a:pPr>
            <a:r>
              <a:rPr lang="fr-FR" sz="1000" dirty="0"/>
              <a:t>Communiquer auprès des habitants et les conseiller sur les énergies renouvelables</a:t>
            </a:r>
          </a:p>
          <a:p>
            <a:pPr marL="171450" indent="-171450">
              <a:buFontTx/>
              <a:buChar char="-"/>
            </a:pPr>
            <a:r>
              <a:rPr lang="fr-FR" sz="1000" dirty="0"/>
              <a:t>Mettre en place des moyens de communication et conseils pour : </a:t>
            </a:r>
          </a:p>
          <a:p>
            <a:pPr marL="288000" lvl="1" indent="-171450">
              <a:buFontTx/>
              <a:buChar char="-"/>
            </a:pPr>
            <a:r>
              <a:rPr lang="fr-FR" sz="900" dirty="0"/>
              <a:t>Favoriser le développement des panneaux solaires thermiques chez les particuliers</a:t>
            </a:r>
          </a:p>
          <a:p>
            <a:pPr marL="288000" lvl="1" indent="-171450">
              <a:buFontTx/>
              <a:buChar char="-"/>
            </a:pPr>
            <a:r>
              <a:rPr lang="fr-FR" sz="900" dirty="0"/>
              <a:t>Favoriser le développement des panneaux solaires PV chez les particuliers</a:t>
            </a:r>
          </a:p>
          <a:p>
            <a:pPr marL="288000" lvl="1" indent="-171450">
              <a:buFontTx/>
              <a:buChar char="-"/>
            </a:pPr>
            <a:r>
              <a:rPr lang="fr-FR" sz="900" dirty="0"/>
              <a:t>Favoriser le développement de l'aérothermie chez les particuliers (PAC)</a:t>
            </a:r>
          </a:p>
          <a:p>
            <a:pPr marL="288000" lvl="1" indent="-171450">
              <a:buFontTx/>
              <a:buChar char="-"/>
            </a:pPr>
            <a:r>
              <a:rPr lang="fr-FR" sz="900" dirty="0"/>
              <a:t>Favoriser le développement de la géothermie chez les particuliers</a:t>
            </a:r>
          </a:p>
          <a:p>
            <a:pPr marL="288000" lvl="1" indent="-171450">
              <a:buFontTx/>
              <a:buChar char="-"/>
            </a:pPr>
            <a:endParaRPr lang="fr-FR" sz="900" dirty="0"/>
          </a:p>
          <a:p>
            <a:pPr marL="171450" indent="-171450">
              <a:buFontTx/>
              <a:buChar char="-"/>
            </a:pPr>
            <a:endParaRPr lang="fr-FR" sz="1000" dirty="0"/>
          </a:p>
        </p:txBody>
      </p:sp>
      <p:sp>
        <p:nvSpPr>
          <p:cNvPr id="53" name="Espace réservé du texte 7">
            <a:extLst>
              <a:ext uri="{FF2B5EF4-FFF2-40B4-BE49-F238E27FC236}">
                <a16:creationId xmlns:a16="http://schemas.microsoft.com/office/drawing/2014/main" xmlns="" id="{658AD302-7D2D-49A7-AA1E-5A3B69B0FBA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4" name="Espace réservé pour une image  29">
            <a:extLst>
              <a:ext uri="{FF2B5EF4-FFF2-40B4-BE49-F238E27FC236}">
                <a16:creationId xmlns:a16="http://schemas.microsoft.com/office/drawing/2014/main" xmlns="" id="{EA62593E-E655-4A13-B417-70DB665F5A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424490508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247</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58918" y="475722"/>
            <a:ext cx="4724803" cy="584775"/>
          </a:xfrm>
          <a:prstGeom prst="rect">
            <a:avLst/>
          </a:prstGeom>
        </p:spPr>
        <p:txBody>
          <a:bodyPr wrap="square">
            <a:spAutoFit/>
          </a:bodyPr>
          <a:lstStyle/>
          <a:p>
            <a:r>
              <a:rPr lang="fr-FR" sz="1600" b="1" dirty="0">
                <a:latin typeface="+mj-lt"/>
              </a:rPr>
              <a:t>Action n°20.1 : Participer au développement des énergies renouvelables </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50 </a:t>
            </a:r>
            <a:r>
              <a:rPr lang="fr-FR" sz="1100" b="1" dirty="0" err="1"/>
              <a:t>MWc</a:t>
            </a:r>
            <a:r>
              <a:rPr lang="fr-FR" sz="1100" b="1" dirty="0"/>
              <a:t> installés en Photovoltaïque. 1 MW installé en méthanisation. 1 MW installé en bois-énergie</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861774"/>
          </a:xfrm>
          <a:prstGeom prst="rect">
            <a:avLst/>
          </a:prstGeom>
          <a:noFill/>
        </p:spPr>
        <p:txBody>
          <a:bodyPr wrap="square" rtlCol="0">
            <a:spAutoFit/>
          </a:bodyPr>
          <a:lstStyle/>
          <a:p>
            <a:pPr algn="just"/>
            <a:r>
              <a:rPr lang="fr-FR" sz="1000" dirty="0"/>
              <a:t>La CC peut apporter un appui aux projets photovoltaïques, bois énergie ou de méthanisation et dynamiser le développement de ces énergies renouvelables sur le territoire avec les communes et les entreprises, dans un cadre partagé et fixé par la charte et le règlement d’intervention ainsi qu’en cohérence avec les autres politiques de l’EPCI (développement économique, aménagement du territoire, préservation de l’environnement, etc.)</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369332"/>
          </a:xfrm>
          <a:prstGeom prst="rect">
            <a:avLst/>
          </a:prstGeom>
          <a:noFill/>
        </p:spPr>
        <p:txBody>
          <a:bodyPr wrap="square" rtlCol="0">
            <a:spAutoFit/>
          </a:bodyPr>
          <a:lstStyle/>
          <a:p>
            <a:pPr marL="171450" indent="-171450">
              <a:buFont typeface="Arial" panose="020B0604020202020204" pitchFamily="34" charset="0"/>
              <a:buChar char="•"/>
            </a:pPr>
            <a:r>
              <a:rPr lang="fr-FR" sz="900" dirty="0"/>
              <a:t>Production d'énergie en GWh / an.</a:t>
            </a:r>
          </a:p>
          <a:p>
            <a:pPr marL="171450" indent="-171450">
              <a:buFont typeface="Arial" panose="020B0604020202020204" pitchFamily="34" charset="0"/>
              <a:buChar char="•"/>
            </a:pPr>
            <a:r>
              <a:rPr lang="fr-FR" sz="900" dirty="0"/>
              <a:t>Capacité installée en MW</a:t>
            </a:r>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1105367"/>
          </a:xfrm>
          <a:prstGeom prst="rect">
            <a:avLst/>
          </a:prstGeom>
          <a:noFill/>
        </p:spPr>
        <p:txBody>
          <a:bodyPr wrap="square" rtlCol="0">
            <a:spAutoFit/>
          </a:bodyPr>
          <a:lstStyle/>
          <a:p>
            <a:pPr>
              <a:lnSpc>
                <a:spcPct val="150000"/>
              </a:lnSpc>
            </a:pPr>
            <a:r>
              <a:rPr lang="fr-FR" sz="900" b="1" dirty="0"/>
              <a:t>Rôle de la CC: </a:t>
            </a:r>
            <a:r>
              <a:rPr lang="fr-FR" sz="900" dirty="0"/>
              <a:t>Animer / Accompagner</a:t>
            </a:r>
          </a:p>
          <a:p>
            <a:pPr>
              <a:lnSpc>
                <a:spcPct val="150000"/>
              </a:lnSpc>
            </a:pPr>
            <a:r>
              <a:rPr lang="fr-FR" sz="900" b="1" dirty="0"/>
              <a:t>Service en charge: </a:t>
            </a:r>
            <a:r>
              <a:rPr lang="fr-FR" sz="900" dirty="0"/>
              <a:t>DD et biodiversité, </a:t>
            </a:r>
            <a:r>
              <a:rPr lang="fr-FR" sz="900" b="1" dirty="0"/>
              <a:t>Public: </a:t>
            </a:r>
            <a:r>
              <a:rPr lang="fr-FR" sz="900" dirty="0"/>
              <a:t>communes, entreprises</a:t>
            </a:r>
          </a:p>
          <a:p>
            <a:pPr>
              <a:lnSpc>
                <a:spcPct val="150000"/>
              </a:lnSpc>
            </a:pPr>
            <a:r>
              <a:rPr lang="fr-FR" sz="900" b="1" dirty="0"/>
              <a:t>Partenaires </a:t>
            </a:r>
            <a:r>
              <a:rPr lang="fr-FR" sz="900" dirty="0"/>
              <a:t>: </a:t>
            </a:r>
            <a:r>
              <a:rPr lang="fr-FR" sz="900" b="1" dirty="0">
                <a:solidFill>
                  <a:srgbClr val="8D235A"/>
                </a:solidFill>
              </a:rPr>
              <a:t>SICECO</a:t>
            </a:r>
            <a:r>
              <a:rPr lang="fr-FR" sz="900" dirty="0"/>
              <a:t>, Région, </a:t>
            </a:r>
            <a:r>
              <a:rPr lang="fr-FR" sz="900" dirty="0" err="1"/>
              <a:t>Ademe</a:t>
            </a:r>
            <a:r>
              <a:rPr lang="fr-FR" sz="900" dirty="0"/>
              <a:t>, CA, Enedis, GRDF, GRTGAZ, RTE, CCI</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du contenu 4">
            <a:extLst>
              <a:ext uri="{FF2B5EF4-FFF2-40B4-BE49-F238E27FC236}">
                <a16:creationId xmlns:a16="http://schemas.microsoft.com/office/drawing/2014/main" xmlns="" id="{01B4D79B-0EE3-46AE-94F2-15A97DD9C0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4" name="Croix 33">
            <a:extLst>
              <a:ext uri="{FF2B5EF4-FFF2-40B4-BE49-F238E27FC236}">
                <a16:creationId xmlns:a16="http://schemas.microsoft.com/office/drawing/2014/main" xmlns="" id="{C3820563-34D6-4108-9964-70D4FD098679}"/>
              </a:ext>
            </a:extLst>
          </p:cNvPr>
          <p:cNvSpPr/>
          <p:nvPr/>
        </p:nvSpPr>
        <p:spPr>
          <a:xfrm>
            <a:off x="7472547" y="5805662"/>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ZoneTexte 35">
            <a:extLst>
              <a:ext uri="{FF2B5EF4-FFF2-40B4-BE49-F238E27FC236}">
                <a16:creationId xmlns:a16="http://schemas.microsoft.com/office/drawing/2014/main" xmlns="" id="{4745D22B-0AD4-4B9C-801F-D483FF1F6732}"/>
              </a:ext>
            </a:extLst>
          </p:cNvPr>
          <p:cNvSpPr txBox="1"/>
          <p:nvPr/>
        </p:nvSpPr>
        <p:spPr>
          <a:xfrm>
            <a:off x="6191930" y="4365024"/>
            <a:ext cx="2262977" cy="230832"/>
          </a:xfrm>
          <a:prstGeom prst="rect">
            <a:avLst/>
          </a:prstGeom>
          <a:noFill/>
        </p:spPr>
        <p:txBody>
          <a:bodyPr wrap="square" rtlCol="0">
            <a:spAutoFit/>
          </a:bodyPr>
          <a:lstStyle/>
          <a:p>
            <a:r>
              <a:rPr lang="fr-FR" sz="900" dirty="0"/>
              <a:t>Lien action 18.1 et 19.1</a:t>
            </a:r>
          </a:p>
        </p:txBody>
      </p:sp>
      <p:sp>
        <p:nvSpPr>
          <p:cNvPr id="38" name="ZoneTexte 37">
            <a:extLst>
              <a:ext uri="{FF2B5EF4-FFF2-40B4-BE49-F238E27FC236}">
                <a16:creationId xmlns:a16="http://schemas.microsoft.com/office/drawing/2014/main" xmlns="" id="{CC3ADB6C-5AD4-4A07-9416-9943D84D1B0B}"/>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85000"/>
                  </a:schemeClr>
                </a:solidFill>
              </a:rPr>
              <a:t>+</a:t>
            </a:r>
            <a:r>
              <a:rPr lang="fr-FR" sz="1100" b="1" dirty="0"/>
              <a:t>	++	</a:t>
            </a:r>
            <a:r>
              <a:rPr lang="fr-FR" sz="1100" b="1" dirty="0">
                <a:solidFill>
                  <a:schemeClr val="bg1">
                    <a:lumMod val="85000"/>
                  </a:schemeClr>
                </a:solidFill>
              </a:rPr>
              <a:t>+++ </a:t>
            </a:r>
          </a:p>
        </p:txBody>
      </p:sp>
      <p:graphicFrame>
        <p:nvGraphicFramePr>
          <p:cNvPr id="39" name="Tableau 38">
            <a:extLst>
              <a:ext uri="{FF2B5EF4-FFF2-40B4-BE49-F238E27FC236}">
                <a16:creationId xmlns:a16="http://schemas.microsoft.com/office/drawing/2014/main" xmlns="" id="{2732B1A2-E84F-4AC5-BA3D-E372B5A5E7F6}"/>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45" name="ZoneTexte 44">
            <a:extLst>
              <a:ext uri="{FF2B5EF4-FFF2-40B4-BE49-F238E27FC236}">
                <a16:creationId xmlns:a16="http://schemas.microsoft.com/office/drawing/2014/main" xmlns="" id="{F660AFC1-636F-41C3-90D0-CA236DFAA108}"/>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a16="http://schemas.microsoft.com/office/drawing/2014/main" xmlns="" id="{25641A4E-3357-47AD-836A-5AA4322DFFFD}"/>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a16="http://schemas.microsoft.com/office/drawing/2014/main" xmlns="" id="{C087F5AB-EF8B-49E7-B6B4-5D2D94654C9E}"/>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8" name="Espace réservé du texte 6">
            <a:extLst>
              <a:ext uri="{FF2B5EF4-FFF2-40B4-BE49-F238E27FC236}">
                <a16:creationId xmlns:a16="http://schemas.microsoft.com/office/drawing/2014/main" xmlns="" id="{12F97A38-9343-4D91-AA90-1B3CA1366898}"/>
              </a:ext>
            </a:extLst>
          </p:cNvPr>
          <p:cNvSpPr txBox="1">
            <a:spLocks/>
          </p:cNvSpPr>
          <p:nvPr/>
        </p:nvSpPr>
        <p:spPr>
          <a:xfrm>
            <a:off x="6283176" y="238896"/>
            <a:ext cx="2688447" cy="525030"/>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20. Développer les énergies renouvelables</a:t>
            </a:r>
          </a:p>
        </p:txBody>
      </p:sp>
      <p:sp>
        <p:nvSpPr>
          <p:cNvPr id="49" name="ZoneTexte 48">
            <a:extLst>
              <a:ext uri="{FF2B5EF4-FFF2-40B4-BE49-F238E27FC236}">
                <a16:creationId xmlns:a16="http://schemas.microsoft.com/office/drawing/2014/main" xmlns="" id="{5E04B01E-82DB-4C58-9E33-1FC0E9B2468A}"/>
              </a:ext>
            </a:extLst>
          </p:cNvPr>
          <p:cNvSpPr txBox="1"/>
          <p:nvPr/>
        </p:nvSpPr>
        <p:spPr>
          <a:xfrm>
            <a:off x="262237" y="3529588"/>
            <a:ext cx="2443543" cy="1477328"/>
          </a:xfrm>
          <a:prstGeom prst="rect">
            <a:avLst/>
          </a:prstGeom>
          <a:noFill/>
        </p:spPr>
        <p:txBody>
          <a:bodyPr wrap="square" rtlCol="0">
            <a:spAutoFit/>
          </a:bodyPr>
          <a:lstStyle/>
          <a:p>
            <a:pPr marL="171450" indent="-171450">
              <a:buFontTx/>
              <a:buChar char="-"/>
            </a:pPr>
            <a:r>
              <a:rPr lang="fr-FR" sz="1000" dirty="0"/>
              <a:t>6 Installations sont en place pour la filière bois énergie (chaudières) et 5 communes sont favorables à de nouvelles pratiques pour le bois énergie.</a:t>
            </a:r>
          </a:p>
          <a:p>
            <a:pPr marL="171450" indent="-171450">
              <a:buFontTx/>
              <a:buChar char="-"/>
            </a:pPr>
            <a:r>
              <a:rPr lang="fr-FR" sz="1000" dirty="0"/>
              <a:t>Installation de projets PV</a:t>
            </a:r>
          </a:p>
          <a:p>
            <a:pPr marL="171450" indent="-171450">
              <a:buFontTx/>
              <a:buChar char="-"/>
            </a:pPr>
            <a:r>
              <a:rPr lang="fr-FR" sz="1000" dirty="0"/>
              <a:t>Installation d’un méthaniseur en cogénération</a:t>
            </a:r>
          </a:p>
          <a:p>
            <a:pPr marL="171450" indent="-171450">
              <a:buFontTx/>
              <a:buChar char="-"/>
            </a:pPr>
            <a:endParaRPr lang="fr-FR" sz="1000" dirty="0"/>
          </a:p>
        </p:txBody>
      </p:sp>
      <p:sp>
        <p:nvSpPr>
          <p:cNvPr id="52" name="Espace réservé du texte 7">
            <a:extLst>
              <a:ext uri="{FF2B5EF4-FFF2-40B4-BE49-F238E27FC236}">
                <a16:creationId xmlns:a16="http://schemas.microsoft.com/office/drawing/2014/main" xmlns="" id="{0C08040A-5C62-457A-BF31-2A663DFE3571}"/>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xmlns="" id="{D12B7999-53BD-41EB-A395-A1A0DDF6B5F9}"/>
              </a:ext>
            </a:extLst>
          </p:cNvPr>
          <p:cNvSpPr txBox="1"/>
          <p:nvPr/>
        </p:nvSpPr>
        <p:spPr>
          <a:xfrm>
            <a:off x="2705801" y="3535252"/>
            <a:ext cx="3017962" cy="1938992"/>
          </a:xfrm>
          <a:prstGeom prst="rect">
            <a:avLst/>
          </a:prstGeom>
          <a:noFill/>
        </p:spPr>
        <p:txBody>
          <a:bodyPr wrap="square" rtlCol="0">
            <a:spAutoFit/>
          </a:bodyPr>
          <a:lstStyle/>
          <a:p>
            <a:pPr marL="171450" indent="-171450">
              <a:buFontTx/>
              <a:buChar char="-"/>
            </a:pPr>
            <a:r>
              <a:rPr lang="fr-FR" sz="1000" dirty="0"/>
              <a:t>Utiliser les surfaces importantes (bâtiments publics, supermarchés, entreprises, …) pour développer la production d'énergie photovoltaïque (en lien avec la réalisation d’un cadastre solaire)</a:t>
            </a:r>
          </a:p>
          <a:p>
            <a:pPr marL="171450" indent="-171450">
              <a:buFontTx/>
              <a:buChar char="-"/>
            </a:pPr>
            <a:r>
              <a:rPr lang="fr-FR" sz="1000" dirty="0"/>
              <a:t>Prospecter des sites favorables au niveau des communes et des entreprises, mobiliser des opérateurs </a:t>
            </a:r>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a:p>
            <a:pPr marL="171450" indent="-171450">
              <a:buFontTx/>
              <a:buChar char="-"/>
            </a:pPr>
            <a:endParaRPr lang="fr-FR" sz="1000" dirty="0"/>
          </a:p>
        </p:txBody>
      </p:sp>
      <p:sp>
        <p:nvSpPr>
          <p:cNvPr id="54" name="Espace réservé du texte 7">
            <a:extLst>
              <a:ext uri="{FF2B5EF4-FFF2-40B4-BE49-F238E27FC236}">
                <a16:creationId xmlns:a16="http://schemas.microsoft.com/office/drawing/2014/main" xmlns="" id="{3721D0E2-5E30-450A-8B59-67FE47083190}"/>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xmlns="" id="{32DA9494-B9A2-46B2-85D6-5507976FC9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266172815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a16="http://schemas.microsoft.com/office/drawing/2014/main" xmlns="" id="{C26B2CC1-9641-4845-9E1E-F8B3FC158F6C}"/>
              </a:ext>
            </a:extLst>
          </p:cNvPr>
          <p:cNvSpPr>
            <a:spLocks noGrp="1"/>
          </p:cNvSpPr>
          <p:nvPr>
            <p:ph type="sldNum" sz="quarter" idx="12"/>
          </p:nvPr>
        </p:nvSpPr>
        <p:spPr/>
        <p:txBody>
          <a:bodyPr/>
          <a:lstStyle/>
          <a:p>
            <a:fld id="{01DFE443-B80B-44A7-B8E3-175A733CB829}" type="slidenum">
              <a:rPr lang="fr-FR" smtClean="0"/>
              <a:pPr/>
              <a:t>248</a:t>
            </a:fld>
            <a:endParaRPr lang="fr-FR"/>
          </a:p>
        </p:txBody>
      </p:sp>
      <p:sp>
        <p:nvSpPr>
          <p:cNvPr id="19" name="Rectangle 18">
            <a:extLst>
              <a:ext uri="{FF2B5EF4-FFF2-40B4-BE49-F238E27FC236}">
                <a16:creationId xmlns:a16="http://schemas.microsoft.com/office/drawing/2014/main" xmlns="" id="{19CE3EE7-077B-476D-9537-9B6DD63A5A3C}"/>
              </a:ext>
            </a:extLst>
          </p:cNvPr>
          <p:cNvSpPr/>
          <p:nvPr/>
        </p:nvSpPr>
        <p:spPr>
          <a:xfrm>
            <a:off x="658917" y="475722"/>
            <a:ext cx="4670077" cy="707886"/>
          </a:xfrm>
          <a:prstGeom prst="rect">
            <a:avLst/>
          </a:prstGeom>
        </p:spPr>
        <p:txBody>
          <a:bodyPr wrap="square">
            <a:spAutoFit/>
          </a:bodyPr>
          <a:lstStyle/>
          <a:p>
            <a:r>
              <a:rPr lang="fr-FR" sz="2000" b="1" dirty="0">
                <a:latin typeface="+mj-lt"/>
              </a:rPr>
              <a:t>Action n°21.1 : Faire émerger des projets innovants</a:t>
            </a:r>
          </a:p>
        </p:txBody>
      </p:sp>
      <p:pic>
        <p:nvPicPr>
          <p:cNvPr id="30" name="Espace réservé pour une image  27">
            <a:extLst>
              <a:ext uri="{FF2B5EF4-FFF2-40B4-BE49-F238E27FC236}">
                <a16:creationId xmlns:a16="http://schemas.microsoft.com/office/drawing/2014/main" xmlns=""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a16="http://schemas.microsoft.com/office/drawing/2014/main" xmlns=""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Projet expérimental de production et d’autoconsommation accompagnées</a:t>
            </a:r>
          </a:p>
        </p:txBody>
      </p:sp>
      <p:sp>
        <p:nvSpPr>
          <p:cNvPr id="32" name="ZoneTexte 31">
            <a:extLst>
              <a:ext uri="{FF2B5EF4-FFF2-40B4-BE49-F238E27FC236}">
                <a16:creationId xmlns:a16="http://schemas.microsoft.com/office/drawing/2014/main" xmlns="" id="{E3519706-AEEC-4C8A-9426-0D91739B9A4E}"/>
              </a:ext>
            </a:extLst>
          </p:cNvPr>
          <p:cNvSpPr txBox="1"/>
          <p:nvPr/>
        </p:nvSpPr>
        <p:spPr>
          <a:xfrm>
            <a:off x="351691" y="2255560"/>
            <a:ext cx="5537138" cy="553998"/>
          </a:xfrm>
          <a:prstGeom prst="rect">
            <a:avLst/>
          </a:prstGeom>
          <a:noFill/>
        </p:spPr>
        <p:txBody>
          <a:bodyPr wrap="square" rtlCol="0">
            <a:spAutoFit/>
          </a:bodyPr>
          <a:lstStyle/>
          <a:p>
            <a:pPr algn="just"/>
            <a:r>
              <a:rPr lang="fr-FR" sz="1000" dirty="0"/>
              <a:t>Réaliser un/des projet(s) innovants en matière d’énergie renouvelable peut permettre de mobiliser les acteurs de territoire sur cette thématique et apporter une solution spécifique aux besoins locaux. </a:t>
            </a:r>
          </a:p>
        </p:txBody>
      </p:sp>
      <p:pic>
        <p:nvPicPr>
          <p:cNvPr id="40" name="Espace réservé pour une image  37">
            <a:extLst>
              <a:ext uri="{FF2B5EF4-FFF2-40B4-BE49-F238E27FC236}">
                <a16:creationId xmlns:a16="http://schemas.microsoft.com/office/drawing/2014/main" xmlns=""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a16="http://schemas.microsoft.com/office/drawing/2014/main" xmlns=""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a16="http://schemas.microsoft.com/office/drawing/2014/main" xmlns=""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a16="http://schemas.microsoft.com/office/drawing/2014/main" xmlns=""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a16="http://schemas.microsoft.com/office/drawing/2014/main" xmlns=""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Adaptation au changement climatique</a:t>
            </a:r>
          </a:p>
        </p:txBody>
      </p:sp>
      <p:sp>
        <p:nvSpPr>
          <p:cNvPr id="66" name="Espace réservé du texte 7">
            <a:extLst>
              <a:ext uri="{FF2B5EF4-FFF2-40B4-BE49-F238E27FC236}">
                <a16:creationId xmlns:a16="http://schemas.microsoft.com/office/drawing/2014/main" xmlns=""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a16="http://schemas.microsoft.com/office/drawing/2014/main" xmlns="" id="{61F3939B-9325-41F5-84A3-1F111839C2FB}"/>
              </a:ext>
            </a:extLst>
          </p:cNvPr>
          <p:cNvSpPr txBox="1"/>
          <p:nvPr/>
        </p:nvSpPr>
        <p:spPr>
          <a:xfrm>
            <a:off x="6186530" y="3021583"/>
            <a:ext cx="2566310" cy="507831"/>
          </a:xfrm>
          <a:prstGeom prst="rect">
            <a:avLst/>
          </a:prstGeom>
          <a:noFill/>
        </p:spPr>
        <p:txBody>
          <a:bodyPr wrap="square" rtlCol="0">
            <a:spAutoFit/>
          </a:bodyPr>
          <a:lstStyle/>
          <a:p>
            <a:pPr marL="171450" indent="-171450">
              <a:buFont typeface="Arial" panose="020B0604020202020204" pitchFamily="34" charset="0"/>
              <a:buChar char="•"/>
            </a:pPr>
            <a:r>
              <a:rPr lang="fr-FR" sz="900" dirty="0"/>
              <a:t>1 projet pilote lancé en </a:t>
            </a:r>
            <a:r>
              <a:rPr lang="fr-FR" sz="900" dirty="0" smtClean="0"/>
              <a:t>2025 par la CCGCNSG</a:t>
            </a:r>
            <a:endParaRPr lang="fr-FR" sz="900" dirty="0"/>
          </a:p>
          <a:p>
            <a:pPr marL="171450" indent="-171450">
              <a:buFont typeface="Arial" panose="020B0604020202020204" pitchFamily="34" charset="0"/>
              <a:buChar char="•"/>
            </a:pPr>
            <a:endParaRPr lang="fr-FR" sz="900" dirty="0"/>
          </a:p>
        </p:txBody>
      </p:sp>
      <p:sp>
        <p:nvSpPr>
          <p:cNvPr id="71" name="Espace réservé du texte 7">
            <a:extLst>
              <a:ext uri="{FF2B5EF4-FFF2-40B4-BE49-F238E27FC236}">
                <a16:creationId xmlns:a16="http://schemas.microsoft.com/office/drawing/2014/main" xmlns=""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a16="http://schemas.microsoft.com/office/drawing/2014/main" xmlns=""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a16="http://schemas.microsoft.com/office/drawing/2014/main" xmlns=""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a16="http://schemas.microsoft.com/office/drawing/2014/main" xmlns=""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a:t>
            </a:r>
            <a:r>
              <a:rPr lang="fr-FR" sz="900" dirty="0"/>
              <a:t>Animer</a:t>
            </a:r>
            <a:r>
              <a:rPr lang="fr-FR" sz="900" b="1" dirty="0"/>
              <a:t>/</a:t>
            </a:r>
            <a:r>
              <a:rPr lang="fr-FR" sz="900" dirty="0"/>
              <a:t>Accompagner</a:t>
            </a:r>
          </a:p>
          <a:p>
            <a:pPr>
              <a:lnSpc>
                <a:spcPct val="150000"/>
              </a:lnSpc>
            </a:pPr>
            <a:r>
              <a:rPr lang="fr-FR" sz="900" b="1" dirty="0"/>
              <a:t>Service en charge: </a:t>
            </a:r>
            <a:r>
              <a:rPr lang="fr-FR" sz="900" dirty="0"/>
              <a:t>DD et biodiversité, </a:t>
            </a:r>
            <a:r>
              <a:rPr lang="fr-FR" sz="900" b="1" dirty="0"/>
              <a:t>Public: </a:t>
            </a:r>
            <a:r>
              <a:rPr lang="fr-FR" sz="900" dirty="0"/>
              <a:t>communes, entreprises</a:t>
            </a:r>
          </a:p>
          <a:p>
            <a:pPr>
              <a:lnSpc>
                <a:spcPct val="150000"/>
              </a:lnSpc>
            </a:pPr>
            <a:r>
              <a:rPr lang="fr-FR" sz="900" b="1" dirty="0"/>
              <a:t>Partenaires </a:t>
            </a:r>
            <a:r>
              <a:rPr lang="fr-FR" sz="900" dirty="0"/>
              <a:t>: BER, CC Pouilly-Bligny</a:t>
            </a:r>
          </a:p>
        </p:txBody>
      </p:sp>
      <p:sp>
        <p:nvSpPr>
          <p:cNvPr id="50" name="Espace réservé du texte 7">
            <a:extLst>
              <a:ext uri="{FF2B5EF4-FFF2-40B4-BE49-F238E27FC236}">
                <a16:creationId xmlns:a16="http://schemas.microsoft.com/office/drawing/2014/main" xmlns=""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a16="http://schemas.microsoft.com/office/drawing/2014/main" xmlns=""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51" name="Croix 50">
            <a:extLst>
              <a:ext uri="{FF2B5EF4-FFF2-40B4-BE49-F238E27FC236}">
                <a16:creationId xmlns:a16="http://schemas.microsoft.com/office/drawing/2014/main" xmlns="" id="{514FCD9F-6CDE-464E-BE7C-AACC2E0AA7FE}"/>
              </a:ext>
            </a:extLst>
          </p:cNvPr>
          <p:cNvSpPr/>
          <p:nvPr/>
        </p:nvSpPr>
        <p:spPr>
          <a:xfrm>
            <a:off x="7320147" y="5809678"/>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37" name="Espace réservé du contenu 4">
            <a:extLst>
              <a:ext uri="{FF2B5EF4-FFF2-40B4-BE49-F238E27FC236}">
                <a16:creationId xmlns:a16="http://schemas.microsoft.com/office/drawing/2014/main" xmlns="" id="{01B4D79B-0EE3-46AE-94F2-15A97DD9C0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4920" y="537548"/>
            <a:ext cx="553998" cy="553998"/>
          </a:xfrm>
          <a:prstGeom prst="rect">
            <a:avLst/>
          </a:prstGeom>
        </p:spPr>
      </p:pic>
      <p:sp>
        <p:nvSpPr>
          <p:cNvPr id="34" name="ZoneTexte 33">
            <a:extLst>
              <a:ext uri="{FF2B5EF4-FFF2-40B4-BE49-F238E27FC236}">
                <a16:creationId xmlns:a16="http://schemas.microsoft.com/office/drawing/2014/main" xmlns="" id="{E82916CC-C03C-4332-9DBF-E494A0534F76}"/>
              </a:ext>
            </a:extLst>
          </p:cNvPr>
          <p:cNvSpPr txBox="1"/>
          <p:nvPr/>
        </p:nvSpPr>
        <p:spPr>
          <a:xfrm>
            <a:off x="6191930" y="4365024"/>
            <a:ext cx="2262977" cy="230832"/>
          </a:xfrm>
          <a:prstGeom prst="rect">
            <a:avLst/>
          </a:prstGeom>
          <a:noFill/>
        </p:spPr>
        <p:txBody>
          <a:bodyPr wrap="square" rtlCol="0">
            <a:spAutoFit/>
          </a:bodyPr>
          <a:lstStyle/>
          <a:p>
            <a:r>
              <a:rPr lang="fr-FR" sz="900" dirty="0"/>
              <a:t>Lien action 18.1</a:t>
            </a:r>
          </a:p>
        </p:txBody>
      </p:sp>
      <p:sp>
        <p:nvSpPr>
          <p:cNvPr id="36" name="ZoneTexte 35">
            <a:extLst>
              <a:ext uri="{FF2B5EF4-FFF2-40B4-BE49-F238E27FC236}">
                <a16:creationId xmlns:a16="http://schemas.microsoft.com/office/drawing/2014/main" xmlns="" id="{ABF42F9E-9B30-4C35-B89F-21B0B6E85F4A}"/>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8" name="Tableau 37">
            <a:extLst>
              <a:ext uri="{FF2B5EF4-FFF2-40B4-BE49-F238E27FC236}">
                <a16:creationId xmlns:a16="http://schemas.microsoft.com/office/drawing/2014/main" xmlns="" id="{F51E9894-F823-407A-9CFB-F31A059C1158}"/>
              </a:ext>
            </a:extLst>
          </p:cNvPr>
          <p:cNvGraphicFramePr>
            <a:graphicFrameLocks noGrp="1"/>
          </p:cNvGraphicFramePr>
          <p:nvPr>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a16="http://schemas.microsoft.com/office/drawing/2014/main" xmlns="" val="1125891962"/>
                    </a:ext>
                  </a:extLst>
                </a:gridCol>
                <a:gridCol w="1102103">
                  <a:extLst>
                    <a:ext uri="{9D8B030D-6E8A-4147-A177-3AD203B41FA5}">
                      <a16:colId xmlns:a16="http://schemas.microsoft.com/office/drawing/2014/main" xmlns=""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a16="http://schemas.microsoft.com/office/drawing/2014/main" xmlns="" val="3523739003"/>
                  </a:ext>
                </a:extLst>
              </a:tr>
              <a:tr h="294169">
                <a:tc>
                  <a:txBody>
                    <a:bodyPr/>
                    <a:lstStyle/>
                    <a:p>
                      <a:pPr algn="ctr"/>
                      <a:r>
                        <a:rPr lang="fr-FR" sz="1000" dirty="0"/>
                        <a:t>Sans objet</a:t>
                      </a:r>
                    </a:p>
                  </a:txBody>
                  <a:tcPr/>
                </a:tc>
                <a:tc>
                  <a:txBody>
                    <a:bodyPr/>
                    <a:lstStyle/>
                    <a:p>
                      <a:pPr algn="ctr"/>
                      <a:r>
                        <a:rPr lang="fr-FR" sz="1000" dirty="0"/>
                        <a:t>+</a:t>
                      </a:r>
                    </a:p>
                  </a:txBody>
                  <a:tcPr/>
                </a:tc>
                <a:extLst>
                  <a:ext uri="{0D108BD9-81ED-4DB2-BD59-A6C34878D82A}">
                    <a16:rowId xmlns:a16="http://schemas.microsoft.com/office/drawing/2014/main" xmlns="" val="3364282949"/>
                  </a:ext>
                </a:extLst>
              </a:tr>
            </a:tbl>
          </a:graphicData>
        </a:graphic>
      </p:graphicFrame>
      <p:sp>
        <p:nvSpPr>
          <p:cNvPr id="39" name="ZoneTexte 38">
            <a:extLst>
              <a:ext uri="{FF2B5EF4-FFF2-40B4-BE49-F238E27FC236}">
                <a16:creationId xmlns:a16="http://schemas.microsoft.com/office/drawing/2014/main" xmlns="" id="{38C068A5-54C1-410B-9D39-C0F3AC9FE4BE}"/>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5" name="Ellipse 44">
            <a:extLst>
              <a:ext uri="{FF2B5EF4-FFF2-40B4-BE49-F238E27FC236}">
                <a16:creationId xmlns:a16="http://schemas.microsoft.com/office/drawing/2014/main" xmlns="" id="{00EFBCD6-50EB-4C76-B36B-F1231069071C}"/>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6" name="ZoneTexte 45">
            <a:extLst>
              <a:ext uri="{FF2B5EF4-FFF2-40B4-BE49-F238E27FC236}">
                <a16:creationId xmlns:a16="http://schemas.microsoft.com/office/drawing/2014/main" xmlns="" id="{A6D1F28E-991F-49D4-A5D3-13BDAA2995A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3</a:t>
            </a:r>
          </a:p>
        </p:txBody>
      </p:sp>
      <p:sp>
        <p:nvSpPr>
          <p:cNvPr id="47" name="Espace réservé du texte 6">
            <a:extLst>
              <a:ext uri="{FF2B5EF4-FFF2-40B4-BE49-F238E27FC236}">
                <a16:creationId xmlns:a16="http://schemas.microsoft.com/office/drawing/2014/main" xmlns="" id="{01003828-A031-4B55-9E1D-2349338F7774}"/>
              </a:ext>
            </a:extLst>
          </p:cNvPr>
          <p:cNvSpPr txBox="1">
            <a:spLocks/>
          </p:cNvSpPr>
          <p:nvPr/>
        </p:nvSpPr>
        <p:spPr>
          <a:xfrm>
            <a:off x="6283176" y="238895"/>
            <a:ext cx="2688447" cy="783877"/>
          </a:xfrm>
          <a:prstGeom prst="flowChartAlternateProcess">
            <a:avLst/>
          </a:prstGeom>
          <a:solidFill>
            <a:srgbClr val="8D235A"/>
          </a:solidFill>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21. Impulser les innovations avec des nouveaux modèles économiques de production- consommation</a:t>
            </a:r>
          </a:p>
        </p:txBody>
      </p:sp>
      <p:sp>
        <p:nvSpPr>
          <p:cNvPr id="52" name="Espace réservé du texte 7">
            <a:extLst>
              <a:ext uri="{FF2B5EF4-FFF2-40B4-BE49-F238E27FC236}">
                <a16:creationId xmlns:a16="http://schemas.microsoft.com/office/drawing/2014/main" xmlns="" id="{4BE996DA-2D07-403A-958A-72370EC21E9A}"/>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3" name="ZoneTexte 52">
            <a:extLst>
              <a:ext uri="{FF2B5EF4-FFF2-40B4-BE49-F238E27FC236}">
                <a16:creationId xmlns:a16="http://schemas.microsoft.com/office/drawing/2014/main" xmlns="" id="{935A4602-5EAA-4A14-A237-1D8C00E10B2E}"/>
              </a:ext>
            </a:extLst>
          </p:cNvPr>
          <p:cNvSpPr txBox="1"/>
          <p:nvPr/>
        </p:nvSpPr>
        <p:spPr>
          <a:xfrm>
            <a:off x="2705801" y="3535252"/>
            <a:ext cx="3017962" cy="1938992"/>
          </a:xfrm>
          <a:prstGeom prst="rect">
            <a:avLst/>
          </a:prstGeom>
          <a:noFill/>
        </p:spPr>
        <p:txBody>
          <a:bodyPr wrap="square" rtlCol="0">
            <a:spAutoFit/>
          </a:bodyPr>
          <a:lstStyle/>
          <a:p>
            <a:pPr marL="171450" indent="-171450">
              <a:buFontTx/>
              <a:buChar char="-"/>
            </a:pPr>
            <a:r>
              <a:rPr lang="fr-FR" sz="1000" dirty="0"/>
              <a:t>Favoriser la création de circuits énergétiques courts (exemple : réseau de chaleur)</a:t>
            </a:r>
          </a:p>
          <a:p>
            <a:pPr marL="171450" indent="-171450">
              <a:buFontTx/>
              <a:buChar char="-"/>
            </a:pPr>
            <a:r>
              <a:rPr lang="fr-FR" sz="1000" dirty="0"/>
              <a:t>Relier les habitats aux sites d'énergies renouvelables</a:t>
            </a:r>
          </a:p>
          <a:p>
            <a:pPr marL="171450" indent="-171450">
              <a:buFontTx/>
              <a:buChar char="-"/>
            </a:pPr>
            <a:r>
              <a:rPr lang="fr-FR" sz="1000" dirty="0"/>
              <a:t>Développer l'autoconsommation collective d'énergie</a:t>
            </a:r>
          </a:p>
          <a:p>
            <a:pPr marL="171450" indent="-171450">
              <a:buFontTx/>
              <a:buChar char="-"/>
            </a:pPr>
            <a:r>
              <a:rPr lang="fr-FR" sz="1000" dirty="0"/>
              <a:t>Mise en place d’une boucle locale avec un intégrateur et un tarif à l’échelle du territoire</a:t>
            </a:r>
          </a:p>
          <a:p>
            <a:pPr marL="171450" indent="-171450">
              <a:buFontTx/>
              <a:buChar char="-"/>
            </a:pPr>
            <a:r>
              <a:rPr lang="fr-FR" sz="1000" dirty="0"/>
              <a:t>Sensibiliser à l’autoconsommation (individuelle et collective)</a:t>
            </a:r>
          </a:p>
          <a:p>
            <a:endParaRPr lang="fr-FR" sz="1000" dirty="0"/>
          </a:p>
          <a:p>
            <a:pPr marL="171450" indent="-171450">
              <a:buFontTx/>
              <a:buChar char="-"/>
            </a:pPr>
            <a:endParaRPr lang="fr-FR" sz="1000" dirty="0"/>
          </a:p>
        </p:txBody>
      </p:sp>
      <p:sp>
        <p:nvSpPr>
          <p:cNvPr id="54" name="Espace réservé du texte 7">
            <a:extLst>
              <a:ext uri="{FF2B5EF4-FFF2-40B4-BE49-F238E27FC236}">
                <a16:creationId xmlns:a16="http://schemas.microsoft.com/office/drawing/2014/main" xmlns="" id="{A3C992BB-6B1A-4F63-A5DB-22F2BF023358}"/>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5" name="Espace réservé pour une image  29">
            <a:extLst>
              <a:ext uri="{FF2B5EF4-FFF2-40B4-BE49-F238E27FC236}">
                <a16:creationId xmlns:a16="http://schemas.microsoft.com/office/drawing/2014/main" xmlns="" id="{48C7375F-9D26-4E20-A53D-01AAB58908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157134448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a:xfrm>
            <a:off x="251522" y="2222185"/>
            <a:ext cx="5716326" cy="1117486"/>
          </a:xfrm>
        </p:spPr>
        <p:txBody>
          <a:bodyPr>
            <a:normAutofit/>
          </a:bodyPr>
          <a:lstStyle/>
          <a:p>
            <a:r>
              <a:rPr lang="fr-FR" dirty="0"/>
              <a:t>Axe 8 : Eau &amp; Biodiversité</a:t>
            </a:r>
          </a:p>
        </p:txBody>
      </p:sp>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endParaRPr lang="fr-FR" dirty="0"/>
          </a:p>
        </p:txBody>
      </p:sp>
      <p:sp>
        <p:nvSpPr>
          <p:cNvPr id="5" name="Espace réservé pour une image  4">
            <a:extLst>
              <a:ext uri="{FF2B5EF4-FFF2-40B4-BE49-F238E27FC236}">
                <a16:creationId xmlns:a16="http://schemas.microsoft.com/office/drawing/2014/main" xmlns="" id="{A9A55CD7-7AC0-4AE6-BCBB-759CAAA29895}"/>
              </a:ext>
            </a:extLst>
          </p:cNvPr>
          <p:cNvSpPr>
            <a:spLocks noGrp="1"/>
          </p:cNvSpPr>
          <p:nvPr>
            <p:ph type="pic" sz="quarter" idx="14"/>
          </p:nvPr>
        </p:nvSpPr>
        <p:spPr/>
      </p:sp>
      <p:sp>
        <p:nvSpPr>
          <p:cNvPr id="7" name="Espace réservé pour une image  6">
            <a:extLst>
              <a:ext uri="{FF2B5EF4-FFF2-40B4-BE49-F238E27FC236}">
                <a16:creationId xmlns:a16="http://schemas.microsoft.com/office/drawing/2014/main" xmlns="" id="{51F0E21D-D2EC-4223-B02D-432A3757B3E2}"/>
              </a:ext>
            </a:extLst>
          </p:cNvPr>
          <p:cNvSpPr>
            <a:spLocks noGrp="1"/>
          </p:cNvSpPr>
          <p:nvPr>
            <p:ph type="pic" sz="quarter" idx="12"/>
          </p:nvPr>
        </p:nvSpPr>
        <p:spPr/>
      </p:sp>
      <p:sp>
        <p:nvSpPr>
          <p:cNvPr id="9" name="Espace réservé pour une image  8">
            <a:extLst>
              <a:ext uri="{FF2B5EF4-FFF2-40B4-BE49-F238E27FC236}">
                <a16:creationId xmlns:a16="http://schemas.microsoft.com/office/drawing/2014/main" xmlns="" id="{844D5EDB-1E61-487C-93A7-330980245C70}"/>
              </a:ext>
            </a:extLst>
          </p:cNvPr>
          <p:cNvSpPr>
            <a:spLocks noGrp="1"/>
          </p:cNvSpPr>
          <p:nvPr>
            <p:ph type="pic" sz="quarter" idx="11"/>
          </p:nvPr>
        </p:nvSpPr>
        <p:spPr/>
      </p:sp>
    </p:spTree>
    <p:extLst>
      <p:ext uri="{BB962C8B-B14F-4D97-AF65-F5344CB8AC3E}">
        <p14:creationId xmlns:p14="http://schemas.microsoft.com/office/powerpoint/2010/main" val="850657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xmlns="" id="{3A4D1CFF-5C15-4DA6-9EF9-7A71727EDF4B}"/>
              </a:ext>
            </a:extLst>
          </p:cNvPr>
          <p:cNvSpPr>
            <a:spLocks noGrp="1"/>
          </p:cNvSpPr>
          <p:nvPr>
            <p:ph type="title"/>
          </p:nvPr>
        </p:nvSpPr>
        <p:spPr>
          <a:xfrm>
            <a:off x="953599" y="2523889"/>
            <a:ext cx="4644515" cy="838115"/>
          </a:xfrm>
        </p:spPr>
        <p:txBody>
          <a:bodyPr/>
          <a:lstStyle/>
          <a:p>
            <a:r>
              <a:rPr lang="fr-FR" dirty="0"/>
              <a:t>MOBILITÉS &amp; DÉPLACEMENTS</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058" b="3058"/>
          <a:stretch>
            <a:fillRect/>
          </a:stretch>
        </p:blipFill>
        <p:spPr/>
      </p:pic>
      <p:pic>
        <p:nvPicPr>
          <p:cNvPr id="2" name="Espace réservé pour une image  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5327" b="25327"/>
          <a:stretch>
            <a:fillRect/>
          </a:stretch>
        </p:blipFill>
        <p:spPr/>
      </p:pic>
      <p:pic>
        <p:nvPicPr>
          <p:cNvPr id="5" name="Espace réservé pour une image  4"/>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564" r="16564"/>
          <a:stretch>
            <a:fillRect/>
          </a:stretch>
        </p:blipFill>
        <p:spPr/>
      </p:pic>
      <p:sp>
        <p:nvSpPr>
          <p:cNvPr id="7" name="Espace réservé du texte 6">
            <a:extLst>
              <a:ext uri="{FF2B5EF4-FFF2-40B4-BE49-F238E27FC236}">
                <a16:creationId xmlns:a16="http://schemas.microsoft.com/office/drawing/2014/main" xmlns="" id="{5E1DEF8D-E0CA-4DA5-9A8B-82F1D8AED613}"/>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64546187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 xmlns:a16="http://schemas.microsoft.com/office/drawing/2014/main" id="{C26B2CC1-9641-4845-9E1E-F8B3FC158F6C}"/>
              </a:ext>
            </a:extLst>
          </p:cNvPr>
          <p:cNvSpPr>
            <a:spLocks noGrp="1"/>
          </p:cNvSpPr>
          <p:nvPr>
            <p:ph type="sldNum" sz="quarter" idx="12"/>
          </p:nvPr>
        </p:nvSpPr>
        <p:spPr/>
        <p:txBody>
          <a:bodyPr/>
          <a:lstStyle/>
          <a:p>
            <a:fld id="{01DFE443-B80B-44A7-B8E3-175A733CB829}" type="slidenum">
              <a:rPr lang="fr-FR" smtClean="0"/>
              <a:pPr/>
              <a:t>250</a:t>
            </a:fld>
            <a:endParaRPr lang="fr-FR"/>
          </a:p>
        </p:txBody>
      </p:sp>
      <p:sp>
        <p:nvSpPr>
          <p:cNvPr id="19" name="Rectangle 18">
            <a:extLst>
              <a:ext uri="{FF2B5EF4-FFF2-40B4-BE49-F238E27FC236}">
                <a16:creationId xmlns="" xmlns:a16="http://schemas.microsoft.com/office/drawing/2014/main" id="{19CE3EE7-077B-476D-9537-9B6DD63A5A3C}"/>
              </a:ext>
            </a:extLst>
          </p:cNvPr>
          <p:cNvSpPr/>
          <p:nvPr/>
        </p:nvSpPr>
        <p:spPr>
          <a:xfrm>
            <a:off x="658917" y="475722"/>
            <a:ext cx="4670077" cy="707886"/>
          </a:xfrm>
          <a:prstGeom prst="rect">
            <a:avLst/>
          </a:prstGeom>
        </p:spPr>
        <p:txBody>
          <a:bodyPr wrap="square">
            <a:spAutoFit/>
          </a:bodyPr>
          <a:lstStyle/>
          <a:p>
            <a:r>
              <a:rPr lang="fr-FR" sz="2000" b="1" dirty="0">
                <a:latin typeface="+mj-lt"/>
              </a:rPr>
              <a:t>Action n°22.1 : </a:t>
            </a:r>
            <a:r>
              <a:rPr lang="fr-FR" sz="2000" b="1" dirty="0" smtClean="0">
                <a:latin typeface="+mj-lt"/>
              </a:rPr>
              <a:t>Diversifier les </a:t>
            </a:r>
            <a:r>
              <a:rPr lang="fr-FR" sz="2000" b="1" dirty="0">
                <a:latin typeface="+mj-lt"/>
              </a:rPr>
              <a:t>ressources en eau sur le territoire</a:t>
            </a:r>
          </a:p>
        </p:txBody>
      </p:sp>
      <p:pic>
        <p:nvPicPr>
          <p:cNvPr id="30" name="Espace réservé pour une image  27">
            <a:extLst>
              <a:ext uri="{FF2B5EF4-FFF2-40B4-BE49-F238E27FC236}">
                <a16:creationId xmlns=""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a:t>
            </a:r>
            <a:r>
              <a:rPr lang="fr-FR" sz="1100" b="1" dirty="0" smtClean="0"/>
              <a:t>: augmentation et diminution de la pression sur certaines ressources contraintes</a:t>
            </a:r>
            <a:endParaRPr lang="fr-FR" sz="1100" b="1" dirty="0"/>
          </a:p>
        </p:txBody>
      </p:sp>
      <p:sp>
        <p:nvSpPr>
          <p:cNvPr id="32" name="ZoneTexte 31">
            <a:extLst>
              <a:ext uri="{FF2B5EF4-FFF2-40B4-BE49-F238E27FC236}">
                <a16:creationId xmlns="" xmlns:a16="http://schemas.microsoft.com/office/drawing/2014/main" id="{E3519706-AEEC-4C8A-9426-0D91739B9A4E}"/>
              </a:ext>
            </a:extLst>
          </p:cNvPr>
          <p:cNvSpPr txBox="1"/>
          <p:nvPr/>
        </p:nvSpPr>
        <p:spPr>
          <a:xfrm>
            <a:off x="351691" y="2225080"/>
            <a:ext cx="5537138" cy="1169551"/>
          </a:xfrm>
          <a:prstGeom prst="rect">
            <a:avLst/>
          </a:prstGeom>
          <a:noFill/>
        </p:spPr>
        <p:txBody>
          <a:bodyPr wrap="square" rtlCol="0">
            <a:spAutoFit/>
          </a:bodyPr>
          <a:lstStyle/>
          <a:p>
            <a:pPr algn="just"/>
            <a:r>
              <a:rPr lang="fr-FR" sz="1000" dirty="0"/>
              <a:t>A moyen/long </a:t>
            </a:r>
            <a:r>
              <a:rPr lang="fr-FR" sz="1000" dirty="0" smtClean="0"/>
              <a:t>terme, sur des parties du territoires le stress lié à l’exploitation des ressources sera accru et amènera des limitation récurrentes dans l’usage de l’eau et impactera le confort de l’usager. </a:t>
            </a:r>
            <a:endParaRPr lang="fr-FR" sz="1000" dirty="0"/>
          </a:p>
          <a:p>
            <a:pPr algn="just"/>
            <a:r>
              <a:rPr lang="fr-FR" sz="1000" dirty="0" smtClean="0"/>
              <a:t>Multiplier les ressources sécurise l’approvisionnement en eau potable et rationnalise l’exploitation des ressources historiques actuellement limitées et  à l’horizon 2030 en déséquilibre entre les besoins futurs et les volumes disponibles.</a:t>
            </a:r>
          </a:p>
          <a:p>
            <a:pPr algn="just"/>
            <a:r>
              <a:rPr lang="fr-FR" sz="1000" dirty="0" smtClean="0"/>
              <a:t>. </a:t>
            </a:r>
          </a:p>
        </p:txBody>
      </p:sp>
      <p:pic>
        <p:nvPicPr>
          <p:cNvPr id="40" name="Espace réservé pour une image  37">
            <a:extLst>
              <a:ext uri="{FF2B5EF4-FFF2-40B4-BE49-F238E27FC236}">
                <a16:creationId xmlns=""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848798"/>
            <a:ext cx="309046" cy="309046"/>
          </a:xfrm>
          <a:prstGeom prst="rect">
            <a:avLst/>
          </a:prstGeom>
        </p:spPr>
      </p:pic>
      <p:pic>
        <p:nvPicPr>
          <p:cNvPr id="42" name="Espace réservé pour une image  33">
            <a:extLst>
              <a:ext uri="{FF2B5EF4-FFF2-40B4-BE49-F238E27FC236}">
                <a16:creationId xmlns=""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 </a:t>
            </a:r>
          </a:p>
        </p:txBody>
      </p:sp>
      <p:sp>
        <p:nvSpPr>
          <p:cNvPr id="66" name="Espace réservé du texte 7">
            <a:extLst>
              <a:ext uri="{FF2B5EF4-FFF2-40B4-BE49-F238E27FC236}">
                <a16:creationId xmlns=""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 xmlns:a16="http://schemas.microsoft.com/office/drawing/2014/main" id="{61F3939B-9325-41F5-84A3-1F111839C2FB}"/>
              </a:ext>
            </a:extLst>
          </p:cNvPr>
          <p:cNvSpPr txBox="1"/>
          <p:nvPr/>
        </p:nvSpPr>
        <p:spPr>
          <a:xfrm>
            <a:off x="6186530" y="3113023"/>
            <a:ext cx="2566310" cy="923330"/>
          </a:xfrm>
          <a:prstGeom prst="rect">
            <a:avLst/>
          </a:prstGeom>
          <a:noFill/>
        </p:spPr>
        <p:txBody>
          <a:bodyPr wrap="square" rtlCol="0">
            <a:spAutoFit/>
          </a:bodyPr>
          <a:lstStyle/>
          <a:p>
            <a:r>
              <a:rPr lang="fr-FR" sz="900" dirty="0" smtClean="0"/>
              <a:t>  -  Validation de l’exploitation d’un captage        supplémentaire</a:t>
            </a:r>
          </a:p>
          <a:p>
            <a:pPr marL="171450" indent="-171450">
              <a:buFontTx/>
              <a:buChar char="-"/>
            </a:pPr>
            <a:r>
              <a:rPr lang="fr-FR" sz="900" dirty="0" smtClean="0"/>
              <a:t>Nombre d’interconnexion</a:t>
            </a:r>
          </a:p>
          <a:p>
            <a:pPr marL="171450" indent="-171450">
              <a:buFontTx/>
              <a:buChar char="-"/>
            </a:pPr>
            <a:endParaRPr lang="fr-FR" sz="900" dirty="0"/>
          </a:p>
          <a:p>
            <a:pPr marL="171450" indent="-171450">
              <a:buFontTx/>
              <a:buChar char="-"/>
            </a:pPr>
            <a:endParaRPr lang="fr-FR" sz="900" dirty="0"/>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a:t>
            </a:r>
          </a:p>
        </p:txBody>
      </p:sp>
      <p:sp>
        <p:nvSpPr>
          <p:cNvPr id="71" name="Espace réservé du texte 7">
            <a:extLst>
              <a:ext uri="{FF2B5EF4-FFF2-40B4-BE49-F238E27FC236}">
                <a16:creationId xmlns="" xmlns:a16="http://schemas.microsoft.com/office/drawing/2014/main" id="{088971BB-7D4D-4A68-8DD6-A2F4F3AABCDC}"/>
              </a:ext>
            </a:extLst>
          </p:cNvPr>
          <p:cNvSpPr txBox="1">
            <a:spLocks/>
          </p:cNvSpPr>
          <p:nvPr/>
        </p:nvSpPr>
        <p:spPr>
          <a:xfrm>
            <a:off x="6385535" y="291155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 xmlns:a16="http://schemas.microsoft.com/office/drawing/2014/main" id="{8B7F3672-8151-4960-A146-6BC54A2924E7}"/>
              </a:ext>
            </a:extLst>
          </p:cNvPr>
          <p:cNvSpPr txBox="1"/>
          <p:nvPr/>
        </p:nvSpPr>
        <p:spPr>
          <a:xfrm>
            <a:off x="6227170" y="1601648"/>
            <a:ext cx="2744453" cy="1131079"/>
          </a:xfrm>
          <a:prstGeom prst="rect">
            <a:avLst/>
          </a:prstGeom>
          <a:noFill/>
        </p:spPr>
        <p:txBody>
          <a:bodyPr wrap="square" rtlCol="0">
            <a:spAutoFit/>
          </a:bodyPr>
          <a:lstStyle/>
          <a:p>
            <a:pPr>
              <a:lnSpc>
                <a:spcPct val="150000"/>
              </a:lnSpc>
            </a:pPr>
            <a:r>
              <a:rPr lang="fr-FR" sz="900" b="1" dirty="0"/>
              <a:t>Rôle de la CC: </a:t>
            </a:r>
            <a:r>
              <a:rPr lang="fr-FR" sz="900" b="1" dirty="0" smtClean="0"/>
              <a:t>Faire</a:t>
            </a:r>
            <a:endParaRPr lang="fr-FR" sz="900" dirty="0"/>
          </a:p>
          <a:p>
            <a:pPr>
              <a:lnSpc>
                <a:spcPct val="150000"/>
              </a:lnSpc>
            </a:pPr>
            <a:r>
              <a:rPr lang="fr-FR" sz="900" b="1" dirty="0"/>
              <a:t>Service en charge</a:t>
            </a:r>
            <a:r>
              <a:rPr lang="fr-FR" sz="900" b="1" dirty="0" smtClean="0"/>
              <a:t>: Service Environnement</a:t>
            </a:r>
          </a:p>
          <a:p>
            <a:pPr>
              <a:lnSpc>
                <a:spcPct val="150000"/>
              </a:lnSpc>
            </a:pPr>
            <a:r>
              <a:rPr lang="fr-FR" sz="900" b="1" dirty="0" smtClean="0"/>
              <a:t>Public</a:t>
            </a:r>
            <a:r>
              <a:rPr lang="fr-FR" sz="900" b="1" dirty="0"/>
              <a:t>: </a:t>
            </a:r>
            <a:r>
              <a:rPr lang="fr-FR" sz="900" dirty="0" smtClean="0"/>
              <a:t>-</a:t>
            </a:r>
            <a:endParaRPr lang="fr-FR" sz="900" dirty="0"/>
          </a:p>
          <a:p>
            <a:pPr>
              <a:lnSpc>
                <a:spcPct val="150000"/>
              </a:lnSpc>
            </a:pPr>
            <a:r>
              <a:rPr lang="fr-FR" sz="900" b="1" dirty="0"/>
              <a:t>Partenaires </a:t>
            </a:r>
            <a:r>
              <a:rPr lang="fr-FR" sz="900" dirty="0"/>
              <a:t>: CD 21, Agence de </a:t>
            </a:r>
            <a:r>
              <a:rPr lang="fr-FR" sz="900" dirty="0" smtClean="0"/>
              <a:t>l’eau, Exploitants agricoles</a:t>
            </a:r>
            <a:endParaRPr lang="fr-FR" sz="900" dirty="0"/>
          </a:p>
        </p:txBody>
      </p:sp>
      <p:sp>
        <p:nvSpPr>
          <p:cNvPr id="50" name="Espace réservé du texte 7">
            <a:extLst>
              <a:ext uri="{FF2B5EF4-FFF2-40B4-BE49-F238E27FC236}">
                <a16:creationId xmlns=""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5" name="Image 4">
            <a:extLst>
              <a:ext uri="{FF2B5EF4-FFF2-40B4-BE49-F238E27FC236}">
                <a16:creationId xmlns="" xmlns:a16="http://schemas.microsoft.com/office/drawing/2014/main" id="{63F773CB-2149-4C4D-8020-853693AA44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3" y="525915"/>
            <a:ext cx="553015" cy="553015"/>
          </a:xfrm>
          <a:prstGeom prst="rect">
            <a:avLst/>
          </a:prstGeom>
        </p:spPr>
      </p:pic>
      <p:sp>
        <p:nvSpPr>
          <p:cNvPr id="36" name="Croix 35">
            <a:extLst>
              <a:ext uri="{FF2B5EF4-FFF2-40B4-BE49-F238E27FC236}">
                <a16:creationId xmlns="" xmlns:a16="http://schemas.microsoft.com/office/drawing/2014/main" id="{EB44063B-68A5-49C1-A7A9-3FFB301DF332}"/>
              </a:ext>
            </a:extLst>
          </p:cNvPr>
          <p:cNvSpPr/>
          <p:nvPr/>
        </p:nvSpPr>
        <p:spPr>
          <a:xfrm>
            <a:off x="8537718" y="64439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7" name="Croix 36">
            <a:extLst>
              <a:ext uri="{FF2B5EF4-FFF2-40B4-BE49-F238E27FC236}">
                <a16:creationId xmlns="" xmlns:a16="http://schemas.microsoft.com/office/drawing/2014/main" id="{766969DF-398B-498E-BD07-1CF1F6E85041}"/>
              </a:ext>
            </a:extLst>
          </p:cNvPr>
          <p:cNvSpPr/>
          <p:nvPr/>
        </p:nvSpPr>
        <p:spPr>
          <a:xfrm>
            <a:off x="8676050" y="6441599"/>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 xmlns:a16="http://schemas.microsoft.com/office/drawing/2014/main" id="{9327621A-CEEE-4D5B-B9CC-249167D56078}"/>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dirty="0">
                <a:solidFill>
                  <a:schemeClr val="bg1">
                    <a:lumMod val="85000"/>
                  </a:schemeClr>
                </a:solidFill>
              </a:rPr>
              <a:t>+</a:t>
            </a:r>
            <a:r>
              <a:rPr lang="fr-FR" sz="1100" b="1" dirty="0"/>
              <a:t>	++</a:t>
            </a:r>
            <a:r>
              <a:rPr lang="fr-FR" sz="1100" b="1" dirty="0">
                <a:solidFill>
                  <a:schemeClr val="bg1">
                    <a:lumMod val="85000"/>
                  </a:schemeClr>
                </a:solidFill>
              </a:rPr>
              <a:t>	+++ </a:t>
            </a:r>
          </a:p>
        </p:txBody>
      </p:sp>
      <p:graphicFrame>
        <p:nvGraphicFramePr>
          <p:cNvPr id="39" name="Tableau 38">
            <a:extLst>
              <a:ext uri="{FF2B5EF4-FFF2-40B4-BE49-F238E27FC236}">
                <a16:creationId xmlns="" xmlns:a16="http://schemas.microsoft.com/office/drawing/2014/main" id="{8E8D1994-8DC0-44F3-9924-B8AC29F3426C}"/>
              </a:ext>
            </a:extLst>
          </p:cNvPr>
          <p:cNvGraphicFramePr>
            <a:graphicFrameLocks noGrp="1"/>
          </p:cNvGraphicFramePr>
          <p:nvPr>
            <p:extLst>
              <p:ext uri="{D42A27DB-BD31-4B8C-83A1-F6EECF244321}">
                <p14:modId xmlns:p14="http://schemas.microsoft.com/office/powerpoint/2010/main" val="794270766"/>
              </p:ext>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 xmlns:a16="http://schemas.microsoft.com/office/drawing/2014/main" val="1125891962"/>
                    </a:ext>
                  </a:extLst>
                </a:gridCol>
                <a:gridCol w="1102103">
                  <a:extLst>
                    <a:ext uri="{9D8B030D-6E8A-4147-A177-3AD203B41FA5}">
                      <a16:colId xmlns=""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 xmlns:a16="http://schemas.microsoft.com/office/drawing/2014/main" val="3523739003"/>
                  </a:ext>
                </a:extLst>
              </a:tr>
              <a:tr h="294169">
                <a:tc>
                  <a:txBody>
                    <a:bodyPr/>
                    <a:lstStyle/>
                    <a:p>
                      <a:pPr algn="ctr"/>
                      <a:r>
                        <a:rPr lang="fr-FR" sz="1000" dirty="0" smtClean="0"/>
                        <a:t>Sans objet</a:t>
                      </a:r>
                      <a:endParaRPr lang="fr-FR" sz="1000" dirty="0"/>
                    </a:p>
                  </a:txBody>
                  <a:tcPr/>
                </a:tc>
                <a:tc>
                  <a:txBody>
                    <a:bodyPr/>
                    <a:lstStyle/>
                    <a:p>
                      <a:pPr algn="ctr"/>
                      <a:r>
                        <a:rPr lang="fr-FR" sz="1000" dirty="0"/>
                        <a:t>Sans objet</a:t>
                      </a:r>
                    </a:p>
                  </a:txBody>
                  <a:tcPr/>
                </a:tc>
                <a:extLst>
                  <a:ext uri="{0D108BD9-81ED-4DB2-BD59-A6C34878D82A}">
                    <a16:rowId xmlns="" xmlns:a16="http://schemas.microsoft.com/office/drawing/2014/main" val="3364282949"/>
                  </a:ext>
                </a:extLst>
              </a:tr>
            </a:tbl>
          </a:graphicData>
        </a:graphic>
      </p:graphicFrame>
      <p:sp>
        <p:nvSpPr>
          <p:cNvPr id="45" name="ZoneTexte 44">
            <a:extLst>
              <a:ext uri="{FF2B5EF4-FFF2-40B4-BE49-F238E27FC236}">
                <a16:creationId xmlns="" xmlns:a16="http://schemas.microsoft.com/office/drawing/2014/main" id="{F1850D31-F7FC-4FB8-BFF1-AA4DA4F07D0B}"/>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 xmlns:a16="http://schemas.microsoft.com/office/drawing/2014/main" id="{1950FED6-3358-40CC-944F-E4780FB0FBE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 xmlns:a16="http://schemas.microsoft.com/office/drawing/2014/main" id="{B480FD08-B079-478D-B6FE-2EBA0523845C}"/>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2</a:t>
            </a:r>
          </a:p>
        </p:txBody>
      </p:sp>
      <p:sp>
        <p:nvSpPr>
          <p:cNvPr id="48" name="Espace réservé du texte 6">
            <a:extLst>
              <a:ext uri="{FF2B5EF4-FFF2-40B4-BE49-F238E27FC236}">
                <a16:creationId xmlns="" xmlns:a16="http://schemas.microsoft.com/office/drawing/2014/main" id="{3BFA31A6-3C38-4704-8877-F2D0C039B72D}"/>
              </a:ext>
            </a:extLst>
          </p:cNvPr>
          <p:cNvSpPr txBox="1">
            <a:spLocks/>
          </p:cNvSpPr>
          <p:nvPr/>
        </p:nvSpPr>
        <p:spPr>
          <a:xfrm>
            <a:off x="6283176" y="238896"/>
            <a:ext cx="2688447" cy="525030"/>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22. Amélioration du grand cycle de l’eau</a:t>
            </a:r>
          </a:p>
        </p:txBody>
      </p:sp>
      <p:sp>
        <p:nvSpPr>
          <p:cNvPr id="34" name="ZoneTexte 33">
            <a:extLst>
              <a:ext uri="{FF2B5EF4-FFF2-40B4-BE49-F238E27FC236}">
                <a16:creationId xmlns="" xmlns:a16="http://schemas.microsoft.com/office/drawing/2014/main" id="{9D55D36A-F238-414D-89F9-10DA4505C19D}"/>
              </a:ext>
            </a:extLst>
          </p:cNvPr>
          <p:cNvSpPr txBox="1"/>
          <p:nvPr/>
        </p:nvSpPr>
        <p:spPr>
          <a:xfrm>
            <a:off x="262237" y="3580388"/>
            <a:ext cx="2443543" cy="553998"/>
          </a:xfrm>
          <a:prstGeom prst="rect">
            <a:avLst/>
          </a:prstGeom>
          <a:noFill/>
        </p:spPr>
        <p:txBody>
          <a:bodyPr wrap="square" rtlCol="0">
            <a:spAutoFit/>
          </a:bodyPr>
          <a:lstStyle/>
          <a:p>
            <a:pPr marL="171450" indent="-171450">
              <a:buFontTx/>
              <a:buChar char="-"/>
            </a:pPr>
            <a:r>
              <a:rPr lang="fr-FR" sz="1000" dirty="0"/>
              <a:t>Transfert de maitrise d’ouvrage d’un forage prometteur d’essai du département</a:t>
            </a:r>
          </a:p>
        </p:txBody>
      </p:sp>
      <p:sp>
        <p:nvSpPr>
          <p:cNvPr id="49" name="Espace réservé du texte 7">
            <a:extLst>
              <a:ext uri="{FF2B5EF4-FFF2-40B4-BE49-F238E27FC236}">
                <a16:creationId xmlns="" xmlns:a16="http://schemas.microsoft.com/office/drawing/2014/main" id="{5F834135-E34B-4507-A231-C4356BCF15D0}"/>
              </a:ext>
            </a:extLst>
          </p:cNvPr>
          <p:cNvSpPr txBox="1">
            <a:spLocks/>
          </p:cNvSpPr>
          <p:nvPr/>
        </p:nvSpPr>
        <p:spPr>
          <a:xfrm>
            <a:off x="512944" y="33283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2" name="ZoneTexte 51">
            <a:extLst>
              <a:ext uri="{FF2B5EF4-FFF2-40B4-BE49-F238E27FC236}">
                <a16:creationId xmlns="" xmlns:a16="http://schemas.microsoft.com/office/drawing/2014/main" id="{2150AB2F-C807-4578-8767-ED3E98B71472}"/>
              </a:ext>
            </a:extLst>
          </p:cNvPr>
          <p:cNvSpPr txBox="1"/>
          <p:nvPr/>
        </p:nvSpPr>
        <p:spPr>
          <a:xfrm>
            <a:off x="2705801" y="3586052"/>
            <a:ext cx="3017962" cy="1323439"/>
          </a:xfrm>
          <a:prstGeom prst="rect">
            <a:avLst/>
          </a:prstGeom>
          <a:noFill/>
        </p:spPr>
        <p:txBody>
          <a:bodyPr wrap="square" rtlCol="0">
            <a:spAutoFit/>
          </a:bodyPr>
          <a:lstStyle/>
          <a:p>
            <a:pPr marL="171450" indent="-171450">
              <a:buFontTx/>
              <a:buChar char="-"/>
            </a:pPr>
            <a:r>
              <a:rPr lang="fr-FR" sz="1000" dirty="0" smtClean="0"/>
              <a:t>Étude de faisabilité de l’exploitation d’un  ou plusieurs forages (dont protection du captage)</a:t>
            </a:r>
          </a:p>
          <a:p>
            <a:pPr marL="171450" indent="-171450">
              <a:buFontTx/>
              <a:buChar char="-"/>
            </a:pPr>
            <a:r>
              <a:rPr lang="fr-FR" sz="1000" dirty="0" smtClean="0"/>
              <a:t>Interconnexion pour sécuriser l’alimentation en eaux des usagers dans les Hautes-Côtes (déjà réalisé sur </a:t>
            </a:r>
            <a:r>
              <a:rPr lang="fr-FR" sz="1000" dirty="0" err="1" smtClean="0"/>
              <a:t>Prémeaux-Prissey</a:t>
            </a:r>
            <a:r>
              <a:rPr lang="fr-FR" sz="1000" dirty="0" smtClean="0"/>
              <a:t>)</a:t>
            </a:r>
          </a:p>
          <a:p>
            <a:pPr marL="171450" indent="-171450">
              <a:buFontTx/>
              <a:buChar char="-"/>
            </a:pPr>
            <a:endParaRPr lang="fr-FR" sz="1000" dirty="0" smtClean="0"/>
          </a:p>
          <a:p>
            <a:endParaRPr lang="fr-FR" sz="1000" dirty="0"/>
          </a:p>
          <a:p>
            <a:pPr marL="171450" indent="-171450">
              <a:buFontTx/>
              <a:buChar char="-"/>
            </a:pPr>
            <a:endParaRPr lang="fr-FR" sz="1000" dirty="0"/>
          </a:p>
        </p:txBody>
      </p:sp>
      <p:sp>
        <p:nvSpPr>
          <p:cNvPr id="53" name="Espace réservé du texte 7">
            <a:extLst>
              <a:ext uri="{FF2B5EF4-FFF2-40B4-BE49-F238E27FC236}">
                <a16:creationId xmlns="" xmlns:a16="http://schemas.microsoft.com/office/drawing/2014/main" id="{6CD7B93C-DC9C-4FDE-9E71-2BA09C44B4D0}"/>
              </a:ext>
            </a:extLst>
          </p:cNvPr>
          <p:cNvSpPr txBox="1">
            <a:spLocks/>
          </p:cNvSpPr>
          <p:nvPr/>
        </p:nvSpPr>
        <p:spPr>
          <a:xfrm>
            <a:off x="2723198" y="33308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4" name="Espace réservé pour une image  29">
            <a:extLst>
              <a:ext uri="{FF2B5EF4-FFF2-40B4-BE49-F238E27FC236}">
                <a16:creationId xmlns="" xmlns:a16="http://schemas.microsoft.com/office/drawing/2014/main" id="{963E6215-EC71-4D57-BAD1-471C7327A58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88607"/>
            <a:ext cx="309046" cy="309046"/>
          </a:xfrm>
          <a:prstGeom prst="rect">
            <a:avLst/>
          </a:prstGeom>
        </p:spPr>
      </p:pic>
    </p:spTree>
    <p:extLst>
      <p:ext uri="{BB962C8B-B14F-4D97-AF65-F5344CB8AC3E}">
        <p14:creationId xmlns:p14="http://schemas.microsoft.com/office/powerpoint/2010/main" val="70534387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 xmlns:a16="http://schemas.microsoft.com/office/drawing/2014/main" id="{C26B2CC1-9641-4845-9E1E-F8B3FC158F6C}"/>
              </a:ext>
            </a:extLst>
          </p:cNvPr>
          <p:cNvSpPr>
            <a:spLocks noGrp="1"/>
          </p:cNvSpPr>
          <p:nvPr>
            <p:ph type="sldNum" sz="quarter" idx="12"/>
          </p:nvPr>
        </p:nvSpPr>
        <p:spPr>
          <a:xfrm>
            <a:off x="8715972" y="6510112"/>
            <a:ext cx="390253" cy="365125"/>
          </a:xfrm>
        </p:spPr>
        <p:txBody>
          <a:bodyPr/>
          <a:lstStyle/>
          <a:p>
            <a:fld id="{01DFE443-B80B-44A7-B8E3-175A733CB829}" type="slidenum">
              <a:rPr lang="fr-FR" smtClean="0"/>
              <a:pPr/>
              <a:t>251</a:t>
            </a:fld>
            <a:endParaRPr lang="fr-FR"/>
          </a:p>
        </p:txBody>
      </p:sp>
      <p:sp>
        <p:nvSpPr>
          <p:cNvPr id="19" name="Rectangle 18">
            <a:extLst>
              <a:ext uri="{FF2B5EF4-FFF2-40B4-BE49-F238E27FC236}">
                <a16:creationId xmlns="" xmlns:a16="http://schemas.microsoft.com/office/drawing/2014/main" id="{19CE3EE7-077B-476D-9537-9B6DD63A5A3C}"/>
              </a:ext>
            </a:extLst>
          </p:cNvPr>
          <p:cNvSpPr/>
          <p:nvPr/>
        </p:nvSpPr>
        <p:spPr>
          <a:xfrm>
            <a:off x="658918" y="475722"/>
            <a:ext cx="4982228" cy="707886"/>
          </a:xfrm>
          <a:prstGeom prst="rect">
            <a:avLst/>
          </a:prstGeom>
        </p:spPr>
        <p:txBody>
          <a:bodyPr wrap="square">
            <a:spAutoFit/>
          </a:bodyPr>
          <a:lstStyle/>
          <a:p>
            <a:r>
              <a:rPr lang="fr-FR" sz="2000" b="1" dirty="0"/>
              <a:t>Action </a:t>
            </a:r>
            <a:r>
              <a:rPr lang="fr-FR" sz="2000" b="1" dirty="0" smtClean="0"/>
              <a:t>n°22.2 </a:t>
            </a:r>
            <a:r>
              <a:rPr lang="fr-FR" sz="2000" b="1" dirty="0"/>
              <a:t>:Conserver et restaurer une trame verte et bleue résiliente</a:t>
            </a:r>
          </a:p>
        </p:txBody>
      </p:sp>
      <p:pic>
        <p:nvPicPr>
          <p:cNvPr id="30" name="Espace réservé pour une image  27">
            <a:extLst>
              <a:ext uri="{FF2B5EF4-FFF2-40B4-BE49-F238E27FC236}">
                <a16:creationId xmlns=""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Sous-trame de prairie et pelouses, et sous trame forestière préservée en lien avec une agriculture et une foresterie résiliente et rémunératrice</a:t>
            </a:r>
          </a:p>
        </p:txBody>
      </p:sp>
      <p:sp>
        <p:nvSpPr>
          <p:cNvPr id="32" name="ZoneTexte 31">
            <a:extLst>
              <a:ext uri="{FF2B5EF4-FFF2-40B4-BE49-F238E27FC236}">
                <a16:creationId xmlns="" xmlns:a16="http://schemas.microsoft.com/office/drawing/2014/main" id="{E3519706-AEEC-4C8A-9426-0D91739B9A4E}"/>
              </a:ext>
            </a:extLst>
          </p:cNvPr>
          <p:cNvSpPr txBox="1"/>
          <p:nvPr/>
        </p:nvSpPr>
        <p:spPr>
          <a:xfrm>
            <a:off x="351691" y="2255560"/>
            <a:ext cx="5537138" cy="400110"/>
          </a:xfrm>
          <a:prstGeom prst="rect">
            <a:avLst/>
          </a:prstGeom>
          <a:noFill/>
        </p:spPr>
        <p:txBody>
          <a:bodyPr wrap="square" rtlCol="0">
            <a:spAutoFit/>
          </a:bodyPr>
          <a:lstStyle/>
          <a:p>
            <a:pPr algn="just"/>
            <a:r>
              <a:rPr lang="fr-FR" sz="1000" dirty="0"/>
              <a:t>Conserver et restaurer les réservoirs et les autres continuités et éviter leur dégradation (superficie et  état de conservation)</a:t>
            </a:r>
          </a:p>
        </p:txBody>
      </p:sp>
      <p:pic>
        <p:nvPicPr>
          <p:cNvPr id="40" name="Espace réservé pour une image  37">
            <a:extLst>
              <a:ext uri="{FF2B5EF4-FFF2-40B4-BE49-F238E27FC236}">
                <a16:creationId xmlns="" xmlns:a16="http://schemas.microsoft.com/office/drawing/2014/main" id="{198705B6-285F-426F-9F05-9B32E2E83E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 xmlns:a16="http://schemas.microsoft.com/office/drawing/2014/main" id="{BD3A8BF2-6CA4-438B-AD36-1617870D11F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 xmlns:a16="http://schemas.microsoft.com/office/drawing/2014/main" id="{0353F515-E30E-4D55-AD84-860AC10DF0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 xmlns:a16="http://schemas.microsoft.com/office/drawing/2014/main" id="{639EEE24-1F74-44A5-96F3-437DC0EEE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Adaptation au changement climatique </a:t>
            </a:r>
          </a:p>
        </p:txBody>
      </p:sp>
      <p:sp>
        <p:nvSpPr>
          <p:cNvPr id="66" name="Espace réservé du texte 7">
            <a:extLst>
              <a:ext uri="{FF2B5EF4-FFF2-40B4-BE49-F238E27FC236}">
                <a16:creationId xmlns=""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 xmlns:a16="http://schemas.microsoft.com/office/drawing/2014/main" id="{61F3939B-9325-41F5-84A3-1F111839C2FB}"/>
              </a:ext>
            </a:extLst>
          </p:cNvPr>
          <p:cNvSpPr txBox="1"/>
          <p:nvPr/>
        </p:nvSpPr>
        <p:spPr>
          <a:xfrm>
            <a:off x="6186530" y="3021583"/>
            <a:ext cx="2566310" cy="646331"/>
          </a:xfrm>
          <a:prstGeom prst="rect">
            <a:avLst/>
          </a:prstGeom>
          <a:noFill/>
        </p:spPr>
        <p:txBody>
          <a:bodyPr wrap="square" rtlCol="0">
            <a:spAutoFit/>
          </a:bodyPr>
          <a:lstStyle/>
          <a:p>
            <a:pPr marL="171450" indent="-171450">
              <a:buFont typeface="Arial" panose="020B0604020202020204" pitchFamily="34" charset="0"/>
              <a:buChar char="•"/>
            </a:pPr>
            <a:r>
              <a:rPr lang="fr-FR" sz="900" dirty="0"/>
              <a:t>% ha avec action menées ; </a:t>
            </a:r>
          </a:p>
          <a:p>
            <a:pPr marL="171450" indent="-171450">
              <a:buFont typeface="Arial" panose="020B0604020202020204" pitchFamily="34" charset="0"/>
              <a:buChar char="•"/>
            </a:pPr>
            <a:r>
              <a:rPr lang="fr-FR" sz="900" dirty="0"/>
              <a:t>% ha avec préservation et/ou plan de gestion et/ou plan d'action</a:t>
            </a:r>
          </a:p>
          <a:p>
            <a:pPr marL="171450" indent="-171450">
              <a:buFont typeface="Arial" panose="020B0604020202020204" pitchFamily="34" charset="0"/>
              <a:buChar char="•"/>
            </a:pPr>
            <a:r>
              <a:rPr lang="fr-FR" sz="900" dirty="0"/>
              <a:t>Mètres linéaires de haies restaurés</a:t>
            </a:r>
          </a:p>
        </p:txBody>
      </p:sp>
      <p:sp>
        <p:nvSpPr>
          <p:cNvPr id="68" name="ZoneTexte 67">
            <a:extLst>
              <a:ext uri="{FF2B5EF4-FFF2-40B4-BE49-F238E27FC236}">
                <a16:creationId xmlns=""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a:t>NC</a:t>
            </a:r>
          </a:p>
        </p:txBody>
      </p:sp>
      <p:sp>
        <p:nvSpPr>
          <p:cNvPr id="71" name="Espace réservé du texte 7">
            <a:extLst>
              <a:ext uri="{FF2B5EF4-FFF2-40B4-BE49-F238E27FC236}">
                <a16:creationId xmlns=""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 xmlns:a16="http://schemas.microsoft.com/office/drawing/2014/main" id="{8B7F3672-8151-4960-A146-6BC54A2924E7}"/>
              </a:ext>
            </a:extLst>
          </p:cNvPr>
          <p:cNvSpPr txBox="1"/>
          <p:nvPr/>
        </p:nvSpPr>
        <p:spPr>
          <a:xfrm>
            <a:off x="6186530" y="1642288"/>
            <a:ext cx="2444527" cy="1131079"/>
          </a:xfrm>
          <a:prstGeom prst="rect">
            <a:avLst/>
          </a:prstGeom>
          <a:noFill/>
        </p:spPr>
        <p:txBody>
          <a:bodyPr wrap="square" rtlCol="0">
            <a:spAutoFit/>
          </a:bodyPr>
          <a:lstStyle/>
          <a:p>
            <a:pPr>
              <a:lnSpc>
                <a:spcPct val="150000"/>
              </a:lnSpc>
            </a:pPr>
            <a:r>
              <a:rPr lang="fr-FR" sz="900" b="1" dirty="0"/>
              <a:t>Rôle de la CC</a:t>
            </a:r>
            <a:r>
              <a:rPr lang="fr-FR" sz="900" dirty="0"/>
              <a:t>: Faire/animer/contribuer</a:t>
            </a:r>
          </a:p>
          <a:p>
            <a:pPr>
              <a:lnSpc>
                <a:spcPct val="150000"/>
              </a:lnSpc>
            </a:pPr>
            <a:r>
              <a:rPr lang="fr-FR" sz="900" b="1" dirty="0"/>
              <a:t>Service en charge: </a:t>
            </a:r>
            <a:r>
              <a:rPr lang="fr-FR" sz="900" dirty="0"/>
              <a:t>DD et Biodiversité</a:t>
            </a:r>
          </a:p>
          <a:p>
            <a:pPr>
              <a:lnSpc>
                <a:spcPct val="150000"/>
              </a:lnSpc>
            </a:pPr>
            <a:r>
              <a:rPr lang="fr-FR" sz="900" b="1" dirty="0"/>
              <a:t>Public: SM SCOT</a:t>
            </a:r>
            <a:endParaRPr lang="fr-FR" sz="900" dirty="0"/>
          </a:p>
          <a:p>
            <a:pPr>
              <a:lnSpc>
                <a:spcPct val="150000"/>
              </a:lnSpc>
            </a:pPr>
            <a:r>
              <a:rPr lang="fr-FR" sz="900" b="1" dirty="0"/>
              <a:t>Partenaires </a:t>
            </a:r>
            <a:r>
              <a:rPr lang="fr-FR" sz="900" dirty="0"/>
              <a:t>: Conseil Départemental de Côte d’Or</a:t>
            </a:r>
          </a:p>
        </p:txBody>
      </p:sp>
      <p:sp>
        <p:nvSpPr>
          <p:cNvPr id="50" name="Espace réservé du texte 7">
            <a:extLst>
              <a:ext uri="{FF2B5EF4-FFF2-40B4-BE49-F238E27FC236}">
                <a16:creationId xmlns=""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sp>
        <p:nvSpPr>
          <p:cNvPr id="69" name="Croix 68">
            <a:extLst>
              <a:ext uri="{FF2B5EF4-FFF2-40B4-BE49-F238E27FC236}">
                <a16:creationId xmlns="" xmlns:a16="http://schemas.microsoft.com/office/drawing/2014/main" id="{D6113F4F-2B02-4125-A076-1B1BEF6551E3}"/>
              </a:ext>
            </a:extLst>
          </p:cNvPr>
          <p:cNvSpPr/>
          <p:nvPr/>
        </p:nvSpPr>
        <p:spPr>
          <a:xfrm>
            <a:off x="7132792" y="5079280"/>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pic>
        <p:nvPicPr>
          <p:cNvPr id="5" name="Image 4">
            <a:extLst>
              <a:ext uri="{FF2B5EF4-FFF2-40B4-BE49-F238E27FC236}">
                <a16:creationId xmlns="" xmlns:a16="http://schemas.microsoft.com/office/drawing/2014/main" id="{63F773CB-2149-4C4D-8020-853693AA44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3" y="525915"/>
            <a:ext cx="553015" cy="553015"/>
          </a:xfrm>
          <a:prstGeom prst="rect">
            <a:avLst/>
          </a:prstGeom>
        </p:spPr>
      </p:pic>
      <p:sp>
        <p:nvSpPr>
          <p:cNvPr id="37" name="Croix 36">
            <a:extLst>
              <a:ext uri="{FF2B5EF4-FFF2-40B4-BE49-F238E27FC236}">
                <a16:creationId xmlns="" xmlns:a16="http://schemas.microsoft.com/office/drawing/2014/main" id="{26FB6D70-6D3F-48DD-AAD9-736B054687F7}"/>
              </a:ext>
            </a:extLst>
          </p:cNvPr>
          <p:cNvSpPr/>
          <p:nvPr/>
        </p:nvSpPr>
        <p:spPr>
          <a:xfrm>
            <a:off x="8510893" y="643661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6" name="Croix 35">
            <a:extLst>
              <a:ext uri="{FF2B5EF4-FFF2-40B4-BE49-F238E27FC236}">
                <a16:creationId xmlns="" xmlns:a16="http://schemas.microsoft.com/office/drawing/2014/main" id="{0E0C39C9-C1FA-48BA-A786-A322B253A544}"/>
              </a:ext>
            </a:extLst>
          </p:cNvPr>
          <p:cNvSpPr/>
          <p:nvPr/>
        </p:nvSpPr>
        <p:spPr>
          <a:xfrm>
            <a:off x="7645948" y="6157751"/>
            <a:ext cx="97779"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8" name="ZoneTexte 37">
            <a:extLst>
              <a:ext uri="{FF2B5EF4-FFF2-40B4-BE49-F238E27FC236}">
                <a16:creationId xmlns="" xmlns:a16="http://schemas.microsoft.com/office/drawing/2014/main" id="{EB7A32D2-1221-4A6D-AF86-966B34D9E0A6}"/>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	</a:t>
            </a:r>
            <a:r>
              <a:rPr lang="fr-FR" sz="1100" b="1" dirty="0">
                <a:solidFill>
                  <a:schemeClr val="bg1">
                    <a:lumMod val="85000"/>
                  </a:schemeClr>
                </a:solidFill>
              </a:rPr>
              <a:t>++	+++ </a:t>
            </a:r>
          </a:p>
        </p:txBody>
      </p:sp>
      <p:graphicFrame>
        <p:nvGraphicFramePr>
          <p:cNvPr id="39" name="Tableau 38">
            <a:extLst>
              <a:ext uri="{FF2B5EF4-FFF2-40B4-BE49-F238E27FC236}">
                <a16:creationId xmlns="" xmlns:a16="http://schemas.microsoft.com/office/drawing/2014/main" id="{0CE23ACC-2DD4-4343-96CA-FFB75B895CB0}"/>
              </a:ext>
            </a:extLst>
          </p:cNvPr>
          <p:cNvGraphicFramePr>
            <a:graphicFrameLocks noGrp="1"/>
          </p:cNvGraphicFramePr>
          <p:nvPr>
            <p:extLst>
              <p:ext uri="{D42A27DB-BD31-4B8C-83A1-F6EECF244321}">
                <p14:modId xmlns:p14="http://schemas.microsoft.com/office/powerpoint/2010/main" val="1468194621"/>
              </p:ext>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 xmlns:a16="http://schemas.microsoft.com/office/drawing/2014/main" val="1125891962"/>
                    </a:ext>
                  </a:extLst>
                </a:gridCol>
                <a:gridCol w="1102103">
                  <a:extLst>
                    <a:ext uri="{9D8B030D-6E8A-4147-A177-3AD203B41FA5}">
                      <a16:colId xmlns=""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a:t>Sans objet</a:t>
                      </a:r>
                    </a:p>
                  </a:txBody>
                  <a:tcPr/>
                </a:tc>
                <a:extLst>
                  <a:ext uri="{0D108BD9-81ED-4DB2-BD59-A6C34878D82A}">
                    <a16:rowId xmlns="" xmlns:a16="http://schemas.microsoft.com/office/drawing/2014/main" val="3364282949"/>
                  </a:ext>
                </a:extLst>
              </a:tr>
            </a:tbl>
          </a:graphicData>
        </a:graphic>
      </p:graphicFrame>
      <p:sp>
        <p:nvSpPr>
          <p:cNvPr id="45" name="ZoneTexte 44">
            <a:extLst>
              <a:ext uri="{FF2B5EF4-FFF2-40B4-BE49-F238E27FC236}">
                <a16:creationId xmlns="" xmlns:a16="http://schemas.microsoft.com/office/drawing/2014/main" id="{0557A17F-4A7A-4B9E-A0E2-E624D1A1CD5C}"/>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46" name="Ellipse 45">
            <a:extLst>
              <a:ext uri="{FF2B5EF4-FFF2-40B4-BE49-F238E27FC236}">
                <a16:creationId xmlns="" xmlns:a16="http://schemas.microsoft.com/office/drawing/2014/main" id="{0AA91716-3464-476D-B16B-166D3B6E000E}"/>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7" name="ZoneTexte 46">
            <a:extLst>
              <a:ext uri="{FF2B5EF4-FFF2-40B4-BE49-F238E27FC236}">
                <a16:creationId xmlns="" xmlns:a16="http://schemas.microsoft.com/office/drawing/2014/main" id="{8B87DDC6-4E43-404E-A65A-D28675A15694}"/>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8" name="Espace réservé du texte 6">
            <a:extLst>
              <a:ext uri="{FF2B5EF4-FFF2-40B4-BE49-F238E27FC236}">
                <a16:creationId xmlns="" xmlns:a16="http://schemas.microsoft.com/office/drawing/2014/main" id="{7C8D4B34-CCE3-46B0-8C7F-049E9182EF17}"/>
              </a:ext>
            </a:extLst>
          </p:cNvPr>
          <p:cNvSpPr txBox="1">
            <a:spLocks/>
          </p:cNvSpPr>
          <p:nvPr/>
        </p:nvSpPr>
        <p:spPr>
          <a:xfrm>
            <a:off x="6283176" y="238896"/>
            <a:ext cx="2688447" cy="525030"/>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22. Amélioration du grand cycle de l’eau</a:t>
            </a:r>
          </a:p>
        </p:txBody>
      </p:sp>
      <p:sp>
        <p:nvSpPr>
          <p:cNvPr id="34" name="ZoneTexte 33">
            <a:extLst>
              <a:ext uri="{FF2B5EF4-FFF2-40B4-BE49-F238E27FC236}">
                <a16:creationId xmlns="" xmlns:a16="http://schemas.microsoft.com/office/drawing/2014/main" id="{CA950196-963B-4FAC-B32A-8D757F563D8C}"/>
              </a:ext>
            </a:extLst>
          </p:cNvPr>
          <p:cNvSpPr txBox="1"/>
          <p:nvPr/>
        </p:nvSpPr>
        <p:spPr>
          <a:xfrm>
            <a:off x="262237" y="3529588"/>
            <a:ext cx="2443543" cy="246221"/>
          </a:xfrm>
          <a:prstGeom prst="rect">
            <a:avLst/>
          </a:prstGeom>
          <a:noFill/>
        </p:spPr>
        <p:txBody>
          <a:bodyPr wrap="square" rtlCol="0">
            <a:spAutoFit/>
          </a:bodyPr>
          <a:lstStyle/>
          <a:p>
            <a:pPr marL="171450" indent="-171450">
              <a:buFontTx/>
              <a:buChar char="-"/>
            </a:pPr>
            <a:r>
              <a:rPr lang="fr-FR" sz="1000" dirty="0"/>
              <a:t>Projet SILENE</a:t>
            </a:r>
          </a:p>
        </p:txBody>
      </p:sp>
      <p:sp>
        <p:nvSpPr>
          <p:cNvPr id="49" name="Espace réservé du texte 7">
            <a:extLst>
              <a:ext uri="{FF2B5EF4-FFF2-40B4-BE49-F238E27FC236}">
                <a16:creationId xmlns="" xmlns:a16="http://schemas.microsoft.com/office/drawing/2014/main" id="{A583F3E7-167C-4A34-A9EF-645B0ABCE06B}"/>
              </a:ext>
            </a:extLst>
          </p:cNvPr>
          <p:cNvSpPr txBox="1">
            <a:spLocks/>
          </p:cNvSpPr>
          <p:nvPr/>
        </p:nvSpPr>
        <p:spPr>
          <a:xfrm>
            <a:off x="512944" y="32775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51" name="ZoneTexte 50">
            <a:extLst>
              <a:ext uri="{FF2B5EF4-FFF2-40B4-BE49-F238E27FC236}">
                <a16:creationId xmlns="" xmlns:a16="http://schemas.microsoft.com/office/drawing/2014/main" id="{30F272B9-B47C-4DD6-9FD5-FEEE66C6A21B}"/>
              </a:ext>
            </a:extLst>
          </p:cNvPr>
          <p:cNvSpPr txBox="1"/>
          <p:nvPr/>
        </p:nvSpPr>
        <p:spPr>
          <a:xfrm>
            <a:off x="2705801" y="3535252"/>
            <a:ext cx="3017962" cy="1169551"/>
          </a:xfrm>
          <a:prstGeom prst="rect">
            <a:avLst/>
          </a:prstGeom>
          <a:noFill/>
        </p:spPr>
        <p:txBody>
          <a:bodyPr wrap="square" rtlCol="0">
            <a:spAutoFit/>
          </a:bodyPr>
          <a:lstStyle/>
          <a:p>
            <a:pPr marL="171450" indent="-171450">
              <a:buFontTx/>
              <a:buChar char="-"/>
            </a:pPr>
            <a:r>
              <a:rPr lang="fr-FR" sz="1000" dirty="0"/>
              <a:t>Poursuivre la restauration des haies et des éléments fixes du </a:t>
            </a:r>
            <a:r>
              <a:rPr lang="fr-FR" sz="1000" dirty="0" smtClean="0"/>
              <a:t>paysage</a:t>
            </a:r>
          </a:p>
          <a:p>
            <a:pPr marL="171450" indent="-171450">
              <a:buFontTx/>
              <a:buChar char="-"/>
            </a:pPr>
            <a:r>
              <a:rPr lang="fr-FR" sz="1000" dirty="0" smtClean="0"/>
              <a:t>Amélioration de la trame verte avec prise en compte des enjeux d’adaptation au changement climatique </a:t>
            </a:r>
            <a:endParaRPr lang="fr-FR" sz="1000" dirty="0"/>
          </a:p>
          <a:p>
            <a:endParaRPr lang="fr-FR" sz="1000" dirty="0"/>
          </a:p>
          <a:p>
            <a:pPr marL="171450" indent="-171450">
              <a:buFontTx/>
              <a:buChar char="-"/>
            </a:pPr>
            <a:endParaRPr lang="fr-FR" sz="1000" dirty="0"/>
          </a:p>
        </p:txBody>
      </p:sp>
      <p:sp>
        <p:nvSpPr>
          <p:cNvPr id="52" name="Espace réservé du texte 7">
            <a:extLst>
              <a:ext uri="{FF2B5EF4-FFF2-40B4-BE49-F238E27FC236}">
                <a16:creationId xmlns="" xmlns:a16="http://schemas.microsoft.com/office/drawing/2014/main" id="{8BC49186-3223-4AEA-9A18-C814A8947719}"/>
              </a:ext>
            </a:extLst>
          </p:cNvPr>
          <p:cNvSpPr txBox="1">
            <a:spLocks/>
          </p:cNvSpPr>
          <p:nvPr/>
        </p:nvSpPr>
        <p:spPr>
          <a:xfrm>
            <a:off x="2723198" y="328001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pic>
        <p:nvPicPr>
          <p:cNvPr id="53" name="Espace réservé pour une image  29">
            <a:extLst>
              <a:ext uri="{FF2B5EF4-FFF2-40B4-BE49-F238E27FC236}">
                <a16:creationId xmlns="" xmlns:a16="http://schemas.microsoft.com/office/drawing/2014/main" id="{1AE553EE-86E8-4BFC-AD67-FF0425FF56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9413" y="3237807"/>
            <a:ext cx="309046" cy="309046"/>
          </a:xfrm>
          <a:prstGeom prst="rect">
            <a:avLst/>
          </a:prstGeom>
        </p:spPr>
      </p:pic>
    </p:spTree>
    <p:extLst>
      <p:ext uri="{BB962C8B-B14F-4D97-AF65-F5344CB8AC3E}">
        <p14:creationId xmlns:p14="http://schemas.microsoft.com/office/powerpoint/2010/main" val="87031929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a:extLst>
              <a:ext uri="{FF2B5EF4-FFF2-40B4-BE49-F238E27FC236}">
                <a16:creationId xmlns="" xmlns:a16="http://schemas.microsoft.com/office/drawing/2014/main" id="{C26B2CC1-9641-4845-9E1E-F8B3FC158F6C}"/>
              </a:ext>
            </a:extLst>
          </p:cNvPr>
          <p:cNvSpPr>
            <a:spLocks noGrp="1"/>
          </p:cNvSpPr>
          <p:nvPr>
            <p:ph type="sldNum" sz="quarter" idx="12"/>
          </p:nvPr>
        </p:nvSpPr>
        <p:spPr>
          <a:xfrm>
            <a:off x="8715972" y="6510112"/>
            <a:ext cx="390253" cy="365125"/>
          </a:xfrm>
        </p:spPr>
        <p:txBody>
          <a:bodyPr/>
          <a:lstStyle/>
          <a:p>
            <a:fld id="{01DFE443-B80B-44A7-B8E3-175A733CB829}" type="slidenum">
              <a:rPr lang="fr-FR" smtClean="0"/>
              <a:pPr/>
              <a:t>252</a:t>
            </a:fld>
            <a:endParaRPr lang="fr-FR"/>
          </a:p>
        </p:txBody>
      </p:sp>
      <p:sp>
        <p:nvSpPr>
          <p:cNvPr id="19" name="Rectangle 18">
            <a:extLst>
              <a:ext uri="{FF2B5EF4-FFF2-40B4-BE49-F238E27FC236}">
                <a16:creationId xmlns="" xmlns:a16="http://schemas.microsoft.com/office/drawing/2014/main" id="{19CE3EE7-077B-476D-9537-9B6DD63A5A3C}"/>
              </a:ext>
            </a:extLst>
          </p:cNvPr>
          <p:cNvSpPr/>
          <p:nvPr/>
        </p:nvSpPr>
        <p:spPr>
          <a:xfrm>
            <a:off x="658917" y="475722"/>
            <a:ext cx="4670077" cy="646331"/>
          </a:xfrm>
          <a:prstGeom prst="rect">
            <a:avLst/>
          </a:prstGeom>
        </p:spPr>
        <p:txBody>
          <a:bodyPr wrap="square">
            <a:spAutoFit/>
          </a:bodyPr>
          <a:lstStyle/>
          <a:p>
            <a:r>
              <a:rPr lang="fr-FR" b="1" dirty="0">
                <a:latin typeface="+mj-lt"/>
              </a:rPr>
              <a:t>Action n°23.1 : Mettre en œuvre un plan d’amélioration du petit cycle de l’eau</a:t>
            </a:r>
          </a:p>
        </p:txBody>
      </p:sp>
      <p:pic>
        <p:nvPicPr>
          <p:cNvPr id="30" name="Espace réservé pour une image  27">
            <a:extLst>
              <a:ext uri="{FF2B5EF4-FFF2-40B4-BE49-F238E27FC236}">
                <a16:creationId xmlns="" xmlns:a16="http://schemas.microsoft.com/office/drawing/2014/main" id="{3299E35B-6F88-44F0-B842-B900CF68C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897" y="1928792"/>
            <a:ext cx="309046" cy="309046"/>
          </a:xfrm>
          <a:prstGeom prst="rect">
            <a:avLst/>
          </a:prstGeom>
        </p:spPr>
      </p:pic>
      <p:sp>
        <p:nvSpPr>
          <p:cNvPr id="31" name="Espace réservé du texte 7">
            <a:extLst>
              <a:ext uri="{FF2B5EF4-FFF2-40B4-BE49-F238E27FC236}">
                <a16:creationId xmlns="" xmlns:a16="http://schemas.microsoft.com/office/drawing/2014/main" id="{26331802-B159-43DC-B638-AEB1463D49D9}"/>
              </a:ext>
            </a:extLst>
          </p:cNvPr>
          <p:cNvSpPr txBox="1">
            <a:spLocks/>
          </p:cNvSpPr>
          <p:nvPr/>
        </p:nvSpPr>
        <p:spPr>
          <a:xfrm>
            <a:off x="233638" y="1413299"/>
            <a:ext cx="5776435" cy="467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Objectif : </a:t>
            </a:r>
            <a:r>
              <a:rPr lang="fr-FR" sz="1100" b="1" dirty="0" smtClean="0"/>
              <a:t> Rénovation </a:t>
            </a:r>
            <a:r>
              <a:rPr lang="fr-FR" sz="1100" b="1" dirty="0"/>
              <a:t>du réseau </a:t>
            </a:r>
            <a:r>
              <a:rPr lang="fr-FR" sz="1100" b="1" dirty="0" smtClean="0"/>
              <a:t>d’eau potable pour augmenter le rendement et</a:t>
            </a:r>
            <a:br>
              <a:rPr lang="fr-FR" sz="1100" b="1" dirty="0" smtClean="0"/>
            </a:br>
            <a:r>
              <a:rPr lang="fr-FR" sz="1100" b="1" dirty="0" smtClean="0"/>
              <a:t>amélioration des ouvrages épuratoires et des réseaux assainissement</a:t>
            </a:r>
            <a:endParaRPr lang="fr-FR" sz="1100" b="1" dirty="0"/>
          </a:p>
        </p:txBody>
      </p:sp>
      <p:sp>
        <p:nvSpPr>
          <p:cNvPr id="32" name="ZoneTexte 31">
            <a:extLst>
              <a:ext uri="{FF2B5EF4-FFF2-40B4-BE49-F238E27FC236}">
                <a16:creationId xmlns="" xmlns:a16="http://schemas.microsoft.com/office/drawing/2014/main" id="{E3519706-AEEC-4C8A-9426-0D91739B9A4E}"/>
              </a:ext>
            </a:extLst>
          </p:cNvPr>
          <p:cNvSpPr txBox="1"/>
          <p:nvPr/>
        </p:nvSpPr>
        <p:spPr>
          <a:xfrm>
            <a:off x="262237" y="2255560"/>
            <a:ext cx="5537138" cy="1169551"/>
          </a:xfrm>
          <a:prstGeom prst="rect">
            <a:avLst/>
          </a:prstGeom>
          <a:noFill/>
        </p:spPr>
        <p:txBody>
          <a:bodyPr wrap="square" rtlCol="0">
            <a:spAutoFit/>
          </a:bodyPr>
          <a:lstStyle/>
          <a:p>
            <a:pPr algn="just"/>
            <a:r>
              <a:rPr lang="fr-FR" sz="1000" dirty="0" smtClean="0"/>
              <a:t>Les réseaux assainissement et eau potable représentant plusieurs centaines de km sont en partie vétustes et fuyards. Ils nécessitent des travaux de réhabilitation et renouvellement.   </a:t>
            </a:r>
          </a:p>
          <a:p>
            <a:pPr algn="just"/>
            <a:endParaRPr lang="fr-FR" sz="1000" dirty="0" smtClean="0"/>
          </a:p>
          <a:p>
            <a:pPr algn="just"/>
            <a:r>
              <a:rPr lang="fr-FR" sz="1000" dirty="0" smtClean="0"/>
              <a:t>Nombreux ouvrages épuratoires nécessite une adaptation à la réglementation en évolution, aux nouvelles techniques de traitements et à la progression démographique. La Communauté de communes déploie des solutions végétalisées sans infrastructures avec génie civil lourd.</a:t>
            </a:r>
          </a:p>
          <a:p>
            <a:pPr algn="just"/>
            <a:endParaRPr lang="fr-FR" sz="1000" dirty="0" smtClean="0"/>
          </a:p>
        </p:txBody>
      </p:sp>
      <p:pic>
        <p:nvPicPr>
          <p:cNvPr id="33" name="Espace réservé pour une image  29">
            <a:extLst>
              <a:ext uri="{FF2B5EF4-FFF2-40B4-BE49-F238E27FC236}">
                <a16:creationId xmlns="" xmlns:a16="http://schemas.microsoft.com/office/drawing/2014/main" id="{976925EC-F239-4F7B-BAB3-8F73113E9E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13" y="3331988"/>
            <a:ext cx="309046" cy="309046"/>
          </a:xfrm>
          <a:prstGeom prst="rect">
            <a:avLst/>
          </a:prstGeom>
        </p:spPr>
      </p:pic>
      <p:pic>
        <p:nvPicPr>
          <p:cNvPr id="40" name="Espace réservé pour une image  37">
            <a:extLst>
              <a:ext uri="{FF2B5EF4-FFF2-40B4-BE49-F238E27FC236}">
                <a16:creationId xmlns="" xmlns:a16="http://schemas.microsoft.com/office/drawing/2014/main" id="{198705B6-285F-426F-9F05-9B32E2E83E2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0074" y="4039826"/>
            <a:ext cx="309046" cy="309046"/>
          </a:xfrm>
          <a:prstGeom prst="rect">
            <a:avLst/>
          </a:prstGeom>
        </p:spPr>
      </p:pic>
      <p:pic>
        <p:nvPicPr>
          <p:cNvPr id="41" name="Espace réservé pour une image  35">
            <a:extLst>
              <a:ext uri="{FF2B5EF4-FFF2-40B4-BE49-F238E27FC236}">
                <a16:creationId xmlns="" xmlns:a16="http://schemas.microsoft.com/office/drawing/2014/main" id="{BD3A8BF2-6CA4-438B-AD36-1617870D11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10074" y="2757358"/>
            <a:ext cx="309046" cy="309046"/>
          </a:xfrm>
          <a:prstGeom prst="rect">
            <a:avLst/>
          </a:prstGeom>
        </p:spPr>
      </p:pic>
      <p:pic>
        <p:nvPicPr>
          <p:cNvPr id="42" name="Espace réservé pour une image  33">
            <a:extLst>
              <a:ext uri="{FF2B5EF4-FFF2-40B4-BE49-F238E27FC236}">
                <a16:creationId xmlns="" xmlns:a16="http://schemas.microsoft.com/office/drawing/2014/main" id="{0353F515-E30E-4D55-AD84-860AC10DF0F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74130" y="1384429"/>
            <a:ext cx="309046" cy="309046"/>
          </a:xfrm>
          <a:prstGeom prst="rect">
            <a:avLst/>
          </a:prstGeom>
        </p:spPr>
      </p:pic>
      <p:pic>
        <p:nvPicPr>
          <p:cNvPr id="43" name="Espace réservé pour une image  37">
            <a:extLst>
              <a:ext uri="{FF2B5EF4-FFF2-40B4-BE49-F238E27FC236}">
                <a16:creationId xmlns="" xmlns:a16="http://schemas.microsoft.com/office/drawing/2014/main" id="{639EEE24-1F74-44A5-96F3-437DC0EEE3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659" y="4756753"/>
            <a:ext cx="309046" cy="309046"/>
          </a:xfrm>
          <a:prstGeom prst="rect">
            <a:avLst/>
          </a:prstGeom>
        </p:spPr>
      </p:pic>
      <p:sp>
        <p:nvSpPr>
          <p:cNvPr id="44" name="Espace réservé du texte 16">
            <a:extLst>
              <a:ext uri="{FF2B5EF4-FFF2-40B4-BE49-F238E27FC236}">
                <a16:creationId xmlns="" xmlns:a16="http://schemas.microsoft.com/office/drawing/2014/main" id="{61E1358C-DE2D-4D57-84E4-EDAEA4E35CCD}"/>
              </a:ext>
            </a:extLst>
          </p:cNvPr>
          <p:cNvSpPr txBox="1">
            <a:spLocks/>
          </p:cNvSpPr>
          <p:nvPr/>
        </p:nvSpPr>
        <p:spPr>
          <a:xfrm>
            <a:off x="6200598" y="4948257"/>
            <a:ext cx="3086260" cy="17516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Effet de levier</a:t>
            </a:r>
          </a:p>
          <a:p>
            <a:pPr marL="0" indent="0">
              <a:lnSpc>
                <a:spcPct val="170000"/>
              </a:lnSpc>
              <a:spcBef>
                <a:spcPts val="0"/>
              </a:spcBef>
              <a:buNone/>
            </a:pPr>
            <a:r>
              <a:rPr lang="fr-FR" sz="923" b="1" dirty="0">
                <a:solidFill>
                  <a:srgbClr val="8D235A"/>
                </a:solidFill>
                <a:ea typeface="Arial Unicode MS" panose="020B0604020202020204" pitchFamily="34" charset="-128"/>
                <a:cs typeface="Arial Unicode MS" panose="020B0604020202020204" pitchFamily="34" charset="-128"/>
              </a:rPr>
              <a:t>Consommation d’énergie</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Emissions de GES</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Production d’ENR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Qualité de l’air</a:t>
            </a:r>
          </a:p>
          <a:p>
            <a:pPr marL="0" indent="0">
              <a:lnSpc>
                <a:spcPct val="170000"/>
              </a:lnSpc>
              <a:spcBef>
                <a:spcPts val="0"/>
              </a:spcBef>
              <a:buNone/>
            </a:pPr>
            <a:r>
              <a:rPr lang="fr-FR" sz="923" b="1" dirty="0">
                <a:solidFill>
                  <a:schemeClr val="accent3"/>
                </a:solidFill>
                <a:ea typeface="Arial Unicode MS" panose="020B0604020202020204" pitchFamily="34" charset="-128"/>
                <a:cs typeface="Arial Unicode MS" panose="020B0604020202020204" pitchFamily="34" charset="-128"/>
              </a:rPr>
              <a:t>Séquestration carbone</a:t>
            </a:r>
          </a:p>
          <a:p>
            <a:pPr marL="0" indent="0">
              <a:lnSpc>
                <a:spcPct val="170000"/>
              </a:lnSpc>
              <a:spcBef>
                <a:spcPts val="0"/>
              </a:spcBef>
              <a:buNone/>
            </a:pPr>
            <a:r>
              <a:rPr lang="fr-FR" sz="923" b="1" dirty="0">
                <a:solidFill>
                  <a:schemeClr val="tx1">
                    <a:lumMod val="95000"/>
                    <a:lumOff val="5000"/>
                  </a:schemeClr>
                </a:solidFill>
                <a:ea typeface="Arial Unicode MS" panose="020B0604020202020204" pitchFamily="34" charset="-128"/>
                <a:cs typeface="Arial Unicode MS" panose="020B0604020202020204" pitchFamily="34" charset="-128"/>
              </a:rPr>
              <a:t>Adaptation au changement climatique </a:t>
            </a:r>
          </a:p>
        </p:txBody>
      </p:sp>
      <p:sp>
        <p:nvSpPr>
          <p:cNvPr id="66" name="Espace réservé du texte 7">
            <a:extLst>
              <a:ext uri="{FF2B5EF4-FFF2-40B4-BE49-F238E27FC236}">
                <a16:creationId xmlns="" xmlns:a16="http://schemas.microsoft.com/office/drawing/2014/main" id="{AFC82923-8FE6-4572-9186-F2574648E1D3}"/>
              </a:ext>
            </a:extLst>
          </p:cNvPr>
          <p:cNvSpPr txBox="1">
            <a:spLocks/>
          </p:cNvSpPr>
          <p:nvPr/>
        </p:nvSpPr>
        <p:spPr>
          <a:xfrm>
            <a:off x="6385535" y="1397717"/>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Acteurs concernés</a:t>
            </a:r>
            <a:endParaRPr lang="fr-FR" sz="1050" b="1" dirty="0">
              <a:solidFill>
                <a:srgbClr val="FF0000"/>
              </a:solidFill>
            </a:endParaRPr>
          </a:p>
        </p:txBody>
      </p:sp>
      <p:sp>
        <p:nvSpPr>
          <p:cNvPr id="67" name="ZoneTexte 66">
            <a:extLst>
              <a:ext uri="{FF2B5EF4-FFF2-40B4-BE49-F238E27FC236}">
                <a16:creationId xmlns="" xmlns:a16="http://schemas.microsoft.com/office/drawing/2014/main" id="{61F3939B-9325-41F5-84A3-1F111839C2FB}"/>
              </a:ext>
            </a:extLst>
          </p:cNvPr>
          <p:cNvSpPr txBox="1"/>
          <p:nvPr/>
        </p:nvSpPr>
        <p:spPr>
          <a:xfrm>
            <a:off x="6186530" y="3021583"/>
            <a:ext cx="2566310" cy="923330"/>
          </a:xfrm>
          <a:prstGeom prst="rect">
            <a:avLst/>
          </a:prstGeom>
          <a:noFill/>
        </p:spPr>
        <p:txBody>
          <a:bodyPr wrap="square" rtlCol="0">
            <a:spAutoFit/>
          </a:bodyPr>
          <a:lstStyle/>
          <a:p>
            <a:pPr marL="171450" indent="-171450">
              <a:buFont typeface="Arial" panose="020B0604020202020204" pitchFamily="34" charset="0"/>
              <a:buChar char="•"/>
            </a:pPr>
            <a:r>
              <a:rPr lang="fr-FR" sz="900" dirty="0"/>
              <a:t>Consommation d’énergie </a:t>
            </a:r>
            <a:r>
              <a:rPr lang="fr-FR" sz="900" dirty="0" smtClean="0"/>
              <a:t>des stations</a:t>
            </a:r>
            <a:endParaRPr lang="fr-FR" sz="900" dirty="0"/>
          </a:p>
          <a:p>
            <a:pPr marL="171450" indent="-171450">
              <a:buFont typeface="Arial" panose="020B0604020202020204" pitchFamily="34" charset="0"/>
              <a:buChar char="•"/>
            </a:pPr>
            <a:r>
              <a:rPr lang="fr-FR" sz="900" dirty="0"/>
              <a:t>Limitation de la perte </a:t>
            </a:r>
            <a:r>
              <a:rPr lang="fr-FR" sz="900" dirty="0" smtClean="0"/>
              <a:t>d’eau</a:t>
            </a:r>
          </a:p>
          <a:p>
            <a:pPr marL="171450" indent="-171450">
              <a:buFont typeface="Arial" panose="020B0604020202020204" pitchFamily="34" charset="0"/>
              <a:buChar char="•"/>
            </a:pPr>
            <a:r>
              <a:rPr lang="fr-FR" sz="900" dirty="0" smtClean="0"/>
              <a:t>Limitation de l’impact carbone des créations d’infrastructures</a:t>
            </a:r>
          </a:p>
          <a:p>
            <a:pPr marL="171450" indent="-171450">
              <a:buFont typeface="Arial" panose="020B0604020202020204" pitchFamily="34" charset="0"/>
              <a:buChar char="•"/>
            </a:pPr>
            <a:endParaRPr lang="fr-FR" sz="900" dirty="0"/>
          </a:p>
          <a:p>
            <a:pPr marL="171450" indent="-171450">
              <a:buFont typeface="Arial" panose="020B0604020202020204" pitchFamily="34" charset="0"/>
              <a:buChar char="•"/>
            </a:pPr>
            <a:endParaRPr lang="fr-FR" sz="900" dirty="0"/>
          </a:p>
        </p:txBody>
      </p:sp>
      <p:sp>
        <p:nvSpPr>
          <p:cNvPr id="68" name="ZoneTexte 67">
            <a:extLst>
              <a:ext uri="{FF2B5EF4-FFF2-40B4-BE49-F238E27FC236}">
                <a16:creationId xmlns="" xmlns:a16="http://schemas.microsoft.com/office/drawing/2014/main" id="{1BEB7829-99CA-4AED-96D3-4DAE3B6330D9}"/>
              </a:ext>
            </a:extLst>
          </p:cNvPr>
          <p:cNvSpPr txBox="1"/>
          <p:nvPr/>
        </p:nvSpPr>
        <p:spPr>
          <a:xfrm>
            <a:off x="6191930" y="4365024"/>
            <a:ext cx="2262977" cy="230832"/>
          </a:xfrm>
          <a:prstGeom prst="rect">
            <a:avLst/>
          </a:prstGeom>
          <a:noFill/>
        </p:spPr>
        <p:txBody>
          <a:bodyPr wrap="square" rtlCol="0">
            <a:spAutoFit/>
          </a:bodyPr>
          <a:lstStyle/>
          <a:p>
            <a:r>
              <a:rPr lang="fr-FR" sz="900" dirty="0" smtClean="0"/>
              <a:t>- Politique de l’eau</a:t>
            </a:r>
            <a:endParaRPr lang="fr-FR" sz="900" dirty="0"/>
          </a:p>
        </p:txBody>
      </p:sp>
      <p:sp>
        <p:nvSpPr>
          <p:cNvPr id="71" name="Espace réservé du texte 7">
            <a:extLst>
              <a:ext uri="{FF2B5EF4-FFF2-40B4-BE49-F238E27FC236}">
                <a16:creationId xmlns="" xmlns:a16="http://schemas.microsoft.com/office/drawing/2014/main" id="{088971BB-7D4D-4A68-8DD6-A2F4F3AABCDC}"/>
              </a:ext>
            </a:extLst>
          </p:cNvPr>
          <p:cNvSpPr txBox="1">
            <a:spLocks/>
          </p:cNvSpPr>
          <p:nvPr/>
        </p:nvSpPr>
        <p:spPr>
          <a:xfrm>
            <a:off x="6385535" y="2820114"/>
            <a:ext cx="2653616" cy="209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Indicateurs</a:t>
            </a:r>
          </a:p>
        </p:txBody>
      </p:sp>
      <p:sp>
        <p:nvSpPr>
          <p:cNvPr id="72" name="Espace réservé du texte 7">
            <a:extLst>
              <a:ext uri="{FF2B5EF4-FFF2-40B4-BE49-F238E27FC236}">
                <a16:creationId xmlns="" xmlns:a16="http://schemas.microsoft.com/office/drawing/2014/main" id="{D55D2D5F-17CC-497B-85A0-249D68EFB230}"/>
              </a:ext>
            </a:extLst>
          </p:cNvPr>
          <p:cNvSpPr txBox="1">
            <a:spLocks/>
          </p:cNvSpPr>
          <p:nvPr/>
        </p:nvSpPr>
        <p:spPr>
          <a:xfrm>
            <a:off x="6319141" y="4076666"/>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Opérations et politiques liées</a:t>
            </a:r>
            <a:endParaRPr lang="fr-FR" sz="1100" b="1" dirty="0">
              <a:solidFill>
                <a:srgbClr val="FF0000"/>
              </a:solidFill>
            </a:endParaRPr>
          </a:p>
        </p:txBody>
      </p:sp>
      <p:sp>
        <p:nvSpPr>
          <p:cNvPr id="73" name="Espace réservé du texte 7">
            <a:extLst>
              <a:ext uri="{FF2B5EF4-FFF2-40B4-BE49-F238E27FC236}">
                <a16:creationId xmlns="" xmlns:a16="http://schemas.microsoft.com/office/drawing/2014/main" id="{7899712E-FA4C-42D7-95C1-9DE2C5DA2E62}"/>
              </a:ext>
            </a:extLst>
          </p:cNvPr>
          <p:cNvSpPr txBox="1">
            <a:spLocks/>
          </p:cNvSpPr>
          <p:nvPr/>
        </p:nvSpPr>
        <p:spPr>
          <a:xfrm>
            <a:off x="6385535" y="4741921"/>
            <a:ext cx="2653616" cy="31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Bénéfices Climat – Air – Energie </a:t>
            </a:r>
          </a:p>
        </p:txBody>
      </p:sp>
      <p:sp>
        <p:nvSpPr>
          <p:cNvPr id="74" name="ZoneTexte 73">
            <a:extLst>
              <a:ext uri="{FF2B5EF4-FFF2-40B4-BE49-F238E27FC236}">
                <a16:creationId xmlns="" xmlns:a16="http://schemas.microsoft.com/office/drawing/2014/main" id="{8B7F3672-8151-4960-A146-6BC54A2924E7}"/>
              </a:ext>
            </a:extLst>
          </p:cNvPr>
          <p:cNvSpPr txBox="1"/>
          <p:nvPr/>
        </p:nvSpPr>
        <p:spPr>
          <a:xfrm>
            <a:off x="6186530" y="1642288"/>
            <a:ext cx="2444527" cy="897618"/>
          </a:xfrm>
          <a:prstGeom prst="rect">
            <a:avLst/>
          </a:prstGeom>
          <a:noFill/>
        </p:spPr>
        <p:txBody>
          <a:bodyPr wrap="square" rtlCol="0">
            <a:spAutoFit/>
          </a:bodyPr>
          <a:lstStyle/>
          <a:p>
            <a:pPr>
              <a:lnSpc>
                <a:spcPct val="150000"/>
              </a:lnSpc>
            </a:pPr>
            <a:r>
              <a:rPr lang="fr-FR" sz="900" b="1" dirty="0"/>
              <a:t>Rôle de la CC: Faire</a:t>
            </a:r>
            <a:endParaRPr lang="fr-FR" sz="900" dirty="0"/>
          </a:p>
          <a:p>
            <a:pPr>
              <a:lnSpc>
                <a:spcPct val="150000"/>
              </a:lnSpc>
            </a:pPr>
            <a:r>
              <a:rPr lang="fr-FR" sz="900" b="1" dirty="0"/>
              <a:t>Service en charge: </a:t>
            </a:r>
            <a:r>
              <a:rPr lang="fr-FR" sz="900" dirty="0"/>
              <a:t>Environnement</a:t>
            </a:r>
          </a:p>
          <a:p>
            <a:pPr>
              <a:lnSpc>
                <a:spcPct val="150000"/>
              </a:lnSpc>
            </a:pPr>
            <a:r>
              <a:rPr lang="fr-FR" sz="900" b="1" dirty="0"/>
              <a:t>Public: </a:t>
            </a:r>
            <a:r>
              <a:rPr lang="fr-FR" sz="900" dirty="0"/>
              <a:t>CC</a:t>
            </a:r>
          </a:p>
          <a:p>
            <a:pPr>
              <a:lnSpc>
                <a:spcPct val="150000"/>
              </a:lnSpc>
            </a:pPr>
            <a:r>
              <a:rPr lang="fr-FR" sz="900" b="1" dirty="0"/>
              <a:t>Partenaires </a:t>
            </a:r>
            <a:r>
              <a:rPr lang="fr-FR" sz="900" dirty="0"/>
              <a:t>:</a:t>
            </a:r>
          </a:p>
        </p:txBody>
      </p:sp>
      <p:sp>
        <p:nvSpPr>
          <p:cNvPr id="50" name="Espace réservé du texte 7">
            <a:extLst>
              <a:ext uri="{FF2B5EF4-FFF2-40B4-BE49-F238E27FC236}">
                <a16:creationId xmlns="" xmlns:a16="http://schemas.microsoft.com/office/drawing/2014/main" id="{8CFECB1A-4022-4AF4-A511-2ABCB8AE8743}"/>
              </a:ext>
            </a:extLst>
          </p:cNvPr>
          <p:cNvSpPr txBox="1">
            <a:spLocks/>
          </p:cNvSpPr>
          <p:nvPr/>
        </p:nvSpPr>
        <p:spPr>
          <a:xfrm>
            <a:off x="512943" y="1961018"/>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Descriptif de l’action</a:t>
            </a:r>
          </a:p>
        </p:txBody>
      </p:sp>
      <p:pic>
        <p:nvPicPr>
          <p:cNvPr id="5" name="Image 4">
            <a:extLst>
              <a:ext uri="{FF2B5EF4-FFF2-40B4-BE49-F238E27FC236}">
                <a16:creationId xmlns="" xmlns:a16="http://schemas.microsoft.com/office/drawing/2014/main" id="{63F773CB-2149-4C4D-8020-853693AA44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83" y="525915"/>
            <a:ext cx="553015" cy="553015"/>
          </a:xfrm>
          <a:prstGeom prst="rect">
            <a:avLst/>
          </a:prstGeom>
        </p:spPr>
      </p:pic>
      <p:sp>
        <p:nvSpPr>
          <p:cNvPr id="37" name="Croix 36">
            <a:extLst>
              <a:ext uri="{FF2B5EF4-FFF2-40B4-BE49-F238E27FC236}">
                <a16:creationId xmlns="" xmlns:a16="http://schemas.microsoft.com/office/drawing/2014/main" id="{26FB6D70-6D3F-48DD-AAD9-736B054687F7}"/>
              </a:ext>
            </a:extLst>
          </p:cNvPr>
          <p:cNvSpPr/>
          <p:nvPr/>
        </p:nvSpPr>
        <p:spPr>
          <a:xfrm>
            <a:off x="8455084" y="6436613"/>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
        <p:nvSpPr>
          <p:cNvPr id="34" name="ZoneTexte 33">
            <a:extLst>
              <a:ext uri="{FF2B5EF4-FFF2-40B4-BE49-F238E27FC236}">
                <a16:creationId xmlns="" xmlns:a16="http://schemas.microsoft.com/office/drawing/2014/main" id="{95A9D427-50D3-4989-9BFB-EDC52AFF053F}"/>
              </a:ext>
            </a:extLst>
          </p:cNvPr>
          <p:cNvSpPr txBox="1"/>
          <p:nvPr/>
        </p:nvSpPr>
        <p:spPr>
          <a:xfrm>
            <a:off x="501595" y="6204377"/>
            <a:ext cx="5222167" cy="261610"/>
          </a:xfrm>
          <a:prstGeom prst="rect">
            <a:avLst/>
          </a:prstGeom>
          <a:noFill/>
        </p:spPr>
        <p:txBody>
          <a:bodyPr wrap="square" rtlCol="0">
            <a:spAutoFit/>
          </a:bodyPr>
          <a:lstStyle/>
          <a:p>
            <a:r>
              <a:rPr lang="fr-FR" sz="1100" b="1" dirty="0"/>
              <a:t>Moyens supplémentaires à rechercher	</a:t>
            </a:r>
            <a:r>
              <a:rPr lang="fr-FR" sz="1100" b="1" dirty="0">
                <a:solidFill>
                  <a:schemeClr val="bg1">
                    <a:lumMod val="85000"/>
                  </a:schemeClr>
                </a:solidFill>
              </a:rPr>
              <a:t>~0</a:t>
            </a:r>
            <a:r>
              <a:rPr lang="fr-FR" sz="1100" b="1" dirty="0"/>
              <a:t>	</a:t>
            </a:r>
            <a:r>
              <a:rPr lang="fr-FR" sz="1100" b="1" dirty="0">
                <a:solidFill>
                  <a:schemeClr val="bg1">
                    <a:lumMod val="75000"/>
                  </a:schemeClr>
                </a:solidFill>
              </a:rPr>
              <a:t>+</a:t>
            </a:r>
            <a:r>
              <a:rPr lang="fr-FR" sz="1100" b="1" dirty="0"/>
              <a:t>	</a:t>
            </a:r>
            <a:r>
              <a:rPr lang="fr-FR" sz="1100" dirty="0">
                <a:solidFill>
                  <a:schemeClr val="bg1">
                    <a:lumMod val="75000"/>
                  </a:schemeClr>
                </a:solidFill>
              </a:rPr>
              <a:t>++</a:t>
            </a:r>
            <a:r>
              <a:rPr lang="fr-FR" sz="1100" b="1" dirty="0">
                <a:solidFill>
                  <a:schemeClr val="bg1">
                    <a:lumMod val="85000"/>
                  </a:schemeClr>
                </a:solidFill>
              </a:rPr>
              <a:t>	</a:t>
            </a:r>
            <a:r>
              <a:rPr lang="fr-FR" sz="1100" b="1" dirty="0"/>
              <a:t>+++ </a:t>
            </a:r>
          </a:p>
        </p:txBody>
      </p:sp>
      <p:graphicFrame>
        <p:nvGraphicFramePr>
          <p:cNvPr id="36" name="Tableau 35">
            <a:extLst>
              <a:ext uri="{FF2B5EF4-FFF2-40B4-BE49-F238E27FC236}">
                <a16:creationId xmlns="" xmlns:a16="http://schemas.microsoft.com/office/drawing/2014/main" id="{DF8121FF-C753-417E-8DF9-6AE107B540AA}"/>
              </a:ext>
            </a:extLst>
          </p:cNvPr>
          <p:cNvGraphicFramePr>
            <a:graphicFrameLocks noGrp="1"/>
          </p:cNvGraphicFramePr>
          <p:nvPr>
            <p:extLst>
              <p:ext uri="{D42A27DB-BD31-4B8C-83A1-F6EECF244321}">
                <p14:modId xmlns:p14="http://schemas.microsoft.com/office/powerpoint/2010/main" val="2269161325"/>
              </p:ext>
            </p:extLst>
          </p:nvPr>
        </p:nvGraphicFramePr>
        <p:xfrm>
          <a:off x="2634519" y="5500243"/>
          <a:ext cx="2204206" cy="588338"/>
        </p:xfrm>
        <a:graphic>
          <a:graphicData uri="http://schemas.openxmlformats.org/drawingml/2006/table">
            <a:tbl>
              <a:tblPr firstRow="1" bandRow="1">
                <a:tableStyleId>{93296810-A885-4BE3-A3E7-6D5BEEA58F35}</a:tableStyleId>
              </a:tblPr>
              <a:tblGrid>
                <a:gridCol w="1102103">
                  <a:extLst>
                    <a:ext uri="{9D8B030D-6E8A-4147-A177-3AD203B41FA5}">
                      <a16:colId xmlns="" xmlns:a16="http://schemas.microsoft.com/office/drawing/2014/main" val="1125891962"/>
                    </a:ext>
                  </a:extLst>
                </a:gridCol>
                <a:gridCol w="1102103">
                  <a:extLst>
                    <a:ext uri="{9D8B030D-6E8A-4147-A177-3AD203B41FA5}">
                      <a16:colId xmlns="" xmlns:a16="http://schemas.microsoft.com/office/drawing/2014/main" val="302977426"/>
                    </a:ext>
                  </a:extLst>
                </a:gridCol>
              </a:tblGrid>
              <a:tr h="294169">
                <a:tc>
                  <a:txBody>
                    <a:bodyPr/>
                    <a:lstStyle/>
                    <a:p>
                      <a:pPr algn="ctr"/>
                      <a:r>
                        <a:rPr lang="fr-FR" sz="1000" dirty="0"/>
                        <a:t>GES</a:t>
                      </a:r>
                      <a:r>
                        <a:rPr lang="fr-FR" sz="1000" baseline="0" dirty="0"/>
                        <a:t> </a:t>
                      </a:r>
                      <a:endParaRPr lang="fr-FR" sz="1000" dirty="0"/>
                    </a:p>
                  </a:txBody>
                  <a:tcPr/>
                </a:tc>
                <a:tc>
                  <a:txBody>
                    <a:bodyPr/>
                    <a:lstStyle/>
                    <a:p>
                      <a:pPr algn="ctr"/>
                      <a:r>
                        <a:rPr lang="fr-FR" sz="1000" dirty="0"/>
                        <a:t>Energie</a:t>
                      </a:r>
                    </a:p>
                  </a:txBody>
                  <a:tcPr/>
                </a:tc>
                <a:extLst>
                  <a:ext uri="{0D108BD9-81ED-4DB2-BD59-A6C34878D82A}">
                    <a16:rowId xmlns="" xmlns:a16="http://schemas.microsoft.com/office/drawing/2014/main" val="3523739003"/>
                  </a:ext>
                </a:extLst>
              </a:tr>
              <a:tr h="294169">
                <a:tc>
                  <a:txBody>
                    <a:bodyPr/>
                    <a:lstStyle/>
                    <a:p>
                      <a:pPr algn="ctr"/>
                      <a:r>
                        <a:rPr lang="fr-FR" sz="1000" dirty="0"/>
                        <a:t>+</a:t>
                      </a:r>
                    </a:p>
                  </a:txBody>
                  <a:tcPr/>
                </a:tc>
                <a:tc>
                  <a:txBody>
                    <a:bodyPr/>
                    <a:lstStyle/>
                    <a:p>
                      <a:pPr algn="ctr"/>
                      <a:r>
                        <a:rPr lang="fr-FR" sz="1000" dirty="0" smtClean="0"/>
                        <a:t>+</a:t>
                      </a:r>
                      <a:endParaRPr lang="fr-FR" sz="1000" dirty="0"/>
                    </a:p>
                  </a:txBody>
                  <a:tcPr/>
                </a:tc>
                <a:extLst>
                  <a:ext uri="{0D108BD9-81ED-4DB2-BD59-A6C34878D82A}">
                    <a16:rowId xmlns="" xmlns:a16="http://schemas.microsoft.com/office/drawing/2014/main" val="3364282949"/>
                  </a:ext>
                </a:extLst>
              </a:tr>
            </a:tbl>
          </a:graphicData>
        </a:graphic>
      </p:graphicFrame>
      <p:sp>
        <p:nvSpPr>
          <p:cNvPr id="38" name="ZoneTexte 37">
            <a:extLst>
              <a:ext uri="{FF2B5EF4-FFF2-40B4-BE49-F238E27FC236}">
                <a16:creationId xmlns="" xmlns:a16="http://schemas.microsoft.com/office/drawing/2014/main" id="{04D44BEA-D50F-4C29-BE3B-CD98F84DEBA5}"/>
              </a:ext>
            </a:extLst>
          </p:cNvPr>
          <p:cNvSpPr txBox="1"/>
          <p:nvPr/>
        </p:nvSpPr>
        <p:spPr>
          <a:xfrm>
            <a:off x="501595" y="5531027"/>
            <a:ext cx="2204206" cy="430887"/>
          </a:xfrm>
          <a:prstGeom prst="rect">
            <a:avLst/>
          </a:prstGeom>
          <a:noFill/>
        </p:spPr>
        <p:txBody>
          <a:bodyPr wrap="square" rtlCol="0">
            <a:spAutoFit/>
          </a:bodyPr>
          <a:lstStyle/>
          <a:p>
            <a:r>
              <a:rPr lang="fr-FR" sz="1100" b="1" dirty="0"/>
              <a:t>Résultats directs attendus (estimation)</a:t>
            </a:r>
          </a:p>
        </p:txBody>
      </p:sp>
      <p:sp>
        <p:nvSpPr>
          <p:cNvPr id="39" name="Ellipse 38">
            <a:extLst>
              <a:ext uri="{FF2B5EF4-FFF2-40B4-BE49-F238E27FC236}">
                <a16:creationId xmlns="" xmlns:a16="http://schemas.microsoft.com/office/drawing/2014/main" id="{BE88B33C-50C4-4444-9CDC-BBDC1CD4A9BF}"/>
              </a:ext>
            </a:extLst>
          </p:cNvPr>
          <p:cNvSpPr/>
          <p:nvPr/>
        </p:nvSpPr>
        <p:spPr>
          <a:xfrm>
            <a:off x="5417811" y="453787"/>
            <a:ext cx="611903" cy="579186"/>
          </a:xfrm>
          <a:prstGeom prst="ellipse">
            <a:avLst/>
          </a:prstGeom>
          <a:ln w="38100">
            <a:solidFill>
              <a:srgbClr val="7FC31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600" b="1" dirty="0">
              <a:solidFill>
                <a:srgbClr val="7FC31B"/>
              </a:solidFill>
              <a:latin typeface="Gadugi" panose="020B0502040204020203" pitchFamily="34" charset="0"/>
              <a:ea typeface="Gadugi" panose="020B0502040204020203" pitchFamily="34" charset="0"/>
              <a:cs typeface="Calibri Light" panose="020F0302020204030204" pitchFamily="34" charset="0"/>
            </a:endParaRPr>
          </a:p>
        </p:txBody>
      </p:sp>
      <p:sp>
        <p:nvSpPr>
          <p:cNvPr id="45" name="ZoneTexte 44">
            <a:extLst>
              <a:ext uri="{FF2B5EF4-FFF2-40B4-BE49-F238E27FC236}">
                <a16:creationId xmlns="" xmlns:a16="http://schemas.microsoft.com/office/drawing/2014/main" id="{708D09F7-F204-4689-BC48-C6AC8F462BE2}"/>
              </a:ext>
            </a:extLst>
          </p:cNvPr>
          <p:cNvSpPr txBox="1"/>
          <p:nvPr/>
        </p:nvSpPr>
        <p:spPr>
          <a:xfrm>
            <a:off x="5417812" y="498492"/>
            <a:ext cx="592262" cy="461665"/>
          </a:xfrm>
          <a:prstGeom prst="rect">
            <a:avLst/>
          </a:prstGeom>
          <a:noFill/>
        </p:spPr>
        <p:txBody>
          <a:bodyPr wrap="square" rtlCol="0">
            <a:spAutoFit/>
          </a:bodyPr>
          <a:lstStyle/>
          <a:p>
            <a:pPr algn="ctr"/>
            <a:r>
              <a:rPr lang="fr-FR" sz="2400" b="1" dirty="0">
                <a:solidFill>
                  <a:schemeClr val="accent6"/>
                </a:solidFill>
              </a:rPr>
              <a:t>1</a:t>
            </a:r>
          </a:p>
        </p:txBody>
      </p:sp>
      <p:sp>
        <p:nvSpPr>
          <p:cNvPr id="46" name="Espace réservé du texte 6">
            <a:extLst>
              <a:ext uri="{FF2B5EF4-FFF2-40B4-BE49-F238E27FC236}">
                <a16:creationId xmlns="" xmlns:a16="http://schemas.microsoft.com/office/drawing/2014/main" id="{0E781E67-39D1-43D6-B885-4FF7C3141236}"/>
              </a:ext>
            </a:extLst>
          </p:cNvPr>
          <p:cNvSpPr txBox="1">
            <a:spLocks/>
          </p:cNvSpPr>
          <p:nvPr/>
        </p:nvSpPr>
        <p:spPr>
          <a:xfrm>
            <a:off x="6283176" y="238896"/>
            <a:ext cx="2688447" cy="525030"/>
          </a:xfrm>
          <a:prstGeom prst="flowChartAlternateProcess">
            <a:avLst/>
          </a:prstGeom>
          <a:solidFill>
            <a:srgbClr val="8D235A"/>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solidFill>
                  <a:schemeClr val="bg1"/>
                </a:solidFill>
              </a:rPr>
              <a:t>23. Amélioration du petit cycle de l’eau</a:t>
            </a:r>
          </a:p>
        </p:txBody>
      </p:sp>
      <p:sp>
        <p:nvSpPr>
          <p:cNvPr id="48" name="Espace réservé du texte 7">
            <a:extLst>
              <a:ext uri="{FF2B5EF4-FFF2-40B4-BE49-F238E27FC236}">
                <a16:creationId xmlns="" xmlns:a16="http://schemas.microsoft.com/office/drawing/2014/main" id="{D053DAC9-E5CF-4B03-9003-CF5BB5C11755}"/>
              </a:ext>
            </a:extLst>
          </p:cNvPr>
          <p:cNvSpPr txBox="1">
            <a:spLocks/>
          </p:cNvSpPr>
          <p:nvPr/>
        </p:nvSpPr>
        <p:spPr>
          <a:xfrm>
            <a:off x="512944" y="337913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débutées</a:t>
            </a:r>
          </a:p>
        </p:txBody>
      </p:sp>
      <p:sp>
        <p:nvSpPr>
          <p:cNvPr id="49" name="ZoneTexte 48">
            <a:extLst>
              <a:ext uri="{FF2B5EF4-FFF2-40B4-BE49-F238E27FC236}">
                <a16:creationId xmlns="" xmlns:a16="http://schemas.microsoft.com/office/drawing/2014/main" id="{257F7591-6655-4CEF-9246-418E8A0308A6}"/>
              </a:ext>
            </a:extLst>
          </p:cNvPr>
          <p:cNvSpPr txBox="1"/>
          <p:nvPr/>
        </p:nvSpPr>
        <p:spPr>
          <a:xfrm>
            <a:off x="2705801" y="3636852"/>
            <a:ext cx="3017962" cy="1015663"/>
          </a:xfrm>
          <a:prstGeom prst="rect">
            <a:avLst/>
          </a:prstGeom>
          <a:noFill/>
        </p:spPr>
        <p:txBody>
          <a:bodyPr wrap="square" rtlCol="0">
            <a:spAutoFit/>
          </a:bodyPr>
          <a:lstStyle/>
          <a:p>
            <a:pPr marL="171450" indent="-171450">
              <a:buFontTx/>
              <a:buChar char="-"/>
            </a:pPr>
            <a:r>
              <a:rPr lang="fr-FR" sz="1000" dirty="0" smtClean="0"/>
              <a:t>Généralisation de la séparation des eaux usées et eaux pluviales</a:t>
            </a:r>
          </a:p>
          <a:p>
            <a:pPr marL="171450" indent="-171450">
              <a:buFontTx/>
              <a:buChar char="-"/>
            </a:pPr>
            <a:r>
              <a:rPr lang="fr-FR" sz="1000" dirty="0" smtClean="0"/>
              <a:t>Renouvellement de stations d’épurations de forte capacité avec optimisation énergétique notamment</a:t>
            </a:r>
            <a:endParaRPr lang="fr-FR" sz="1000" dirty="0"/>
          </a:p>
          <a:p>
            <a:pPr marL="171450" indent="-171450">
              <a:buFontTx/>
              <a:buChar char="-"/>
            </a:pPr>
            <a:endParaRPr lang="fr-FR" sz="1000" dirty="0"/>
          </a:p>
        </p:txBody>
      </p:sp>
      <p:sp>
        <p:nvSpPr>
          <p:cNvPr id="51" name="Espace réservé du texte 7">
            <a:extLst>
              <a:ext uri="{FF2B5EF4-FFF2-40B4-BE49-F238E27FC236}">
                <a16:creationId xmlns="" xmlns:a16="http://schemas.microsoft.com/office/drawing/2014/main" id="{62495658-A375-4746-9D18-6401FB54D939}"/>
              </a:ext>
            </a:extLst>
          </p:cNvPr>
          <p:cNvSpPr txBox="1">
            <a:spLocks/>
          </p:cNvSpPr>
          <p:nvPr/>
        </p:nvSpPr>
        <p:spPr>
          <a:xfrm>
            <a:off x="2723198" y="3391776"/>
            <a:ext cx="3934279" cy="30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b="1" dirty="0"/>
              <a:t>Pistes d’actions envisagées</a:t>
            </a:r>
          </a:p>
        </p:txBody>
      </p:sp>
      <p:sp>
        <p:nvSpPr>
          <p:cNvPr id="53" name="ZoneTexte 52">
            <a:extLst>
              <a:ext uri="{FF2B5EF4-FFF2-40B4-BE49-F238E27FC236}">
                <a16:creationId xmlns="" xmlns:a16="http://schemas.microsoft.com/office/drawing/2014/main" id="{4C988297-FD86-4950-88F0-E335F42A5558}"/>
              </a:ext>
            </a:extLst>
          </p:cNvPr>
          <p:cNvSpPr txBox="1"/>
          <p:nvPr/>
        </p:nvSpPr>
        <p:spPr>
          <a:xfrm>
            <a:off x="262237" y="3631188"/>
            <a:ext cx="2443543" cy="707886"/>
          </a:xfrm>
          <a:prstGeom prst="rect">
            <a:avLst/>
          </a:prstGeom>
          <a:noFill/>
        </p:spPr>
        <p:txBody>
          <a:bodyPr wrap="square" rtlCol="0">
            <a:spAutoFit/>
          </a:bodyPr>
          <a:lstStyle/>
          <a:p>
            <a:pPr marL="171450" indent="-171450">
              <a:buFontTx/>
              <a:buChar char="-"/>
            </a:pPr>
            <a:r>
              <a:rPr lang="fr-FR" sz="1000" dirty="0"/>
              <a:t>Annuellement, programmation de renouvellement de réseaux</a:t>
            </a:r>
          </a:p>
          <a:p>
            <a:pPr marL="171450" indent="-171450">
              <a:buFontTx/>
              <a:buChar char="-"/>
            </a:pPr>
            <a:r>
              <a:rPr lang="fr-FR" sz="1000" dirty="0"/>
              <a:t>Création en cours d’ouvrage végétalisées</a:t>
            </a:r>
          </a:p>
        </p:txBody>
      </p:sp>
      <p:sp>
        <p:nvSpPr>
          <p:cNvPr id="35" name="Croix 34">
            <a:extLst>
              <a:ext uri="{FF2B5EF4-FFF2-40B4-BE49-F238E27FC236}">
                <a16:creationId xmlns="" xmlns:a16="http://schemas.microsoft.com/office/drawing/2014/main" id="{26FB6D70-6D3F-48DD-AAD9-736B054687F7}"/>
              </a:ext>
            </a:extLst>
          </p:cNvPr>
          <p:cNvSpPr/>
          <p:nvPr/>
        </p:nvSpPr>
        <p:spPr>
          <a:xfrm>
            <a:off x="7836385" y="5312947"/>
            <a:ext cx="99692" cy="99692"/>
          </a:xfrm>
          <a:prstGeom prst="plus">
            <a:avLst>
              <a:gd name="adj" fmla="val 349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62" dirty="0"/>
          </a:p>
        </p:txBody>
      </p:sp>
    </p:spTree>
    <p:extLst>
      <p:ext uri="{BB962C8B-B14F-4D97-AF65-F5344CB8AC3E}">
        <p14:creationId xmlns:p14="http://schemas.microsoft.com/office/powerpoint/2010/main" val="3881920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4629C6C8-62A8-4402-A208-EC416242D208}"/>
              </a:ext>
            </a:extLst>
          </p:cNvPr>
          <p:cNvSpPr>
            <a:spLocks noGrp="1"/>
          </p:cNvSpPr>
          <p:nvPr>
            <p:ph type="body" sz="quarter" idx="18"/>
          </p:nvPr>
        </p:nvSpPr>
        <p:spPr>
          <a:xfrm>
            <a:off x="5159829" y="4802902"/>
            <a:ext cx="3806774" cy="360000"/>
          </a:xfrm>
        </p:spPr>
        <p:txBody>
          <a:bodyPr/>
          <a:lstStyle/>
          <a:p>
            <a:r>
              <a:rPr lang="fr-FR" dirty="0"/>
              <a:t>70,5 Ktep/an énergie finale</a:t>
            </a:r>
          </a:p>
        </p:txBody>
      </p:sp>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p:txBody>
          <a:bodyPr/>
          <a:lstStyle/>
          <a:p>
            <a:pPr algn="just"/>
            <a:r>
              <a:rPr lang="fr-FR" sz="1100" dirty="0"/>
              <a:t>La question des mobilités et des déplacements est un enjeu clé dans le travail sur le changement climatique du territoire de Gevrey-Chambertin et Nuits-Saint-Georges. Premier secteur consommateur d’énergie du territoire et qui est uniquement orienté sur l’utilisation d’énergies fossiles. Il est donc aussi le premier secteur émetteur de gaz à effet de serre.</a:t>
            </a:r>
          </a:p>
          <a:p>
            <a:pPr algn="just"/>
            <a:r>
              <a:rPr lang="fr-FR" sz="1100" dirty="0"/>
              <a:t>A l’échelle du territoire, la tendance est à la baisse entre 2012 et 2014 en particulier pour les polluants atmosphériques qui ont connus une baisse de près de 10% d’émission. L’énergie et les GES eux ont connu une baisse de l’ordre de 1%. Cette baisse peut s’expliquer par l’évolution des technologies qui limite la production de polluants et des GES.</a:t>
            </a:r>
          </a:p>
          <a:p>
            <a:endParaRPr lang="fr-FR" dirty="0"/>
          </a:p>
          <a:p>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Diagnostic</a:t>
            </a:r>
          </a:p>
        </p:txBody>
      </p:sp>
      <p:sp>
        <p:nvSpPr>
          <p:cNvPr id="12" name="Espace réservé du texte 11">
            <a:extLst>
              <a:ext uri="{FF2B5EF4-FFF2-40B4-BE49-F238E27FC236}">
                <a16:creationId xmlns:a16="http://schemas.microsoft.com/office/drawing/2014/main" xmlns=""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302869E6-C937-47A9-B0B5-156B59E556E4}"/>
              </a:ext>
            </a:extLst>
          </p:cNvPr>
          <p:cNvSpPr>
            <a:spLocks noGrp="1"/>
          </p:cNvSpPr>
          <p:nvPr>
            <p:ph type="body" sz="quarter" idx="19"/>
          </p:nvPr>
        </p:nvSpPr>
        <p:spPr>
          <a:xfrm>
            <a:off x="5159829" y="5319173"/>
            <a:ext cx="3806774" cy="360000"/>
          </a:xfrm>
        </p:spPr>
        <p:txBody>
          <a:bodyPr/>
          <a:lstStyle/>
          <a:p>
            <a:r>
              <a:rPr lang="fr-FR" dirty="0"/>
              <a:t>130 000 tonnes équivalent CO2 (sans autoroute)</a:t>
            </a:r>
          </a:p>
          <a:p>
            <a:endParaRPr lang="fr-FR" dirty="0"/>
          </a:p>
        </p:txBody>
      </p:sp>
      <p:sp>
        <p:nvSpPr>
          <p:cNvPr id="14" name="Espace réservé du texte 13">
            <a:extLst>
              <a:ext uri="{FF2B5EF4-FFF2-40B4-BE49-F238E27FC236}">
                <a16:creationId xmlns:a16="http://schemas.microsoft.com/office/drawing/2014/main" xmlns="" id="{193458AA-D913-482D-87F8-031C3779B11E}"/>
              </a:ext>
            </a:extLst>
          </p:cNvPr>
          <p:cNvSpPr>
            <a:spLocks noGrp="1"/>
          </p:cNvSpPr>
          <p:nvPr>
            <p:ph type="body" sz="quarter" idx="20"/>
          </p:nvPr>
        </p:nvSpPr>
        <p:spPr>
          <a:xfrm>
            <a:off x="5159829" y="5846117"/>
            <a:ext cx="3806774" cy="360000"/>
          </a:xfrm>
        </p:spPr>
        <p:txBody>
          <a:bodyPr/>
          <a:lstStyle/>
          <a:p>
            <a:r>
              <a:rPr lang="fr-FR" dirty="0"/>
              <a:t>730 tonnes de polluants</a:t>
            </a:r>
          </a:p>
        </p:txBody>
      </p:sp>
      <p:sp>
        <p:nvSpPr>
          <p:cNvPr id="15" name="Espace réservé du contenu 14">
            <a:extLst>
              <a:ext uri="{FF2B5EF4-FFF2-40B4-BE49-F238E27FC236}">
                <a16:creationId xmlns:a16="http://schemas.microsoft.com/office/drawing/2014/main" xmlns="" id="{2F3BC741-3918-4378-8974-4714BC9B0ADB}"/>
              </a:ext>
            </a:extLst>
          </p:cNvPr>
          <p:cNvSpPr>
            <a:spLocks noGrp="1"/>
          </p:cNvSpPr>
          <p:nvPr>
            <p:ph sz="quarter" idx="25"/>
          </p:nvPr>
        </p:nvSpPr>
        <p:spPr/>
        <p:txBody>
          <a:bodyPr>
            <a:normAutofit/>
          </a:bodyPr>
          <a:lstStyle/>
          <a:p>
            <a:endParaRPr lang="fr-FR" sz="1200" dirty="0"/>
          </a:p>
          <a:p>
            <a:endParaRPr lang="fr-FR" sz="1200" dirty="0"/>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20" name="Espace réservé du graphique 19">
            <a:extLst>
              <a:ext uri="{FF2B5EF4-FFF2-40B4-BE49-F238E27FC236}">
                <a16:creationId xmlns:a16="http://schemas.microsoft.com/office/drawing/2014/main" xmlns="" id="{E08C1950-3BF7-4683-9C5C-F3BF6553F8C4}"/>
              </a:ext>
            </a:extLst>
          </p:cNvPr>
          <p:cNvGraphicFramePr>
            <a:graphicFrameLocks noGrp="1"/>
          </p:cNvGraphicFramePr>
          <p:nvPr>
            <p:ph type="chart" sz="quarter" idx="22"/>
            <p:extLst>
              <p:ext uri="{D42A27DB-BD31-4B8C-83A1-F6EECF244321}">
                <p14:modId xmlns:p14="http://schemas.microsoft.com/office/powerpoint/2010/main" val="2550635247"/>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21" name="Espace réservé pour une image  16">
            <a:extLst>
              <a:ext uri="{FF2B5EF4-FFF2-40B4-BE49-F238E27FC236}">
                <a16:creationId xmlns:a16="http://schemas.microsoft.com/office/drawing/2014/main" xmlns="" id="{44730A2F-7133-48A4-9E55-96F69F7F739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3993" y="4802902"/>
            <a:ext cx="310774" cy="360000"/>
          </a:xfrm>
          <a:prstGeom prst="rect">
            <a:avLst/>
          </a:prstGeom>
        </p:spPr>
      </p:pic>
      <p:pic>
        <p:nvPicPr>
          <p:cNvPr id="22" name="Espace réservé pour une image  41">
            <a:extLst>
              <a:ext uri="{FF2B5EF4-FFF2-40B4-BE49-F238E27FC236}">
                <a16:creationId xmlns:a16="http://schemas.microsoft.com/office/drawing/2014/main" xmlns="" id="{D0658F8C-FF8B-4692-A590-4C752E796A7F}"/>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3993" y="5319174"/>
            <a:ext cx="310774" cy="360000"/>
          </a:xfrm>
          <a:prstGeom prst="rect">
            <a:avLst/>
          </a:prstGeom>
        </p:spPr>
      </p:pic>
      <p:pic>
        <p:nvPicPr>
          <p:cNvPr id="23" name="Espace réservé pour une image  10">
            <a:extLst>
              <a:ext uri="{FF2B5EF4-FFF2-40B4-BE49-F238E27FC236}">
                <a16:creationId xmlns:a16="http://schemas.microsoft.com/office/drawing/2014/main" xmlns="" id="{9B75A0FE-D081-4765-AF2B-F5B683386E19}"/>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185" y="5846118"/>
            <a:ext cx="310774" cy="360000"/>
          </a:xfrm>
          <a:prstGeom prst="rect">
            <a:avLst/>
          </a:prstGeom>
        </p:spPr>
      </p:pic>
      <p:sp>
        <p:nvSpPr>
          <p:cNvPr id="17" name="Espace réservé du texte 13">
            <a:extLst>
              <a:ext uri="{FF2B5EF4-FFF2-40B4-BE49-F238E27FC236}">
                <a16:creationId xmlns:a16="http://schemas.microsoft.com/office/drawing/2014/main" xmlns="" id="{E5215F9E-03C9-47EF-9B67-E59C06A3848F}"/>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92 millions d’€</a:t>
            </a:r>
          </a:p>
        </p:txBody>
      </p:sp>
      <p:pic>
        <p:nvPicPr>
          <p:cNvPr id="18" name="Espace réservé pour une image  24">
            <a:extLst>
              <a:ext uri="{FF2B5EF4-FFF2-40B4-BE49-F238E27FC236}">
                <a16:creationId xmlns:a16="http://schemas.microsoft.com/office/drawing/2014/main" xmlns="" id="{D0874B10-7E72-4E86-B94C-4E34CFB9DE9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4" name="Espace réservé du numéro de diapositive 3">
            <a:extLst>
              <a:ext uri="{FF2B5EF4-FFF2-40B4-BE49-F238E27FC236}">
                <a16:creationId xmlns:a16="http://schemas.microsoft.com/office/drawing/2014/main" xmlns="" id="{E99B0FFB-A9AC-457F-B0FD-3E7428106125}"/>
              </a:ext>
            </a:extLst>
          </p:cNvPr>
          <p:cNvSpPr>
            <a:spLocks noGrp="1"/>
          </p:cNvSpPr>
          <p:nvPr>
            <p:ph type="sldNum" sz="quarter" idx="12"/>
          </p:nvPr>
        </p:nvSpPr>
        <p:spPr/>
        <p:txBody>
          <a:bodyPr/>
          <a:lstStyle/>
          <a:p>
            <a:fld id="{01DFE443-B80B-44A7-B8E3-175A733CB829}" type="slidenum">
              <a:rPr lang="fr-FR" smtClean="0"/>
              <a:t>26</a:t>
            </a:fld>
            <a:endParaRPr lang="fr-FR"/>
          </a:p>
        </p:txBody>
      </p:sp>
      <p:sp>
        <p:nvSpPr>
          <p:cNvPr id="24" name="Espace réservé du texte 1">
            <a:extLst>
              <a:ext uri="{FF2B5EF4-FFF2-40B4-BE49-F238E27FC236}">
                <a16:creationId xmlns:a16="http://schemas.microsoft.com/office/drawing/2014/main" xmlns="" id="{EEED3F8D-D551-4530-8D04-B8B032379E97}"/>
              </a:ext>
            </a:extLst>
          </p:cNvPr>
          <p:cNvSpPr txBox="1">
            <a:spLocks/>
          </p:cNvSpPr>
          <p:nvPr/>
        </p:nvSpPr>
        <p:spPr>
          <a:xfrm>
            <a:off x="252987" y="4638386"/>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85900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892595" y="1811427"/>
            <a:ext cx="4041776" cy="4072791"/>
          </a:xfrm>
        </p:spPr>
        <p:txBody>
          <a:bodyPr>
            <a:normAutofit/>
          </a:bodyPr>
          <a:lstStyle/>
          <a:p>
            <a:pPr algn="just"/>
            <a:r>
              <a:rPr lang="fr-FR" sz="1100" dirty="0"/>
              <a:t>Parmi les consommations d’énergie liés aux transports routier sur le territoire, c’est notamment le véhicules particuliers qui sont les plus présents sur Gevrey-Chambertin et Nuits-Saint-Georges représentant près de la moitié des consommations du territoire, devant les poids lourds et les bus qui représentent 1/3 de ces consommations, les VUL (véhicule utilitaires légers) 18% et dans une moindre mesure les deux roues.</a:t>
            </a:r>
          </a:p>
          <a:p>
            <a:pPr algn="just"/>
            <a:r>
              <a:rPr lang="fr-FR" sz="1100" dirty="0"/>
              <a:t>Concernant les tendances entre 2012 et 2014, les véhicules particuliers et les véhicules utilitaires connaissent une baisse des consommations, alors qu’au contraire les poids lourds et bus sont de plus en plus utilisés.</a:t>
            </a:r>
          </a:p>
          <a:p>
            <a:pPr algn="just"/>
            <a:r>
              <a:rPr lang="fr-FR" sz="1100" dirty="0"/>
              <a:t>On note une importante augmentation des deux roues qui ne représentent toutefois que 1% des moyens de transports en </a:t>
            </a:r>
            <a:r>
              <a:rPr lang="fr-FR" sz="1100" dirty="0" smtClean="0"/>
              <a:t>2014.</a:t>
            </a:r>
            <a:endParaRPr lang="fr-FR" sz="1100"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Les véhicules particuliers</a:t>
            </a:r>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xmlns="" id="{C1D63C0F-D88E-4E99-8EDF-BE8CEA6403F5}"/>
              </a:ext>
            </a:extLst>
          </p:cNvPr>
          <p:cNvGraphicFramePr>
            <a:graphicFrameLocks noGrp="1"/>
          </p:cNvGraphicFramePr>
          <p:nvPr>
            <p:ph type="chart" sz="quarter" idx="22"/>
            <p:extLst>
              <p:ext uri="{D42A27DB-BD31-4B8C-83A1-F6EECF244321}">
                <p14:modId xmlns:p14="http://schemas.microsoft.com/office/powerpoint/2010/main" val="126229893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Espace réservé du contenu 17">
            <a:extLst>
              <a:ext uri="{FF2B5EF4-FFF2-40B4-BE49-F238E27FC236}">
                <a16:creationId xmlns:a16="http://schemas.microsoft.com/office/drawing/2014/main" xmlns="" id="{5D02F9EB-FDF2-475F-838B-015C23E67305}"/>
              </a:ext>
            </a:extLst>
          </p:cNvPr>
          <p:cNvGraphicFramePr>
            <a:graphicFrameLocks noGrp="1"/>
          </p:cNvGraphicFramePr>
          <p:nvPr>
            <p:ph sz="quarter" idx="25"/>
            <p:extLst>
              <p:ext uri="{D42A27DB-BD31-4B8C-83A1-F6EECF244321}">
                <p14:modId xmlns:p14="http://schemas.microsoft.com/office/powerpoint/2010/main" val="3416254708"/>
              </p:ext>
            </p:extLst>
          </p:nvPr>
        </p:nvGraphicFramePr>
        <p:xfrm>
          <a:off x="377825" y="4034118"/>
          <a:ext cx="4041775" cy="2211107"/>
        </p:xfrm>
        <a:graphic>
          <a:graphicData uri="http://schemas.openxmlformats.org/drawingml/2006/chart">
            <c:chart xmlns:c="http://schemas.openxmlformats.org/drawingml/2006/chart" xmlns:r="http://schemas.openxmlformats.org/officeDocument/2006/relationships" r:id="rId4"/>
          </a:graphicData>
        </a:graphic>
      </p:graphicFrame>
      <p:sp>
        <p:nvSpPr>
          <p:cNvPr id="3" name="Espace réservé du numéro de diapositive 2">
            <a:extLst>
              <a:ext uri="{FF2B5EF4-FFF2-40B4-BE49-F238E27FC236}">
                <a16:creationId xmlns:a16="http://schemas.microsoft.com/office/drawing/2014/main" xmlns="" id="{581F483C-E33F-4D8B-8F74-ECA8D8A41C1C}"/>
              </a:ext>
            </a:extLst>
          </p:cNvPr>
          <p:cNvSpPr>
            <a:spLocks noGrp="1"/>
          </p:cNvSpPr>
          <p:nvPr>
            <p:ph type="sldNum" sz="quarter" idx="12"/>
          </p:nvPr>
        </p:nvSpPr>
        <p:spPr/>
        <p:txBody>
          <a:bodyPr/>
          <a:lstStyle/>
          <a:p>
            <a:fld id="{01DFE443-B80B-44A7-B8E3-175A733CB829}" type="slidenum">
              <a:rPr lang="fr-FR" smtClean="0"/>
              <a:t>27</a:t>
            </a:fld>
            <a:endParaRPr lang="fr-FR"/>
          </a:p>
        </p:txBody>
      </p:sp>
      <p:sp>
        <p:nvSpPr>
          <p:cNvPr id="12" name="Espace réservé du texte 1">
            <a:extLst>
              <a:ext uri="{FF2B5EF4-FFF2-40B4-BE49-F238E27FC236}">
                <a16:creationId xmlns:a16="http://schemas.microsoft.com/office/drawing/2014/main" xmlns="" id="{7E7E05F2-2CA9-41B1-9E72-D2B0D936C117}"/>
              </a:ext>
            </a:extLst>
          </p:cNvPr>
          <p:cNvSpPr txBox="1">
            <a:spLocks/>
          </p:cNvSpPr>
          <p:nvPr/>
        </p:nvSpPr>
        <p:spPr>
          <a:xfrm>
            <a:off x="377825" y="617552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2170782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4629C6C8-62A8-4402-A208-EC416242D208}"/>
              </a:ext>
            </a:extLst>
          </p:cNvPr>
          <p:cNvSpPr>
            <a:spLocks noGrp="1"/>
          </p:cNvSpPr>
          <p:nvPr>
            <p:ph type="body" sz="quarter" idx="18"/>
          </p:nvPr>
        </p:nvSpPr>
        <p:spPr/>
        <p:txBody>
          <a:bodyPr/>
          <a:lstStyle/>
          <a:p>
            <a:r>
              <a:rPr lang="fr-FR" dirty="0"/>
              <a:t>26,3 Ktep</a:t>
            </a:r>
          </a:p>
        </p:txBody>
      </p:sp>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p:txBody>
          <a:bodyPr>
            <a:normAutofit/>
          </a:bodyPr>
          <a:lstStyle/>
          <a:p>
            <a:pPr algn="just"/>
            <a:r>
              <a:rPr lang="fr-FR" sz="1100" dirty="0"/>
              <a:t>Le territoire de Gevrey-Chambertin et Nuits-Saint-Georges est traversé par l’autoroute A31, un axe majeur de l’Est du pays français. Le territoire ne possède qu’un seul accès à l’autoroute sur la commune de Nuits Saint Georges.</a:t>
            </a:r>
          </a:p>
          <a:p>
            <a:pPr algn="just"/>
            <a:r>
              <a:rPr lang="fr-FR" sz="1100" dirty="0"/>
              <a:t>L’autoroute représente 37% des consommations des transports routier du territoire. </a:t>
            </a:r>
          </a:p>
          <a:p>
            <a:pPr algn="just"/>
            <a:r>
              <a:rPr lang="fr-FR" sz="1100" dirty="0"/>
              <a:t>L’émission de polluants dans l’atmosphère liée à l’autoroute a connu une baisse très légère entre 2012 et 2014 alors que la baisse est plus significative sur les consommations énergétiques.</a:t>
            </a:r>
          </a:p>
          <a:p>
            <a:pPr algn="just"/>
            <a:r>
              <a:rPr lang="fr-FR" sz="1100" dirty="0"/>
              <a:t>(Les données GES n’étant pas disponible).</a:t>
            </a:r>
          </a:p>
          <a:p>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sz="1100" dirty="0"/>
              <a:t>Autoroute : des énergies en baisse mais pas les polluants </a:t>
            </a:r>
          </a:p>
        </p:txBody>
      </p:sp>
      <p:sp>
        <p:nvSpPr>
          <p:cNvPr id="12" name="Espace réservé du texte 11">
            <a:extLst>
              <a:ext uri="{FF2B5EF4-FFF2-40B4-BE49-F238E27FC236}">
                <a16:creationId xmlns:a16="http://schemas.microsoft.com/office/drawing/2014/main" xmlns=""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302869E6-C937-47A9-B0B5-156B59E556E4}"/>
              </a:ext>
            </a:extLst>
          </p:cNvPr>
          <p:cNvSpPr>
            <a:spLocks noGrp="1"/>
          </p:cNvSpPr>
          <p:nvPr>
            <p:ph type="body" sz="quarter" idx="19"/>
          </p:nvPr>
        </p:nvSpPr>
        <p:spPr/>
        <p:txBody>
          <a:bodyPr/>
          <a:lstStyle/>
          <a:p>
            <a:r>
              <a:rPr lang="fr-FR" dirty="0"/>
              <a:t>440 tonnes de polluants</a:t>
            </a:r>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graphique 16">
            <a:extLst>
              <a:ext uri="{FF2B5EF4-FFF2-40B4-BE49-F238E27FC236}">
                <a16:creationId xmlns:a16="http://schemas.microsoft.com/office/drawing/2014/main" xmlns="" id="{772B0217-1244-4F65-91E5-D409157BC10A}"/>
              </a:ext>
            </a:extLst>
          </p:cNvPr>
          <p:cNvGraphicFramePr>
            <a:graphicFrameLocks noGrp="1"/>
          </p:cNvGraphicFramePr>
          <p:nvPr>
            <p:ph type="chart" sz="quarter" idx="22"/>
            <p:extLst>
              <p:ext uri="{D42A27DB-BD31-4B8C-83A1-F6EECF244321}">
                <p14:modId xmlns:p14="http://schemas.microsoft.com/office/powerpoint/2010/main" val="3020307124"/>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pour une image  16">
            <a:extLst>
              <a:ext uri="{FF2B5EF4-FFF2-40B4-BE49-F238E27FC236}">
                <a16:creationId xmlns:a16="http://schemas.microsoft.com/office/drawing/2014/main" xmlns="" id="{762C1927-22B2-4D3F-8162-3DFE3E4D849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19" name="Espace réservé pour une image  10">
            <a:extLst>
              <a:ext uri="{FF2B5EF4-FFF2-40B4-BE49-F238E27FC236}">
                <a16:creationId xmlns:a16="http://schemas.microsoft.com/office/drawing/2014/main" xmlns="" id="{5065BC61-EAD4-4BAC-9C5A-557502C85B9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prstGeom prst="rect">
            <a:avLst/>
          </a:prstGeom>
        </p:spPr>
      </p:pic>
      <p:sp>
        <p:nvSpPr>
          <p:cNvPr id="4" name="Espace réservé du numéro de diapositive 3">
            <a:extLst>
              <a:ext uri="{FF2B5EF4-FFF2-40B4-BE49-F238E27FC236}">
                <a16:creationId xmlns:a16="http://schemas.microsoft.com/office/drawing/2014/main" xmlns="" id="{CFE9421A-220C-4155-A918-54506B12C281}"/>
              </a:ext>
            </a:extLst>
          </p:cNvPr>
          <p:cNvSpPr>
            <a:spLocks noGrp="1"/>
          </p:cNvSpPr>
          <p:nvPr>
            <p:ph type="sldNum" sz="quarter" idx="12"/>
          </p:nvPr>
        </p:nvSpPr>
        <p:spPr/>
        <p:txBody>
          <a:bodyPr/>
          <a:lstStyle/>
          <a:p>
            <a:fld id="{01DFE443-B80B-44A7-B8E3-175A733CB829}" type="slidenum">
              <a:rPr lang="fr-FR" smtClean="0"/>
              <a:t>28</a:t>
            </a:fld>
            <a:endParaRPr lang="fr-FR"/>
          </a:p>
        </p:txBody>
      </p:sp>
      <p:sp>
        <p:nvSpPr>
          <p:cNvPr id="20" name="Espace réservé du texte 1">
            <a:extLst>
              <a:ext uri="{FF2B5EF4-FFF2-40B4-BE49-F238E27FC236}">
                <a16:creationId xmlns:a16="http://schemas.microsoft.com/office/drawing/2014/main" xmlns="" id="{7064CF40-8CF7-455D-A7B5-CB29CA356B15}"/>
              </a:ext>
            </a:extLst>
          </p:cNvPr>
          <p:cNvSpPr txBox="1">
            <a:spLocks/>
          </p:cNvSpPr>
          <p:nvPr/>
        </p:nvSpPr>
        <p:spPr>
          <a:xfrm>
            <a:off x="377825" y="431708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4104680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724567" y="1811427"/>
            <a:ext cx="4209804" cy="2776538"/>
          </a:xfrm>
        </p:spPr>
        <p:txBody>
          <a:bodyPr>
            <a:normAutofit lnSpcReduction="10000"/>
          </a:bodyPr>
          <a:lstStyle/>
          <a:p>
            <a:pPr algn="just"/>
            <a:r>
              <a:rPr lang="fr-FR" sz="1100" dirty="0"/>
              <a:t>Les déplacements quotidien du territoire se font essentiellement avec un véhicule personnel. Le nombre de déplacement s’élève en moyenne annuelle à 90 000 déplacements jour pour une distance totale de 950 000 km par jour. </a:t>
            </a:r>
          </a:p>
          <a:p>
            <a:pPr algn="just"/>
            <a:r>
              <a:rPr lang="fr-FR" sz="1100" dirty="0"/>
              <a:t>En moyenne les déplacements représentent une distance de 10km en 2014, avec des déplacements domicile-travail qui ne représentent que 21% du total des déplacements. (Cette moyenne est issu d’un sondage où une case « autres » était disponible, 38% de la population sondées a répondu « autres » sans données plus d’indications.</a:t>
            </a:r>
          </a:p>
          <a:p>
            <a:pPr algn="just"/>
            <a:r>
              <a:rPr lang="fr-FR" sz="1100" dirty="0"/>
              <a:t>Le covoiturage est employé à 18% (passager de véhicule).</a:t>
            </a:r>
          </a:p>
          <a:p>
            <a:pPr algn="just"/>
            <a:r>
              <a:rPr lang="fr-FR" sz="1100" dirty="0"/>
              <a:t>Le vélo représente moins de 1% des déplacements quotidiens, qui s’explique par la configuration rurale du territoire où les aménagements sont moins fréquents que dans les zones urbaines et les distances peuvent être limitantes ainsi que le relief du territoire de Gevrey-Chambertin et </a:t>
            </a:r>
            <a:r>
              <a:rPr lang="fr-FR" sz="1100" dirty="0" smtClean="0"/>
              <a:t>Nuits-Saint-Georges, notamment dans les Hautes-Côtes.</a:t>
            </a:r>
            <a:endParaRPr lang="fr-FR" sz="1100"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Mobilités quotidiennes</a:t>
            </a:r>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20" name="Espace réservé du contenu 19">
            <a:extLst>
              <a:ext uri="{FF2B5EF4-FFF2-40B4-BE49-F238E27FC236}">
                <a16:creationId xmlns:a16="http://schemas.microsoft.com/office/drawing/2014/main" xmlns="" id="{14534FAB-F79C-4C9E-8578-F0B7C4721639}"/>
              </a:ext>
            </a:extLst>
          </p:cNvPr>
          <p:cNvGraphicFramePr>
            <a:graphicFrameLocks noGrp="1"/>
          </p:cNvGraphicFramePr>
          <p:nvPr>
            <p:ph sz="quarter" idx="25"/>
            <p:extLst>
              <p:ext uri="{D42A27DB-BD31-4B8C-83A1-F6EECF244321}">
                <p14:modId xmlns:p14="http://schemas.microsoft.com/office/powerpoint/2010/main" val="3961839322"/>
              </p:ext>
            </p:extLst>
          </p:nvPr>
        </p:nvGraphicFramePr>
        <p:xfrm>
          <a:off x="413469" y="4381608"/>
          <a:ext cx="2823210" cy="18214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Graphique 20">
            <a:extLst>
              <a:ext uri="{FF2B5EF4-FFF2-40B4-BE49-F238E27FC236}">
                <a16:creationId xmlns:a16="http://schemas.microsoft.com/office/drawing/2014/main" xmlns="" id="{5D742289-FBC1-4CCA-8179-E977140BB80A}"/>
              </a:ext>
            </a:extLst>
          </p:cNvPr>
          <p:cNvGraphicFramePr>
            <a:graphicFrameLocks/>
          </p:cNvGraphicFramePr>
          <p:nvPr>
            <p:extLst>
              <p:ext uri="{D42A27DB-BD31-4B8C-83A1-F6EECF244321}">
                <p14:modId xmlns:p14="http://schemas.microsoft.com/office/powerpoint/2010/main" val="4264168901"/>
              </p:ext>
            </p:extLst>
          </p:nvPr>
        </p:nvGraphicFramePr>
        <p:xfrm>
          <a:off x="4901609" y="4433704"/>
          <a:ext cx="4093535" cy="22435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Espace réservé du graphique 12">
            <a:extLst>
              <a:ext uri="{FF2B5EF4-FFF2-40B4-BE49-F238E27FC236}">
                <a16:creationId xmlns:a16="http://schemas.microsoft.com/office/drawing/2014/main" xmlns="" id="{568EDAD6-7B9C-4466-BDD6-74B5332917CC}"/>
              </a:ext>
            </a:extLst>
          </p:cNvPr>
          <p:cNvGraphicFramePr>
            <a:graphicFrameLocks noGrp="1"/>
          </p:cNvGraphicFramePr>
          <p:nvPr>
            <p:ph type="chart" sz="quarter" idx="22"/>
            <p:extLst>
              <p:ext uri="{D42A27DB-BD31-4B8C-83A1-F6EECF244321}">
                <p14:modId xmlns:p14="http://schemas.microsoft.com/office/powerpoint/2010/main" val="303121837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3" name="Espace réservé du numéro de diapositive 2">
            <a:extLst>
              <a:ext uri="{FF2B5EF4-FFF2-40B4-BE49-F238E27FC236}">
                <a16:creationId xmlns:a16="http://schemas.microsoft.com/office/drawing/2014/main" xmlns="" id="{E5CD1765-1CCF-492D-BB18-FBA737D94A16}"/>
              </a:ext>
            </a:extLst>
          </p:cNvPr>
          <p:cNvSpPr>
            <a:spLocks noGrp="1"/>
          </p:cNvSpPr>
          <p:nvPr>
            <p:ph type="sldNum" sz="quarter" idx="12"/>
          </p:nvPr>
        </p:nvSpPr>
        <p:spPr/>
        <p:txBody>
          <a:bodyPr/>
          <a:lstStyle/>
          <a:p>
            <a:fld id="{01DFE443-B80B-44A7-B8E3-175A733CB829}" type="slidenum">
              <a:rPr lang="fr-FR" smtClean="0"/>
              <a:t>29</a:t>
            </a:fld>
            <a:endParaRPr lang="fr-FR"/>
          </a:p>
        </p:txBody>
      </p:sp>
      <p:sp>
        <p:nvSpPr>
          <p:cNvPr id="14" name="Espace réservé du texte 1">
            <a:extLst>
              <a:ext uri="{FF2B5EF4-FFF2-40B4-BE49-F238E27FC236}">
                <a16:creationId xmlns:a16="http://schemas.microsoft.com/office/drawing/2014/main" xmlns="" id="{58407A3B-E164-4FBF-9ADB-3566AE1B5451}"/>
              </a:ext>
            </a:extLst>
          </p:cNvPr>
          <p:cNvSpPr>
            <a:spLocks noGrp="1"/>
          </p:cNvSpPr>
          <p:nvPr>
            <p:ph type="body" sz="quarter" idx="21"/>
          </p:nvPr>
        </p:nvSpPr>
        <p:spPr>
          <a:xfrm>
            <a:off x="4691492" y="6656900"/>
            <a:ext cx="4209804" cy="308217"/>
          </a:xfrm>
        </p:spPr>
        <p:txBody>
          <a:bodyPr/>
          <a:lstStyle/>
          <a:p>
            <a:r>
              <a:rPr lang="fr-FR" sz="1100" i="1" dirty="0"/>
              <a:t>Source : données INSEE, profil énergétique de la CC SICECO</a:t>
            </a:r>
          </a:p>
        </p:txBody>
      </p:sp>
    </p:spTree>
    <p:extLst>
      <p:ext uri="{BB962C8B-B14F-4D97-AF65-F5344CB8AC3E}">
        <p14:creationId xmlns:p14="http://schemas.microsoft.com/office/powerpoint/2010/main" val="358406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1C49C86-DF89-4F19-939A-82BF6A7F1C67}"/>
              </a:ext>
            </a:extLst>
          </p:cNvPr>
          <p:cNvSpPr>
            <a:spLocks noGrp="1"/>
          </p:cNvSpPr>
          <p:nvPr>
            <p:ph type="ctrTitle"/>
          </p:nvPr>
        </p:nvSpPr>
        <p:spPr>
          <a:xfrm>
            <a:off x="805536" y="4541291"/>
            <a:ext cx="7772400" cy="1027666"/>
          </a:xfrm>
        </p:spPr>
        <p:txBody>
          <a:bodyPr>
            <a:normAutofit/>
          </a:bodyPr>
          <a:lstStyle/>
          <a:p>
            <a:r>
              <a:rPr lang="fr-FR" sz="4400" dirty="0">
                <a:solidFill>
                  <a:srgbClr val="7FC31B"/>
                </a:solidFill>
              </a:rPr>
              <a:t>Diagnostic PCAET</a:t>
            </a:r>
          </a:p>
        </p:txBody>
      </p:sp>
      <p:grpSp>
        <p:nvGrpSpPr>
          <p:cNvPr id="11" name="Groupe 10">
            <a:extLst>
              <a:ext uri="{FF2B5EF4-FFF2-40B4-BE49-F238E27FC236}">
                <a16:creationId xmlns:a16="http://schemas.microsoft.com/office/drawing/2014/main" xmlns="" id="{A9243F44-BF5B-4683-AD4E-B26FF458EE6E}"/>
              </a:ext>
            </a:extLst>
          </p:cNvPr>
          <p:cNvGrpSpPr/>
          <p:nvPr/>
        </p:nvGrpSpPr>
        <p:grpSpPr>
          <a:xfrm>
            <a:off x="598986" y="1903442"/>
            <a:ext cx="7978950" cy="2354873"/>
            <a:chOff x="-25121" y="1772816"/>
            <a:chExt cx="9128591" cy="2694173"/>
          </a:xfrm>
        </p:grpSpPr>
        <p:pic>
          <p:nvPicPr>
            <p:cNvPr id="4" name="Image 3">
              <a:extLst>
                <a:ext uri="{FF2B5EF4-FFF2-40B4-BE49-F238E27FC236}">
                  <a16:creationId xmlns:a16="http://schemas.microsoft.com/office/drawing/2014/main" xmlns="" id="{9579267A-5E23-4438-8D9B-F1230E27A5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72816"/>
              <a:ext cx="8913899" cy="2323809"/>
            </a:xfrm>
            <a:prstGeom prst="rect">
              <a:avLst/>
            </a:prstGeom>
          </p:spPr>
        </p:pic>
        <p:pic>
          <p:nvPicPr>
            <p:cNvPr id="5" name="Image 4">
              <a:extLst>
                <a:ext uri="{FF2B5EF4-FFF2-40B4-BE49-F238E27FC236}">
                  <a16:creationId xmlns:a16="http://schemas.microsoft.com/office/drawing/2014/main" xmlns="" id="{C8A452FC-4F6F-45DB-8C4D-4F50C38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942451"/>
              <a:ext cx="6979742" cy="524538"/>
            </a:xfrm>
            <a:prstGeom prst="rect">
              <a:avLst/>
            </a:prstGeom>
          </p:spPr>
        </p:pic>
        <p:pic>
          <p:nvPicPr>
            <p:cNvPr id="8" name="Image 7">
              <a:extLst>
                <a:ext uri="{FF2B5EF4-FFF2-40B4-BE49-F238E27FC236}">
                  <a16:creationId xmlns:a16="http://schemas.microsoft.com/office/drawing/2014/main" xmlns="" id="{F8FB6DCC-98CE-4C4B-9CE9-D21F0E8BC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3" y="3068960"/>
              <a:ext cx="883661" cy="1027665"/>
            </a:xfrm>
            <a:prstGeom prst="rect">
              <a:avLst/>
            </a:prstGeom>
          </p:spPr>
        </p:pic>
        <p:pic>
          <p:nvPicPr>
            <p:cNvPr id="9" name="Image 8">
              <a:extLst>
                <a:ext uri="{FF2B5EF4-FFF2-40B4-BE49-F238E27FC236}">
                  <a16:creationId xmlns:a16="http://schemas.microsoft.com/office/drawing/2014/main" xmlns="" id="{EDABE03F-D484-46A1-BBBE-C2A370335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1" y="2276872"/>
              <a:ext cx="1502864" cy="1149684"/>
            </a:xfrm>
            <a:prstGeom prst="rect">
              <a:avLst/>
            </a:prstGeom>
          </p:spPr>
        </p:pic>
      </p:grpSp>
      <p:pic>
        <p:nvPicPr>
          <p:cNvPr id="12" name="Picture 8" descr="logo.png">
            <a:extLst>
              <a:ext uri="{FF2B5EF4-FFF2-40B4-BE49-F238E27FC236}">
                <a16:creationId xmlns:a16="http://schemas.microsoft.com/office/drawing/2014/main" xmlns="" id="{37832ECE-BE1A-41E3-B1AF-82E0D4DE0A5C}"/>
              </a:ext>
            </a:extLst>
          </p:cNvPr>
          <p:cNvPicPr>
            <a:picLocks noChangeAspect="1"/>
          </p:cNvPicPr>
          <p:nvPr/>
        </p:nvPicPr>
        <p:blipFill>
          <a:blip r:embed="rId6" cstate="print"/>
          <a:stretch>
            <a:fillRect/>
          </a:stretch>
        </p:blipFill>
        <p:spPr>
          <a:xfrm>
            <a:off x="7025188" y="2685"/>
            <a:ext cx="2109360" cy="906035"/>
          </a:xfrm>
          <a:prstGeom prst="rect">
            <a:avLst/>
          </a:prstGeom>
        </p:spPr>
      </p:pic>
      <p:pic>
        <p:nvPicPr>
          <p:cNvPr id="13" name="Image 12" descr="LOGOETIK">
            <a:extLst>
              <a:ext uri="{FF2B5EF4-FFF2-40B4-BE49-F238E27FC236}">
                <a16:creationId xmlns:a16="http://schemas.microsoft.com/office/drawing/2014/main" xmlns="" id="{02E4EDE8-DA53-4E4B-9AF1-04771711B08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5188" y="1029742"/>
            <a:ext cx="2122165" cy="903883"/>
          </a:xfrm>
          <a:prstGeom prst="rect">
            <a:avLst/>
          </a:prstGeom>
          <a:noFill/>
          <a:ln>
            <a:noFill/>
          </a:ln>
        </p:spPr>
      </p:pic>
      <p:pic>
        <p:nvPicPr>
          <p:cNvPr id="6" name="Picture 2" descr="RÃ©sultat de recherche d'images pour &quot;SICECO&quot;">
            <a:extLst>
              <a:ext uri="{FF2B5EF4-FFF2-40B4-BE49-F238E27FC236}">
                <a16:creationId xmlns:a16="http://schemas.microsoft.com/office/drawing/2014/main" xmlns="" id="{AD9C8E90-88F9-486F-B8E0-177C9487E0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2" y="-3938"/>
            <a:ext cx="4251252" cy="116392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xmlns="" id="{C0B0305E-27C4-46A1-89BE-00CD471D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208" y="5512987"/>
            <a:ext cx="1766339" cy="1342328"/>
          </a:xfrm>
          <a:prstGeom prst="rect">
            <a:avLst/>
          </a:prstGeom>
        </p:spPr>
      </p:pic>
    </p:spTree>
    <p:extLst>
      <p:ext uri="{BB962C8B-B14F-4D97-AF65-F5344CB8AC3E}">
        <p14:creationId xmlns:p14="http://schemas.microsoft.com/office/powerpoint/2010/main" val="848302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graphique 7">
            <a:extLst>
              <a:ext uri="{FF2B5EF4-FFF2-40B4-BE49-F238E27FC236}">
                <a16:creationId xmlns:a16="http://schemas.microsoft.com/office/drawing/2014/main" xmlns="" id="{2FED133D-19FD-474F-BE72-28AA9450545F}"/>
              </a:ext>
            </a:extLst>
          </p:cNvPr>
          <p:cNvPicPr>
            <a:picLocks noGrp="1" noChangeAspect="1"/>
          </p:cNvPicPr>
          <p:nvPr>
            <p:ph type="chart" sz="quarter" idx="22"/>
          </p:nvPr>
        </p:nvPicPr>
        <p:blipFill>
          <a:blip r:embed="rId2"/>
          <a:stretch>
            <a:fillRect/>
          </a:stretch>
        </p:blipFill>
        <p:spPr>
          <a:xfrm>
            <a:off x="377825" y="1560580"/>
            <a:ext cx="4567939" cy="2219162"/>
          </a:xfrm>
          <a:prstGeom prst="rect">
            <a:avLst/>
          </a:prstGeom>
        </p:spPr>
      </p:pic>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724567" y="1811427"/>
            <a:ext cx="4209804" cy="3667778"/>
          </a:xfrm>
        </p:spPr>
        <p:txBody>
          <a:bodyPr>
            <a:normAutofit/>
          </a:bodyPr>
          <a:lstStyle/>
          <a:p>
            <a:pPr algn="just"/>
            <a:r>
              <a:rPr lang="fr-FR" sz="1100" dirty="0"/>
              <a:t>Les transports en commun du territoire sont assurés par les autocars de </a:t>
            </a:r>
            <a:r>
              <a:rPr lang="fr-FR" sz="1100" dirty="0" err="1"/>
              <a:t>Transco</a:t>
            </a:r>
            <a:r>
              <a:rPr lang="fr-FR" sz="1100" dirty="0"/>
              <a:t> (hors ramassage scolaire).</a:t>
            </a:r>
          </a:p>
          <a:p>
            <a:pPr algn="just"/>
            <a:r>
              <a:rPr lang="fr-FR" sz="1100" dirty="0"/>
              <a:t>Les déplacement en transports en communs représentent 7% des trajets quotidiens avec plus de 4300 déplacements enregistrés par jour en 2014.</a:t>
            </a:r>
          </a:p>
          <a:p>
            <a:pPr algn="just"/>
            <a:r>
              <a:rPr lang="fr-FR" sz="1100" dirty="0"/>
              <a:t>Près de 80% des déplacements en transports en commun sont réalisés dans le cadre du ramassage scolaire et 13% pour les trajets domicile-travail.</a:t>
            </a:r>
          </a:p>
          <a:p>
            <a:pPr algn="just"/>
            <a:r>
              <a:rPr lang="fr-FR" sz="1100" dirty="0"/>
              <a:t>Le territoire est traversé par 3 lignes de transports en commun (ligne qui ne comprend pas le transport scolaire), la ligne 44 (Beaune-Dijon), la ligne 43 (Dijon-Seurre) et la ligne 60 (Dijon - Saint Philibert).</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Transports en commun</a:t>
            </a:r>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89" r="1489"/>
          <a:stretch>
            <a:fillRect/>
          </a:stretch>
        </p:blipFill>
        <p:spPr/>
      </p:pic>
      <p:graphicFrame>
        <p:nvGraphicFramePr>
          <p:cNvPr id="12" name="Graphique 11">
            <a:extLst>
              <a:ext uri="{FF2B5EF4-FFF2-40B4-BE49-F238E27FC236}">
                <a16:creationId xmlns:a16="http://schemas.microsoft.com/office/drawing/2014/main" xmlns="" id="{6E28F497-CF96-471F-B18E-A70A3D1AFB4E}"/>
              </a:ext>
            </a:extLst>
          </p:cNvPr>
          <p:cNvGraphicFramePr>
            <a:graphicFrameLocks/>
          </p:cNvGraphicFramePr>
          <p:nvPr>
            <p:extLst>
              <p:ext uri="{D42A27DB-BD31-4B8C-83A1-F6EECF244321}">
                <p14:modId xmlns:p14="http://schemas.microsoft.com/office/powerpoint/2010/main" val="4062547893"/>
              </p:ext>
            </p:extLst>
          </p:nvPr>
        </p:nvGraphicFramePr>
        <p:xfrm>
          <a:off x="377825" y="4185802"/>
          <a:ext cx="3880432" cy="2328259"/>
        </p:xfrm>
        <a:graphic>
          <a:graphicData uri="http://schemas.openxmlformats.org/drawingml/2006/chart">
            <c:chart xmlns:c="http://schemas.openxmlformats.org/drawingml/2006/chart" xmlns:r="http://schemas.openxmlformats.org/officeDocument/2006/relationships" r:id="rId4"/>
          </a:graphicData>
        </a:graphic>
      </p:graphicFrame>
      <p:sp>
        <p:nvSpPr>
          <p:cNvPr id="3" name="Espace réservé du numéro de diapositive 2">
            <a:extLst>
              <a:ext uri="{FF2B5EF4-FFF2-40B4-BE49-F238E27FC236}">
                <a16:creationId xmlns:a16="http://schemas.microsoft.com/office/drawing/2014/main" xmlns="" id="{8D575E7D-8551-4CEF-8502-4F5FEAFC8374}"/>
              </a:ext>
            </a:extLst>
          </p:cNvPr>
          <p:cNvSpPr>
            <a:spLocks noGrp="1"/>
          </p:cNvSpPr>
          <p:nvPr>
            <p:ph type="sldNum" sz="quarter" idx="12"/>
          </p:nvPr>
        </p:nvSpPr>
        <p:spPr/>
        <p:txBody>
          <a:bodyPr/>
          <a:lstStyle/>
          <a:p>
            <a:fld id="{01DFE443-B80B-44A7-B8E3-175A733CB829}" type="slidenum">
              <a:rPr lang="fr-FR" smtClean="0"/>
              <a:t>30</a:t>
            </a:fld>
            <a:endParaRPr lang="fr-FR"/>
          </a:p>
        </p:txBody>
      </p:sp>
      <p:sp>
        <p:nvSpPr>
          <p:cNvPr id="13" name="Espace réservé du texte 1">
            <a:extLst>
              <a:ext uri="{FF2B5EF4-FFF2-40B4-BE49-F238E27FC236}">
                <a16:creationId xmlns:a16="http://schemas.microsoft.com/office/drawing/2014/main" xmlns="" id="{7F9D62FC-3FCA-4BAD-8C03-1B6F19C36ABB}"/>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 carte : </a:t>
            </a:r>
            <a:r>
              <a:rPr lang="fr-FR" sz="1100" i="1" dirty="0" err="1"/>
              <a:t>Transco</a:t>
            </a:r>
            <a:endParaRPr lang="fr-FR" sz="1100" i="1" dirty="0"/>
          </a:p>
        </p:txBody>
      </p:sp>
      <p:sp>
        <p:nvSpPr>
          <p:cNvPr id="5" name="Espace réservé du texte 4">
            <a:extLst>
              <a:ext uri="{FF2B5EF4-FFF2-40B4-BE49-F238E27FC236}">
                <a16:creationId xmlns:a16="http://schemas.microsoft.com/office/drawing/2014/main" xmlns="" id="{21870D22-A571-4B4B-8C04-FBA4EE3D4D42}"/>
              </a:ext>
            </a:extLst>
          </p:cNvPr>
          <p:cNvSpPr>
            <a:spLocks noGrp="1"/>
          </p:cNvSpPr>
          <p:nvPr>
            <p:ph type="body" sz="quarter" idx="21"/>
          </p:nvPr>
        </p:nvSpPr>
        <p:spPr/>
        <p:txBody>
          <a:bodyPr/>
          <a:lstStyle/>
          <a:p>
            <a:endParaRPr lang="fr-FR"/>
          </a:p>
        </p:txBody>
      </p:sp>
    </p:spTree>
    <p:extLst>
      <p:ext uri="{BB962C8B-B14F-4D97-AF65-F5344CB8AC3E}">
        <p14:creationId xmlns:p14="http://schemas.microsoft.com/office/powerpoint/2010/main" val="1578739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4629C6C8-62A8-4402-A208-EC416242D208}"/>
              </a:ext>
            </a:extLst>
          </p:cNvPr>
          <p:cNvSpPr>
            <a:spLocks noGrp="1"/>
          </p:cNvSpPr>
          <p:nvPr>
            <p:ph type="body" sz="quarter" idx="18"/>
          </p:nvPr>
        </p:nvSpPr>
        <p:spPr/>
        <p:txBody>
          <a:bodyPr/>
          <a:lstStyle/>
          <a:p>
            <a:r>
              <a:rPr lang="fr-FR" dirty="0"/>
              <a:t>1,3 Ktep en 2014 </a:t>
            </a:r>
            <a:r>
              <a:rPr lang="fr-FR" sz="1200" b="0" dirty="0"/>
              <a:t>(dont 92% d’électricité)</a:t>
            </a:r>
            <a:endParaRPr lang="fr-FR" b="0" dirty="0"/>
          </a:p>
        </p:txBody>
      </p:sp>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724567" y="1811427"/>
            <a:ext cx="4209804" cy="2631177"/>
          </a:xfrm>
        </p:spPr>
        <p:txBody>
          <a:bodyPr>
            <a:normAutofit/>
          </a:bodyPr>
          <a:lstStyle/>
          <a:p>
            <a:pPr algn="just"/>
            <a:r>
              <a:rPr lang="fr-FR" sz="1100" dirty="0"/>
              <a:t>Le territoire est relativement bien desservi par le train. Gevrey-Chambertin et Nuits-Saint-Georges est notamment traversé par la ligne de chemin de fer reliant principalement Lyon à Dijon. La communauté de commune est desservie par le biais de 4 gares à Corgoloin, Nuits Saint Georges, Vougeot et </a:t>
            </a:r>
            <a:r>
              <a:rPr lang="fr-FR" sz="1100" dirty="0" smtClean="0"/>
              <a:t>Gevrey-Chambertin.</a:t>
            </a:r>
            <a:endParaRPr lang="fr-FR" sz="1100" dirty="0"/>
          </a:p>
          <a:p>
            <a:pPr algn="just"/>
            <a:r>
              <a:rPr lang="fr-FR" sz="1100" dirty="0"/>
              <a:t>Sur l’ensemble des secteurs traités, on remarque une baisse relativement faible entre 2012 et 2014 de l’énergie utilisée, des émissions de GES et des polluants.</a:t>
            </a:r>
          </a:p>
          <a:p>
            <a:pPr algn="just"/>
            <a:r>
              <a:rPr lang="fr-FR" sz="1100" dirty="0"/>
              <a:t>La majorité des voyages de personne est assurée par des TER et un quart par de grandes lignes (TGV).</a:t>
            </a:r>
          </a:p>
          <a:p>
            <a:pPr algn="just"/>
            <a:r>
              <a:rPr lang="fr-FR" sz="1100" dirty="0"/>
              <a:t>Le secteur du train c’est aussi le transport de marchandise qui représente 45% des consommations d’énergie de la filière du ferroviaire sur le territoire.</a:t>
            </a:r>
          </a:p>
          <a:p>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Transports ferroviaires</a:t>
            </a:r>
          </a:p>
        </p:txBody>
      </p:sp>
      <p:sp>
        <p:nvSpPr>
          <p:cNvPr id="12" name="Espace réservé du texte 11">
            <a:extLst>
              <a:ext uri="{FF2B5EF4-FFF2-40B4-BE49-F238E27FC236}">
                <a16:creationId xmlns:a16="http://schemas.microsoft.com/office/drawing/2014/main" xmlns=""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302869E6-C937-47A9-B0B5-156B59E556E4}"/>
              </a:ext>
            </a:extLst>
          </p:cNvPr>
          <p:cNvSpPr>
            <a:spLocks noGrp="1"/>
          </p:cNvSpPr>
          <p:nvPr>
            <p:ph type="body" sz="quarter" idx="19"/>
          </p:nvPr>
        </p:nvSpPr>
        <p:spPr/>
        <p:txBody>
          <a:bodyPr/>
          <a:lstStyle/>
          <a:p>
            <a:r>
              <a:rPr lang="fr-FR" dirty="0"/>
              <a:t>320 teqCO2</a:t>
            </a:r>
          </a:p>
        </p:txBody>
      </p:sp>
      <p:sp>
        <p:nvSpPr>
          <p:cNvPr id="14" name="Espace réservé du texte 13">
            <a:extLst>
              <a:ext uri="{FF2B5EF4-FFF2-40B4-BE49-F238E27FC236}">
                <a16:creationId xmlns:a16="http://schemas.microsoft.com/office/drawing/2014/main" xmlns="" id="{193458AA-D913-482D-87F8-031C3779B11E}"/>
              </a:ext>
            </a:extLst>
          </p:cNvPr>
          <p:cNvSpPr>
            <a:spLocks noGrp="1"/>
          </p:cNvSpPr>
          <p:nvPr>
            <p:ph type="body" sz="quarter" idx="20"/>
          </p:nvPr>
        </p:nvSpPr>
        <p:spPr>
          <a:xfrm>
            <a:off x="5159829" y="5884217"/>
            <a:ext cx="3806774" cy="360000"/>
          </a:xfrm>
        </p:spPr>
        <p:txBody>
          <a:bodyPr/>
          <a:lstStyle/>
          <a:p>
            <a:r>
              <a:rPr lang="fr-FR" dirty="0"/>
              <a:t>19 tonnes de polluants </a:t>
            </a:r>
            <a:r>
              <a:rPr lang="fr-FR" sz="1200" b="0" dirty="0"/>
              <a:t>(notamment du PM10 et des Nox)</a:t>
            </a:r>
            <a:endParaRPr lang="fr-FR" b="0" dirty="0"/>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pic>
        <p:nvPicPr>
          <p:cNvPr id="17" name="Image 16">
            <a:extLst>
              <a:ext uri="{FF2B5EF4-FFF2-40B4-BE49-F238E27FC236}">
                <a16:creationId xmlns:a16="http://schemas.microsoft.com/office/drawing/2014/main" xmlns="" id="{5FB95D84-C685-49B9-8C25-E420B04BB17F}"/>
              </a:ext>
            </a:extLst>
          </p:cNvPr>
          <p:cNvPicPr>
            <a:picLocks noChangeAspect="1"/>
          </p:cNvPicPr>
          <p:nvPr/>
        </p:nvPicPr>
        <p:blipFill>
          <a:blip r:embed="rId3"/>
          <a:stretch>
            <a:fillRect/>
          </a:stretch>
        </p:blipFill>
        <p:spPr>
          <a:xfrm>
            <a:off x="177397" y="4287968"/>
            <a:ext cx="1948583" cy="1924892"/>
          </a:xfrm>
          <a:prstGeom prst="rect">
            <a:avLst/>
          </a:prstGeom>
        </p:spPr>
      </p:pic>
      <p:graphicFrame>
        <p:nvGraphicFramePr>
          <p:cNvPr id="18" name="Graphique 17">
            <a:extLst>
              <a:ext uri="{FF2B5EF4-FFF2-40B4-BE49-F238E27FC236}">
                <a16:creationId xmlns:a16="http://schemas.microsoft.com/office/drawing/2014/main" xmlns="" id="{82E48CC3-5C0F-4AD1-8F53-04996E0C05D1}"/>
              </a:ext>
            </a:extLst>
          </p:cNvPr>
          <p:cNvGraphicFramePr>
            <a:graphicFrameLocks/>
          </p:cNvGraphicFramePr>
          <p:nvPr>
            <p:extLst>
              <p:ext uri="{D42A27DB-BD31-4B8C-83A1-F6EECF244321}">
                <p14:modId xmlns:p14="http://schemas.microsoft.com/office/powerpoint/2010/main" val="3864709809"/>
              </p:ext>
            </p:extLst>
          </p:nvPr>
        </p:nvGraphicFramePr>
        <p:xfrm>
          <a:off x="2251042" y="4532441"/>
          <a:ext cx="2124603" cy="17030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Espace réservé du graphique 18">
            <a:extLst>
              <a:ext uri="{FF2B5EF4-FFF2-40B4-BE49-F238E27FC236}">
                <a16:creationId xmlns:a16="http://schemas.microsoft.com/office/drawing/2014/main" xmlns="" id="{EC618460-3593-441F-818A-8D10BF659089}"/>
              </a:ext>
            </a:extLst>
          </p:cNvPr>
          <p:cNvGraphicFramePr>
            <a:graphicFrameLocks noGrp="1"/>
          </p:cNvGraphicFramePr>
          <p:nvPr>
            <p:ph type="chart" sz="quarter" idx="22"/>
            <p:extLst>
              <p:ext uri="{D42A27DB-BD31-4B8C-83A1-F6EECF244321}">
                <p14:modId xmlns:p14="http://schemas.microsoft.com/office/powerpoint/2010/main" val="422808113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pic>
        <p:nvPicPr>
          <p:cNvPr id="23" name="Espace réservé pour une image  16">
            <a:extLst>
              <a:ext uri="{FF2B5EF4-FFF2-40B4-BE49-F238E27FC236}">
                <a16:creationId xmlns:a16="http://schemas.microsoft.com/office/drawing/2014/main" xmlns="" id="{D1AFF0E0-7A3A-43F3-946A-C7550569E3F2}"/>
              </a:ext>
            </a:extLst>
          </p:cNvPr>
          <p:cNvPicPr>
            <a:picLocks noChangeAspect="1"/>
          </p:cNvPicPr>
          <p:nvPr/>
        </p:nvPicPr>
        <p:blipFill>
          <a:blip r:embed="rId6" cstate="print">
            <a:extLst>
              <a:ext uri="{28A0092B-C50C-407E-A947-70E740481C1C}">
                <a14:useLocalDpi xmlns:a14="http://schemas.microsoft.com/office/drawing/2010/main" val="0"/>
              </a:ext>
            </a:extLst>
          </a:blip>
          <a:srcRect l="6828" r="6828"/>
          <a:stretch>
            <a:fillRect/>
          </a:stretch>
        </p:blipFill>
        <p:spPr>
          <a:xfrm>
            <a:off x="4723993" y="4841002"/>
            <a:ext cx="310774" cy="360000"/>
          </a:xfrm>
          <a:prstGeom prst="rect">
            <a:avLst/>
          </a:prstGeom>
        </p:spPr>
      </p:pic>
      <p:pic>
        <p:nvPicPr>
          <p:cNvPr id="24" name="Espace réservé pour une image  41">
            <a:extLst>
              <a:ext uri="{FF2B5EF4-FFF2-40B4-BE49-F238E27FC236}">
                <a16:creationId xmlns:a16="http://schemas.microsoft.com/office/drawing/2014/main" xmlns="" id="{1EE2EA40-409E-4518-83A8-7163E5A90A7A}"/>
              </a:ext>
            </a:extLst>
          </p:cNvPr>
          <p:cNvPicPr>
            <a:picLocks noChangeAspect="1"/>
          </p:cNvPicPr>
          <p:nvPr/>
        </p:nvPicPr>
        <p:blipFill>
          <a:blip r:embed="rId7" cstate="print">
            <a:extLst>
              <a:ext uri="{28A0092B-C50C-407E-A947-70E740481C1C}">
                <a14:useLocalDpi xmlns:a14="http://schemas.microsoft.com/office/drawing/2010/main" val="0"/>
              </a:ext>
            </a:extLst>
          </a:blip>
          <a:srcRect l="6637" r="6637"/>
          <a:stretch>
            <a:fillRect/>
          </a:stretch>
        </p:blipFill>
        <p:spPr>
          <a:xfrm>
            <a:off x="4723993" y="5357274"/>
            <a:ext cx="310774" cy="360000"/>
          </a:xfrm>
          <a:prstGeom prst="rect">
            <a:avLst/>
          </a:prstGeom>
        </p:spPr>
      </p:pic>
      <p:pic>
        <p:nvPicPr>
          <p:cNvPr id="25" name="Espace réservé pour une image  10">
            <a:extLst>
              <a:ext uri="{FF2B5EF4-FFF2-40B4-BE49-F238E27FC236}">
                <a16:creationId xmlns:a16="http://schemas.microsoft.com/office/drawing/2014/main" xmlns="" id="{93D96E81-FCE9-46B7-8465-7DF718DE6A9F}"/>
              </a:ext>
            </a:extLst>
          </p:cNvPr>
          <p:cNvPicPr>
            <a:picLocks noGrp="1" noChangeAspect="1"/>
          </p:cNvPicPr>
          <p:nvPr>
            <p:ph type="pic" sz="quarter" idx="17"/>
          </p:nvPr>
        </p:nvPicPr>
        <p:blipFill>
          <a:blip r:embed="rId8" cstate="print">
            <a:extLst>
              <a:ext uri="{28A0092B-C50C-407E-A947-70E740481C1C}">
                <a14:useLocalDpi xmlns:a14="http://schemas.microsoft.com/office/drawing/2010/main" val="0"/>
              </a:ext>
            </a:extLst>
          </a:blip>
          <a:srcRect l="6637" r="6637"/>
          <a:stretch>
            <a:fillRect/>
          </a:stretch>
        </p:blipFill>
        <p:spPr>
          <a:xfrm>
            <a:off x="4721185" y="5884218"/>
            <a:ext cx="310774" cy="360000"/>
          </a:xfrm>
          <a:prstGeom prst="rect">
            <a:avLst/>
          </a:prstGeom>
        </p:spPr>
      </p:pic>
      <p:sp>
        <p:nvSpPr>
          <p:cNvPr id="2" name="Espace réservé du numéro de diapositive 1">
            <a:extLst>
              <a:ext uri="{FF2B5EF4-FFF2-40B4-BE49-F238E27FC236}">
                <a16:creationId xmlns:a16="http://schemas.microsoft.com/office/drawing/2014/main" xmlns="" id="{0AB8A2C6-1481-4D6E-A040-CC1DAA10FAC8}"/>
              </a:ext>
            </a:extLst>
          </p:cNvPr>
          <p:cNvSpPr>
            <a:spLocks noGrp="1"/>
          </p:cNvSpPr>
          <p:nvPr>
            <p:ph type="sldNum" sz="quarter" idx="12"/>
          </p:nvPr>
        </p:nvSpPr>
        <p:spPr/>
        <p:txBody>
          <a:bodyPr/>
          <a:lstStyle/>
          <a:p>
            <a:fld id="{01DFE443-B80B-44A7-B8E3-175A733CB829}" type="slidenum">
              <a:rPr lang="fr-FR" smtClean="0"/>
              <a:t>31</a:t>
            </a:fld>
            <a:endParaRPr lang="fr-FR"/>
          </a:p>
        </p:txBody>
      </p:sp>
      <p:sp>
        <p:nvSpPr>
          <p:cNvPr id="20" name="Espace réservé du texte 1">
            <a:extLst>
              <a:ext uri="{FF2B5EF4-FFF2-40B4-BE49-F238E27FC236}">
                <a16:creationId xmlns:a16="http://schemas.microsoft.com/office/drawing/2014/main" xmlns="" id="{3DC5EB26-65F6-449D-8CE9-452CB7C3EE8B}"/>
              </a:ext>
            </a:extLst>
          </p:cNvPr>
          <p:cNvSpPr>
            <a:spLocks noGrp="1"/>
          </p:cNvSpPr>
          <p:nvPr>
            <p:ph type="body" sz="quarter" idx="21"/>
          </p:nvPr>
        </p:nvSpPr>
        <p:spPr>
          <a:xfrm>
            <a:off x="4712758" y="6518671"/>
            <a:ext cx="4209804" cy="308217"/>
          </a:xfrm>
        </p:spPr>
        <p:txBody>
          <a:bodyPr/>
          <a:lstStyle/>
          <a:p>
            <a:r>
              <a:rPr lang="fr-FR" sz="1100" i="1" dirty="0"/>
              <a:t>Source : données OPTEER, profil énergétique de la CC SICECO</a:t>
            </a:r>
          </a:p>
        </p:txBody>
      </p:sp>
    </p:spTree>
    <p:extLst>
      <p:ext uri="{BB962C8B-B14F-4D97-AF65-F5344CB8AC3E}">
        <p14:creationId xmlns:p14="http://schemas.microsoft.com/office/powerpoint/2010/main" val="1201970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362196" y="2016125"/>
            <a:ext cx="4209804" cy="2374375"/>
          </a:xfrm>
        </p:spPr>
        <p:txBody>
          <a:bodyPr/>
          <a:lstStyle/>
          <a:p>
            <a:pPr algn="just"/>
            <a:r>
              <a:rPr lang="fr-FR" sz="1100" dirty="0"/>
              <a:t>Le transport de marchandise représente 43% des consommations d’énergie du secteur des transports, il se fait majoritairement par route (98%) et dans une moindre mesure par trains (2%). En France, cette même répartition amène le transport routier à 85% et 15% pour le transport de marchandises par voie ferrée. </a:t>
            </a:r>
          </a:p>
          <a:p>
            <a:pPr algn="just"/>
            <a:r>
              <a:rPr lang="fr-FR" sz="1100" dirty="0"/>
              <a:t>L’utilisation de poids lourds est le moyen de transports de marchandises le plus utilisé (73,5% des transports de marchandises routiers contre 26,5% par véhicule utilitaire légers).</a:t>
            </a:r>
          </a:p>
          <a:p>
            <a:pPr algn="just"/>
            <a:r>
              <a:rPr lang="fr-FR" sz="1100" dirty="0"/>
              <a:t>Le diesel est l’énergie la plus largement utilisée dans le transport de marchandise sur le territoire.</a:t>
            </a:r>
          </a:p>
          <a:p>
            <a:pPr algn="just"/>
            <a:endParaRPr lang="fr-FR" dirty="0"/>
          </a:p>
          <a:p>
            <a:pPr algn="just"/>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Transports de marchandises</a:t>
            </a:r>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contenu 16">
            <a:extLst>
              <a:ext uri="{FF2B5EF4-FFF2-40B4-BE49-F238E27FC236}">
                <a16:creationId xmlns:a16="http://schemas.microsoft.com/office/drawing/2014/main" xmlns="" id="{1E342B57-77BF-46D9-9F9F-72D637B2AB07}"/>
              </a:ext>
            </a:extLst>
          </p:cNvPr>
          <p:cNvGraphicFramePr>
            <a:graphicFrameLocks noGrp="1"/>
          </p:cNvGraphicFramePr>
          <p:nvPr>
            <p:ph sz="quarter" idx="25"/>
            <p:extLst>
              <p:ext uri="{D42A27DB-BD31-4B8C-83A1-F6EECF244321}">
                <p14:modId xmlns:p14="http://schemas.microsoft.com/office/powerpoint/2010/main" val="1529465392"/>
              </p:ext>
            </p:extLst>
          </p:nvPr>
        </p:nvGraphicFramePr>
        <p:xfrm>
          <a:off x="377825" y="4660656"/>
          <a:ext cx="4346543" cy="1584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Espace réservé du graphique 17">
            <a:extLst>
              <a:ext uri="{FF2B5EF4-FFF2-40B4-BE49-F238E27FC236}">
                <a16:creationId xmlns:a16="http://schemas.microsoft.com/office/drawing/2014/main" xmlns="" id="{337BC57C-55C5-4AF3-B3DB-440083040E03}"/>
              </a:ext>
            </a:extLst>
          </p:cNvPr>
          <p:cNvGraphicFramePr>
            <a:graphicFrameLocks noGrp="1"/>
          </p:cNvGraphicFramePr>
          <p:nvPr>
            <p:ph type="chart" sz="quarter" idx="22"/>
            <p:extLst>
              <p:ext uri="{D42A27DB-BD31-4B8C-83A1-F6EECF244321}">
                <p14:modId xmlns:p14="http://schemas.microsoft.com/office/powerpoint/2010/main" val="737229543"/>
              </p:ext>
            </p:extLst>
          </p:nvPr>
        </p:nvGraphicFramePr>
        <p:xfrm>
          <a:off x="4711636" y="3597253"/>
          <a:ext cx="4128256" cy="2527100"/>
        </p:xfrm>
        <a:graphic>
          <a:graphicData uri="http://schemas.openxmlformats.org/drawingml/2006/chart">
            <c:chart xmlns:c="http://schemas.openxmlformats.org/drawingml/2006/chart" xmlns:r="http://schemas.openxmlformats.org/officeDocument/2006/relationships" r:id="rId4"/>
          </a:graphicData>
        </a:graphic>
      </p:graphicFrame>
      <p:sp>
        <p:nvSpPr>
          <p:cNvPr id="12" name="Espace réservé du texte 9">
            <a:extLst>
              <a:ext uri="{FF2B5EF4-FFF2-40B4-BE49-F238E27FC236}">
                <a16:creationId xmlns:a16="http://schemas.microsoft.com/office/drawing/2014/main" xmlns="" id="{8C7C3F75-5011-4A96-AD74-D2245ED9FEB3}"/>
              </a:ext>
            </a:extLst>
          </p:cNvPr>
          <p:cNvSpPr txBox="1">
            <a:spLocks/>
          </p:cNvSpPr>
          <p:nvPr/>
        </p:nvSpPr>
        <p:spPr>
          <a:xfrm>
            <a:off x="4711636" y="2047674"/>
            <a:ext cx="4209804" cy="2374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007943">
              <a:spcBef>
                <a:spcPts val="1102"/>
              </a:spcBef>
            </a:pPr>
            <a:r>
              <a:rPr lang="fr-FR" sz="1100" dirty="0">
                <a:solidFill>
                  <a:prstClr val="black"/>
                </a:solidFill>
                <a:cs typeface="Arial" panose="020B0604020202020204" pitchFamily="34" charset="0"/>
              </a:rPr>
              <a:t>Au-delà du </a:t>
            </a:r>
            <a:r>
              <a:rPr lang="fr-FR" sz="1100" b="1" dirty="0">
                <a:solidFill>
                  <a:prstClr val="black"/>
                </a:solidFill>
                <a:cs typeface="Arial" panose="020B0604020202020204" pitchFamily="34" charset="0"/>
              </a:rPr>
              <a:t>gain technologique </a:t>
            </a:r>
            <a:r>
              <a:rPr lang="fr-FR" sz="1100" dirty="0">
                <a:solidFill>
                  <a:prstClr val="black"/>
                </a:solidFill>
                <a:cs typeface="Arial" panose="020B0604020202020204" pitchFamily="34" charset="0"/>
              </a:rPr>
              <a:t>sur les moteurs pour diminuer la consommation de carburant ou encore de la </a:t>
            </a:r>
            <a:r>
              <a:rPr lang="fr-FR" sz="1100" b="1" dirty="0">
                <a:solidFill>
                  <a:prstClr val="black"/>
                </a:solidFill>
                <a:cs typeface="Arial" panose="020B0604020202020204" pitchFamily="34" charset="0"/>
              </a:rPr>
              <a:t>substitution des carburant pétroliers par d’autres carburants </a:t>
            </a:r>
            <a:r>
              <a:rPr lang="fr-FR" sz="1100" dirty="0">
                <a:solidFill>
                  <a:prstClr val="black"/>
                </a:solidFill>
                <a:cs typeface="Arial" panose="020B0604020202020204" pitchFamily="34" charset="0"/>
              </a:rPr>
              <a:t>moins polluants, l’enjeu est de </a:t>
            </a:r>
            <a:r>
              <a:rPr lang="fr-FR" sz="1100" b="1" dirty="0">
                <a:solidFill>
                  <a:prstClr val="black"/>
                </a:solidFill>
                <a:cs typeface="Arial" panose="020B0604020202020204" pitchFamily="34" charset="0"/>
              </a:rPr>
              <a:t>réduire les distances parcourues </a:t>
            </a:r>
            <a:r>
              <a:rPr lang="fr-FR" sz="1100" dirty="0">
                <a:solidFill>
                  <a:prstClr val="black"/>
                </a:solidFill>
                <a:cs typeface="Arial" panose="020B0604020202020204" pitchFamily="34" charset="0"/>
              </a:rPr>
              <a:t>par les marchandises, en favorisant la consommation de </a:t>
            </a:r>
            <a:r>
              <a:rPr lang="fr-FR" sz="1100" b="1" dirty="0">
                <a:solidFill>
                  <a:prstClr val="black"/>
                </a:solidFill>
                <a:cs typeface="Arial" panose="020B0604020202020204" pitchFamily="34" charset="0"/>
              </a:rPr>
              <a:t>biens locaux</a:t>
            </a:r>
            <a:r>
              <a:rPr lang="fr-FR" sz="1100" dirty="0">
                <a:solidFill>
                  <a:prstClr val="black"/>
                </a:solidFill>
                <a:cs typeface="Arial" panose="020B0604020202020204" pitchFamily="34" charset="0"/>
              </a:rPr>
              <a:t>. Cependant, il faut rester vigilant quant au circuits courts, ceux-ci étant pénalisés par les très faibles quantités vendues qui induisent des émissions importantes rapportées au kg de produit vendu.</a:t>
            </a:r>
          </a:p>
          <a:p>
            <a:pPr algn="just"/>
            <a:endParaRPr lang="fr-FR" dirty="0"/>
          </a:p>
          <a:p>
            <a:pPr algn="just"/>
            <a:endParaRPr lang="fr-FR" dirty="0"/>
          </a:p>
        </p:txBody>
      </p:sp>
      <p:sp>
        <p:nvSpPr>
          <p:cNvPr id="3" name="Espace réservé du numéro de diapositive 2">
            <a:extLst>
              <a:ext uri="{FF2B5EF4-FFF2-40B4-BE49-F238E27FC236}">
                <a16:creationId xmlns:a16="http://schemas.microsoft.com/office/drawing/2014/main" xmlns="" id="{1E097D31-D373-418E-82A4-7A64AA4BEB8D}"/>
              </a:ext>
            </a:extLst>
          </p:cNvPr>
          <p:cNvSpPr>
            <a:spLocks noGrp="1"/>
          </p:cNvSpPr>
          <p:nvPr>
            <p:ph type="sldNum" sz="quarter" idx="12"/>
          </p:nvPr>
        </p:nvSpPr>
        <p:spPr/>
        <p:txBody>
          <a:bodyPr/>
          <a:lstStyle/>
          <a:p>
            <a:fld id="{01DFE443-B80B-44A7-B8E3-175A733CB829}" type="slidenum">
              <a:rPr lang="fr-FR" smtClean="0"/>
              <a:t>32</a:t>
            </a:fld>
            <a:endParaRPr lang="fr-FR"/>
          </a:p>
        </p:txBody>
      </p:sp>
      <p:sp>
        <p:nvSpPr>
          <p:cNvPr id="13" name="Espace réservé du texte 1">
            <a:extLst>
              <a:ext uri="{FF2B5EF4-FFF2-40B4-BE49-F238E27FC236}">
                <a16:creationId xmlns:a16="http://schemas.microsoft.com/office/drawing/2014/main" xmlns="" id="{2EC99303-4BCE-42DE-9661-67BE6CDDF034}"/>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1464865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xmlns="" Requires="cx1">
          <p:graphicFrame>
            <p:nvGraphicFramePr>
              <p:cNvPr id="23" name="Graphique 22">
                <a:extLst>
                  <a:ext uri="{FF2B5EF4-FFF2-40B4-BE49-F238E27FC236}">
                    <a16:creationId xmlns:a16="http://schemas.microsoft.com/office/drawing/2014/main" id="{190D7D7D-26C5-4189-94F2-D4EC6C1993A7}"/>
                  </a:ext>
                </a:extLst>
              </p:cNvPr>
              <p:cNvGraphicFramePr/>
              <p:nvPr>
                <p:extLst>
                  <p:ext uri="{D42A27DB-BD31-4B8C-83A1-F6EECF244321}">
                    <p14:modId xmlns:p14="http://schemas.microsoft.com/office/powerpoint/2010/main" val="208066541"/>
                  </p:ext>
                </p:extLst>
              </p:nvPr>
            </p:nvGraphicFramePr>
            <p:xfrm>
              <a:off x="161332" y="1353120"/>
              <a:ext cx="4200558" cy="2520335"/>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23" name="Graphique 22">
                <a:extLst>
                  <a:ext uri="{FF2B5EF4-FFF2-40B4-BE49-F238E27FC236}">
                    <a16:creationId xmlns:a16="http://schemas.microsoft.com/office/drawing/2014/main" xmlns="" xmlns:cx1="http://schemas.microsoft.com/office/drawing/2015/9/8/chartex" id="{190D7D7D-26C5-4189-94F2-D4EC6C1993A7}"/>
                  </a:ext>
                </a:extLst>
              </p:cNvPr>
              <p:cNvPicPr>
                <a:picLocks noGrp="1" noRot="1" noChangeAspect="1" noMove="1" noResize="1" noEditPoints="1" noAdjustHandles="1" noChangeArrowheads="1" noChangeShapeType="1"/>
              </p:cNvPicPr>
              <p:nvPr/>
            </p:nvPicPr>
            <p:blipFill>
              <a:blip r:embed="rId3"/>
              <a:stretch>
                <a:fillRect/>
              </a:stretch>
            </p:blipFill>
            <p:spPr>
              <a:xfrm>
                <a:off x="161332" y="1353120"/>
                <a:ext cx="4200558" cy="2520335"/>
              </a:xfrm>
              <a:prstGeom prst="rect">
                <a:avLst/>
              </a:prstGeom>
            </p:spPr>
          </p:pic>
        </mc:Fallback>
      </mc:AlternateContent>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Potentiels</a:t>
            </a:r>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1489" r="1489"/>
          <a:stretch>
            <a:fillRect/>
          </a:stretch>
        </p:blipFill>
        <p:spPr/>
      </p:pic>
      <p:sp>
        <p:nvSpPr>
          <p:cNvPr id="2" name="ZoneTexte 1">
            <a:extLst>
              <a:ext uri="{FF2B5EF4-FFF2-40B4-BE49-F238E27FC236}">
                <a16:creationId xmlns:a16="http://schemas.microsoft.com/office/drawing/2014/main" xmlns="" id="{342A4F48-8F2E-4153-B199-B50F5087311F}"/>
              </a:ext>
            </a:extLst>
          </p:cNvPr>
          <p:cNvSpPr txBox="1"/>
          <p:nvPr/>
        </p:nvSpPr>
        <p:spPr>
          <a:xfrm>
            <a:off x="852421" y="2488017"/>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8" name="ZoneTexte 7">
            <a:extLst>
              <a:ext uri="{FF2B5EF4-FFF2-40B4-BE49-F238E27FC236}">
                <a16:creationId xmlns:a16="http://schemas.microsoft.com/office/drawing/2014/main" xmlns="" id="{81D4418A-2B2E-4509-88A2-A1E0BD046147}"/>
              </a:ext>
            </a:extLst>
          </p:cNvPr>
          <p:cNvSpPr txBox="1"/>
          <p:nvPr/>
        </p:nvSpPr>
        <p:spPr>
          <a:xfrm>
            <a:off x="2496010" y="2158106"/>
            <a:ext cx="952500" cy="523220"/>
          </a:xfrm>
          <a:prstGeom prst="rect">
            <a:avLst/>
          </a:prstGeom>
          <a:noFill/>
        </p:spPr>
        <p:txBody>
          <a:bodyPr wrap="square" rtlCol="0">
            <a:spAutoFit/>
          </a:bodyPr>
          <a:lstStyle/>
          <a:p>
            <a:pPr algn="ctr"/>
            <a:r>
              <a:rPr lang="fr-FR" sz="700" dirty="0"/>
              <a:t>Développement des modes de déplacements décarbonés</a:t>
            </a:r>
          </a:p>
        </p:txBody>
      </p:sp>
      <p:sp>
        <p:nvSpPr>
          <p:cNvPr id="10" name="ZoneTexte 9">
            <a:extLst>
              <a:ext uri="{FF2B5EF4-FFF2-40B4-BE49-F238E27FC236}">
                <a16:creationId xmlns:a16="http://schemas.microsoft.com/office/drawing/2014/main" xmlns="" id="{994AD665-631A-43CF-94C5-14AB67125EEB}"/>
              </a:ext>
            </a:extLst>
          </p:cNvPr>
          <p:cNvSpPr txBox="1"/>
          <p:nvPr/>
        </p:nvSpPr>
        <p:spPr>
          <a:xfrm>
            <a:off x="1904254" y="2734453"/>
            <a:ext cx="952500" cy="523220"/>
          </a:xfrm>
          <a:prstGeom prst="rect">
            <a:avLst/>
          </a:prstGeom>
          <a:noFill/>
        </p:spPr>
        <p:txBody>
          <a:bodyPr wrap="square" rtlCol="0">
            <a:spAutoFit/>
          </a:bodyPr>
          <a:lstStyle/>
          <a:p>
            <a:pPr algn="ctr"/>
            <a:r>
              <a:rPr lang="fr-FR" sz="700" dirty="0"/>
              <a:t>Diminution des besoins de transports de marchandises</a:t>
            </a:r>
          </a:p>
        </p:txBody>
      </p:sp>
      <p:sp>
        <p:nvSpPr>
          <p:cNvPr id="12" name="ZoneTexte 11">
            <a:extLst>
              <a:ext uri="{FF2B5EF4-FFF2-40B4-BE49-F238E27FC236}">
                <a16:creationId xmlns:a16="http://schemas.microsoft.com/office/drawing/2014/main" xmlns="" id="{E1AED6E2-8C71-4771-A383-89FC321335DF}"/>
              </a:ext>
            </a:extLst>
          </p:cNvPr>
          <p:cNvSpPr txBox="1"/>
          <p:nvPr/>
        </p:nvSpPr>
        <p:spPr>
          <a:xfrm>
            <a:off x="1409494" y="1974962"/>
            <a:ext cx="952500" cy="415498"/>
          </a:xfrm>
          <a:prstGeom prst="rect">
            <a:avLst/>
          </a:prstGeom>
          <a:noFill/>
        </p:spPr>
        <p:txBody>
          <a:bodyPr wrap="square" rtlCol="0">
            <a:spAutoFit/>
          </a:bodyPr>
          <a:lstStyle/>
          <a:p>
            <a:pPr algn="ctr"/>
            <a:r>
              <a:rPr lang="fr-FR" sz="700" dirty="0"/>
              <a:t>Diminution des besoins de déplacement</a:t>
            </a:r>
          </a:p>
        </p:txBody>
      </p:sp>
      <p:sp>
        <p:nvSpPr>
          <p:cNvPr id="13" name="ZoneTexte 12">
            <a:extLst>
              <a:ext uri="{FF2B5EF4-FFF2-40B4-BE49-F238E27FC236}">
                <a16:creationId xmlns:a16="http://schemas.microsoft.com/office/drawing/2014/main" xmlns="" id="{E928E9AC-8E72-4D1D-8AC4-4F4D4B854A2F}"/>
              </a:ext>
            </a:extLst>
          </p:cNvPr>
          <p:cNvSpPr txBox="1"/>
          <p:nvPr/>
        </p:nvSpPr>
        <p:spPr>
          <a:xfrm>
            <a:off x="2993083" y="2959344"/>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15" name="ZoneTexte 14">
            <a:extLst>
              <a:ext uri="{FF2B5EF4-FFF2-40B4-BE49-F238E27FC236}">
                <a16:creationId xmlns:a16="http://schemas.microsoft.com/office/drawing/2014/main" xmlns="" id="{CC2EC950-4FF8-47AB-8CAC-A54E454D9952}"/>
              </a:ext>
            </a:extLst>
          </p:cNvPr>
          <p:cNvSpPr txBox="1"/>
          <p:nvPr/>
        </p:nvSpPr>
        <p:spPr>
          <a:xfrm>
            <a:off x="3652663" y="3200818"/>
            <a:ext cx="733425" cy="461665"/>
          </a:xfrm>
          <a:prstGeom prst="rect">
            <a:avLst/>
          </a:prstGeom>
          <a:noFill/>
        </p:spPr>
        <p:txBody>
          <a:bodyPr wrap="square" rtlCol="0">
            <a:spAutoFit/>
          </a:bodyPr>
          <a:lstStyle/>
          <a:p>
            <a:pPr algn="ctr"/>
            <a:r>
              <a:rPr lang="fr-FR" sz="800" b="1" dirty="0"/>
              <a:t>Conso après potentiels</a:t>
            </a:r>
          </a:p>
        </p:txBody>
      </p:sp>
      <p:sp>
        <p:nvSpPr>
          <p:cNvPr id="24" name="ZoneTexte 23">
            <a:extLst>
              <a:ext uri="{FF2B5EF4-FFF2-40B4-BE49-F238E27FC236}">
                <a16:creationId xmlns:a16="http://schemas.microsoft.com/office/drawing/2014/main" xmlns="" id="{606FCE7D-401A-425A-91F2-F889252B78B4}"/>
              </a:ext>
            </a:extLst>
          </p:cNvPr>
          <p:cNvSpPr txBox="1"/>
          <p:nvPr/>
        </p:nvSpPr>
        <p:spPr>
          <a:xfrm>
            <a:off x="389008" y="2856029"/>
            <a:ext cx="733425" cy="338554"/>
          </a:xfrm>
          <a:prstGeom prst="rect">
            <a:avLst/>
          </a:prstGeom>
          <a:noFill/>
        </p:spPr>
        <p:txBody>
          <a:bodyPr wrap="square" rtlCol="0">
            <a:spAutoFit/>
          </a:bodyPr>
          <a:lstStyle/>
          <a:p>
            <a:pPr algn="ctr"/>
            <a:r>
              <a:rPr lang="fr-FR" sz="800" b="1" dirty="0"/>
              <a:t>Conso 2014</a:t>
            </a:r>
          </a:p>
        </p:txBody>
      </p:sp>
      <mc:AlternateContent xmlns:mc="http://schemas.openxmlformats.org/markup-compatibility/2006">
        <mc:Choice xmlns:cx1="http://schemas.microsoft.com/office/drawing/2015/9/8/chartex" xmlns="" Requires="cx1">
          <p:graphicFrame>
            <p:nvGraphicFramePr>
              <p:cNvPr id="25" name="Graphique 24">
                <a:extLst>
                  <a:ext uri="{FF2B5EF4-FFF2-40B4-BE49-F238E27FC236}">
                    <a16:creationId xmlns:a16="http://schemas.microsoft.com/office/drawing/2014/main" id="{446C0AA8-B321-466B-AFFC-0AE39601C044}"/>
                  </a:ext>
                </a:extLst>
              </p:cNvPr>
              <p:cNvGraphicFramePr/>
              <p:nvPr>
                <p:extLst>
                  <p:ext uri="{D42A27DB-BD31-4B8C-83A1-F6EECF244321}">
                    <p14:modId xmlns:p14="http://schemas.microsoft.com/office/powerpoint/2010/main" val="349253703"/>
                  </p:ext>
                </p:extLst>
              </p:nvPr>
            </p:nvGraphicFramePr>
            <p:xfrm>
              <a:off x="161330" y="3846168"/>
              <a:ext cx="4200559" cy="2520335"/>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25" name="Graphique 24">
                <a:extLst>
                  <a:ext uri="{FF2B5EF4-FFF2-40B4-BE49-F238E27FC236}">
                    <a16:creationId xmlns:a16="http://schemas.microsoft.com/office/drawing/2014/main" xmlns="" xmlns:cx1="http://schemas.microsoft.com/office/drawing/2015/9/8/chartex" id="{446C0AA8-B321-466B-AFFC-0AE39601C044}"/>
                  </a:ext>
                </a:extLst>
              </p:cNvPr>
              <p:cNvPicPr>
                <a:picLocks noGrp="1" noRot="1" noChangeAspect="1" noMove="1" noResize="1" noEditPoints="1" noAdjustHandles="1" noChangeArrowheads="1" noChangeShapeType="1"/>
              </p:cNvPicPr>
              <p:nvPr/>
            </p:nvPicPr>
            <p:blipFill>
              <a:blip r:embed="rId6"/>
              <a:stretch>
                <a:fillRect/>
              </a:stretch>
            </p:blipFill>
            <p:spPr>
              <a:xfrm>
                <a:off x="161330" y="3846168"/>
                <a:ext cx="4200559" cy="2520335"/>
              </a:xfrm>
              <a:prstGeom prst="rect">
                <a:avLst/>
              </a:prstGeom>
            </p:spPr>
          </p:pic>
        </mc:Fallback>
      </mc:AlternateContent>
      <p:sp>
        <p:nvSpPr>
          <p:cNvPr id="26" name="ZoneTexte 25">
            <a:extLst>
              <a:ext uri="{FF2B5EF4-FFF2-40B4-BE49-F238E27FC236}">
                <a16:creationId xmlns:a16="http://schemas.microsoft.com/office/drawing/2014/main" xmlns="" id="{358381EE-82BA-4EA1-834E-AF90BAF2732C}"/>
              </a:ext>
            </a:extLst>
          </p:cNvPr>
          <p:cNvSpPr txBox="1"/>
          <p:nvPr/>
        </p:nvSpPr>
        <p:spPr>
          <a:xfrm>
            <a:off x="999908" y="4974358"/>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27" name="ZoneTexte 26">
            <a:extLst>
              <a:ext uri="{FF2B5EF4-FFF2-40B4-BE49-F238E27FC236}">
                <a16:creationId xmlns:a16="http://schemas.microsoft.com/office/drawing/2014/main" xmlns="" id="{4115DB20-E740-4972-8C8F-F81A69D0BF98}"/>
              </a:ext>
            </a:extLst>
          </p:cNvPr>
          <p:cNvSpPr txBox="1"/>
          <p:nvPr/>
        </p:nvSpPr>
        <p:spPr>
          <a:xfrm>
            <a:off x="1515688" y="4426637"/>
            <a:ext cx="952500" cy="415498"/>
          </a:xfrm>
          <a:prstGeom prst="rect">
            <a:avLst/>
          </a:prstGeom>
          <a:noFill/>
        </p:spPr>
        <p:txBody>
          <a:bodyPr wrap="square" rtlCol="0">
            <a:spAutoFit/>
          </a:bodyPr>
          <a:lstStyle/>
          <a:p>
            <a:pPr algn="ctr"/>
            <a:r>
              <a:rPr lang="fr-FR" sz="700" dirty="0"/>
              <a:t>Diminution des besoins de déplacement</a:t>
            </a:r>
          </a:p>
        </p:txBody>
      </p:sp>
      <p:sp>
        <p:nvSpPr>
          <p:cNvPr id="28" name="ZoneTexte 27">
            <a:extLst>
              <a:ext uri="{FF2B5EF4-FFF2-40B4-BE49-F238E27FC236}">
                <a16:creationId xmlns:a16="http://schemas.microsoft.com/office/drawing/2014/main" xmlns="" id="{D9C7443F-C04D-4BA9-A83E-C42F02E00DE0}"/>
              </a:ext>
            </a:extLst>
          </p:cNvPr>
          <p:cNvSpPr txBox="1"/>
          <p:nvPr/>
        </p:nvSpPr>
        <p:spPr>
          <a:xfrm>
            <a:off x="1991938" y="5210147"/>
            <a:ext cx="952500" cy="523220"/>
          </a:xfrm>
          <a:prstGeom prst="rect">
            <a:avLst/>
          </a:prstGeom>
          <a:noFill/>
        </p:spPr>
        <p:txBody>
          <a:bodyPr wrap="square" rtlCol="0">
            <a:spAutoFit/>
          </a:bodyPr>
          <a:lstStyle/>
          <a:p>
            <a:pPr algn="ctr"/>
            <a:r>
              <a:rPr lang="fr-FR" sz="700" dirty="0"/>
              <a:t>Diminution des besoins de transports de marchandises</a:t>
            </a:r>
          </a:p>
        </p:txBody>
      </p:sp>
      <p:sp>
        <p:nvSpPr>
          <p:cNvPr id="29" name="ZoneTexte 28">
            <a:extLst>
              <a:ext uri="{FF2B5EF4-FFF2-40B4-BE49-F238E27FC236}">
                <a16:creationId xmlns:a16="http://schemas.microsoft.com/office/drawing/2014/main" xmlns="" id="{947640FF-298A-463A-8DBC-49A903E70814}"/>
              </a:ext>
            </a:extLst>
          </p:cNvPr>
          <p:cNvSpPr txBox="1"/>
          <p:nvPr/>
        </p:nvSpPr>
        <p:spPr>
          <a:xfrm>
            <a:off x="2535423" y="4609634"/>
            <a:ext cx="952500" cy="523220"/>
          </a:xfrm>
          <a:prstGeom prst="rect">
            <a:avLst/>
          </a:prstGeom>
          <a:noFill/>
        </p:spPr>
        <p:txBody>
          <a:bodyPr wrap="square" rtlCol="0">
            <a:spAutoFit/>
          </a:bodyPr>
          <a:lstStyle/>
          <a:p>
            <a:pPr algn="ctr"/>
            <a:r>
              <a:rPr lang="fr-FR" sz="700" dirty="0"/>
              <a:t>Développement des modes de déplacements décarbonés</a:t>
            </a:r>
          </a:p>
        </p:txBody>
      </p:sp>
      <p:sp>
        <p:nvSpPr>
          <p:cNvPr id="30" name="ZoneTexte 29">
            <a:extLst>
              <a:ext uri="{FF2B5EF4-FFF2-40B4-BE49-F238E27FC236}">
                <a16:creationId xmlns:a16="http://schemas.microsoft.com/office/drawing/2014/main" xmlns="" id="{E6752349-9C12-44C3-9793-D34B21AA7D98}"/>
              </a:ext>
            </a:extLst>
          </p:cNvPr>
          <p:cNvSpPr txBox="1"/>
          <p:nvPr/>
        </p:nvSpPr>
        <p:spPr>
          <a:xfrm>
            <a:off x="3011673" y="5469251"/>
            <a:ext cx="952500" cy="415498"/>
          </a:xfrm>
          <a:prstGeom prst="rect">
            <a:avLst/>
          </a:prstGeom>
          <a:noFill/>
        </p:spPr>
        <p:txBody>
          <a:bodyPr wrap="square" rtlCol="0">
            <a:spAutoFit/>
          </a:bodyPr>
          <a:lstStyle/>
          <a:p>
            <a:pPr algn="ctr"/>
            <a:r>
              <a:rPr lang="fr-FR" sz="700" dirty="0"/>
              <a:t>Développement des véhicules à faibles émissions</a:t>
            </a:r>
          </a:p>
        </p:txBody>
      </p:sp>
      <p:sp>
        <p:nvSpPr>
          <p:cNvPr id="31" name="ZoneTexte 30">
            <a:extLst>
              <a:ext uri="{FF2B5EF4-FFF2-40B4-BE49-F238E27FC236}">
                <a16:creationId xmlns:a16="http://schemas.microsoft.com/office/drawing/2014/main" xmlns="" id="{46BA97B5-306D-4D64-B90A-EF14125BE5EE}"/>
              </a:ext>
            </a:extLst>
          </p:cNvPr>
          <p:cNvSpPr txBox="1"/>
          <p:nvPr/>
        </p:nvSpPr>
        <p:spPr>
          <a:xfrm>
            <a:off x="3664634" y="5763305"/>
            <a:ext cx="733425" cy="461665"/>
          </a:xfrm>
          <a:prstGeom prst="rect">
            <a:avLst/>
          </a:prstGeom>
          <a:noFill/>
        </p:spPr>
        <p:txBody>
          <a:bodyPr wrap="square" rtlCol="0">
            <a:spAutoFit/>
          </a:bodyPr>
          <a:lstStyle/>
          <a:p>
            <a:pPr algn="ctr"/>
            <a:r>
              <a:rPr lang="fr-FR" sz="800" b="1" dirty="0"/>
              <a:t>Emissions après potentiels</a:t>
            </a:r>
          </a:p>
        </p:txBody>
      </p:sp>
      <p:sp>
        <p:nvSpPr>
          <p:cNvPr id="32" name="ZoneTexte 31">
            <a:extLst>
              <a:ext uri="{FF2B5EF4-FFF2-40B4-BE49-F238E27FC236}">
                <a16:creationId xmlns:a16="http://schemas.microsoft.com/office/drawing/2014/main" xmlns="" id="{1B6CABE4-BD24-469E-B712-A9DE555A4087}"/>
              </a:ext>
            </a:extLst>
          </p:cNvPr>
          <p:cNvSpPr txBox="1"/>
          <p:nvPr/>
        </p:nvSpPr>
        <p:spPr>
          <a:xfrm>
            <a:off x="574767" y="5518354"/>
            <a:ext cx="733425" cy="338554"/>
          </a:xfrm>
          <a:prstGeom prst="rect">
            <a:avLst/>
          </a:prstGeom>
          <a:noFill/>
        </p:spPr>
        <p:txBody>
          <a:bodyPr wrap="square" rtlCol="0">
            <a:spAutoFit/>
          </a:bodyPr>
          <a:lstStyle/>
          <a:p>
            <a:pPr algn="ctr"/>
            <a:r>
              <a:rPr lang="fr-FR" sz="800" b="1" dirty="0"/>
              <a:t>Emissions 2014</a:t>
            </a:r>
          </a:p>
        </p:txBody>
      </p:sp>
      <p:sp>
        <p:nvSpPr>
          <p:cNvPr id="3" name="ZoneTexte 2">
            <a:extLst>
              <a:ext uri="{FF2B5EF4-FFF2-40B4-BE49-F238E27FC236}">
                <a16:creationId xmlns:a16="http://schemas.microsoft.com/office/drawing/2014/main" xmlns="" id="{8099474D-EC07-4272-AB32-FE4DFF97EE6F}"/>
              </a:ext>
            </a:extLst>
          </p:cNvPr>
          <p:cNvSpPr txBox="1"/>
          <p:nvPr/>
        </p:nvSpPr>
        <p:spPr>
          <a:xfrm>
            <a:off x="4772377" y="1800225"/>
            <a:ext cx="4171172" cy="3300904"/>
          </a:xfrm>
          <a:prstGeom prst="rect">
            <a:avLst/>
          </a:prstGeom>
          <a:noFill/>
        </p:spPr>
        <p:txBody>
          <a:bodyPr wrap="square" rtlCol="0">
            <a:spAutoFit/>
          </a:bodyPr>
          <a:lstStyle/>
          <a:p>
            <a:pPr algn="just"/>
            <a:r>
              <a:rPr lang="fr-FR" sz="1100" dirty="0"/>
              <a:t>Concernant les transports routiers et de marchandises les potentiels de réduction des consommations et des émissions de GES sont très similaires car ce secteur est fortement dépendant des énergies fossiles.</a:t>
            </a:r>
          </a:p>
          <a:p>
            <a:pPr algn="just"/>
            <a:endParaRPr lang="fr-FR" sz="1100" dirty="0"/>
          </a:p>
          <a:p>
            <a:pPr algn="just"/>
            <a:r>
              <a:rPr lang="fr-FR" sz="1100" dirty="0"/>
              <a:t>Le territoire de Gevrey-Chambertin et Nuits-Saint-Georges a les capacités de réduire la consommation énergétique pour les transports d’au moins 400 GWh, soit une réduction de 48%.</a:t>
            </a:r>
          </a:p>
          <a:p>
            <a:pPr algn="just"/>
            <a:endParaRPr lang="fr-FR" sz="1100" dirty="0"/>
          </a:p>
          <a:p>
            <a:pPr algn="just"/>
            <a:r>
              <a:rPr lang="fr-FR" sz="1100" dirty="0"/>
              <a:t>Concernant les émissions le territoire serait en capacité de réduire les émissions de GES 63 000 teqCO2, une réduction de 48% de ces émissions actuelles.</a:t>
            </a:r>
          </a:p>
          <a:p>
            <a:pPr algn="just"/>
            <a:endParaRPr lang="fr-FR" sz="1100" dirty="0"/>
          </a:p>
          <a:p>
            <a:pPr algn="just"/>
            <a:r>
              <a:rPr lang="fr-FR" sz="1100" dirty="0"/>
              <a:t>Ces calculs tiennent compte notamment d’une optimisation des technologies des véhicules (électricité, hydrogène, gaz naturel…), d’une diminution des transports de marchandise et d’une modification des habitudes et besoins du mode de vie de la société actuelle.</a:t>
            </a:r>
          </a:p>
          <a:p>
            <a:endParaRPr lang="fr-FR" sz="1050" dirty="0"/>
          </a:p>
        </p:txBody>
      </p:sp>
      <p:sp>
        <p:nvSpPr>
          <p:cNvPr id="33" name="Espace réservé du texte 2">
            <a:extLst>
              <a:ext uri="{FF2B5EF4-FFF2-40B4-BE49-F238E27FC236}">
                <a16:creationId xmlns:a16="http://schemas.microsoft.com/office/drawing/2014/main" xmlns="" id="{878ED84E-2202-4F15-95C5-331BAC492E75}"/>
              </a:ext>
            </a:extLst>
          </p:cNvPr>
          <p:cNvSpPr txBox="1">
            <a:spLocks/>
          </p:cNvSpPr>
          <p:nvPr/>
        </p:nvSpPr>
        <p:spPr>
          <a:xfrm>
            <a:off x="5388429" y="5598871"/>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- 35 Ktep </a:t>
            </a:r>
          </a:p>
        </p:txBody>
      </p:sp>
      <p:sp>
        <p:nvSpPr>
          <p:cNvPr id="34" name="Espace réservé du texte 12">
            <a:extLst>
              <a:ext uri="{FF2B5EF4-FFF2-40B4-BE49-F238E27FC236}">
                <a16:creationId xmlns:a16="http://schemas.microsoft.com/office/drawing/2014/main" xmlns="" id="{FF65D4F1-23A8-4235-9F4D-87A0C72C12CC}"/>
              </a:ext>
            </a:extLst>
          </p:cNvPr>
          <p:cNvSpPr txBox="1">
            <a:spLocks/>
          </p:cNvSpPr>
          <p:nvPr/>
        </p:nvSpPr>
        <p:spPr>
          <a:xfrm>
            <a:off x="5388429" y="6115142"/>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- 22 000 teqCO2</a:t>
            </a:r>
            <a:endParaRPr lang="fr-FR" dirty="0"/>
          </a:p>
        </p:txBody>
      </p:sp>
      <p:pic>
        <p:nvPicPr>
          <p:cNvPr id="35" name="Espace réservé pour une image  16">
            <a:extLst>
              <a:ext uri="{FF2B5EF4-FFF2-40B4-BE49-F238E27FC236}">
                <a16:creationId xmlns:a16="http://schemas.microsoft.com/office/drawing/2014/main" xmlns="" id="{BD573B40-6EA8-43CC-91E3-7F03B31800D9}"/>
              </a:ext>
            </a:extLst>
          </p:cNvPr>
          <p:cNvPicPr>
            <a:picLocks noChangeAspect="1"/>
          </p:cNvPicPr>
          <p:nvPr/>
        </p:nvPicPr>
        <p:blipFill>
          <a:blip r:embed="rId7" cstate="print">
            <a:extLst>
              <a:ext uri="{28A0092B-C50C-407E-A947-70E740481C1C}">
                <a14:useLocalDpi xmlns:a14="http://schemas.microsoft.com/office/drawing/2010/main" val="0"/>
              </a:ext>
            </a:extLst>
          </a:blip>
          <a:srcRect l="6828" r="6828"/>
          <a:stretch>
            <a:fillRect/>
          </a:stretch>
        </p:blipFill>
        <p:spPr>
          <a:xfrm>
            <a:off x="4952593" y="5598871"/>
            <a:ext cx="310774" cy="360000"/>
          </a:xfrm>
          <a:prstGeom prst="rect">
            <a:avLst/>
          </a:prstGeom>
        </p:spPr>
      </p:pic>
      <p:pic>
        <p:nvPicPr>
          <p:cNvPr id="36" name="Espace réservé pour une image  41">
            <a:extLst>
              <a:ext uri="{FF2B5EF4-FFF2-40B4-BE49-F238E27FC236}">
                <a16:creationId xmlns:a16="http://schemas.microsoft.com/office/drawing/2014/main" xmlns="" id="{78486EC4-AD1E-446C-ACC1-94D4533901BA}"/>
              </a:ext>
            </a:extLst>
          </p:cNvPr>
          <p:cNvPicPr>
            <a:picLocks noChangeAspect="1"/>
          </p:cNvPicPr>
          <p:nvPr/>
        </p:nvPicPr>
        <p:blipFill>
          <a:blip r:embed="rId8" cstate="print">
            <a:extLst>
              <a:ext uri="{28A0092B-C50C-407E-A947-70E740481C1C}">
                <a14:useLocalDpi xmlns:a14="http://schemas.microsoft.com/office/drawing/2010/main" val="0"/>
              </a:ext>
            </a:extLst>
          </a:blip>
          <a:srcRect l="6637" r="6637"/>
          <a:stretch>
            <a:fillRect/>
          </a:stretch>
        </p:blipFill>
        <p:spPr>
          <a:xfrm>
            <a:off x="4952593" y="6115143"/>
            <a:ext cx="310774" cy="360000"/>
          </a:xfrm>
          <a:prstGeom prst="rect">
            <a:avLst/>
          </a:prstGeom>
        </p:spPr>
      </p:pic>
      <p:sp>
        <p:nvSpPr>
          <p:cNvPr id="37" name="Espace réservé du texte 11">
            <a:extLst>
              <a:ext uri="{FF2B5EF4-FFF2-40B4-BE49-F238E27FC236}">
                <a16:creationId xmlns:a16="http://schemas.microsoft.com/office/drawing/2014/main" xmlns="" id="{918A23EC-2282-4BF2-A4C6-FA4AD4EC68D6}"/>
              </a:ext>
            </a:extLst>
          </p:cNvPr>
          <p:cNvSpPr txBox="1">
            <a:spLocks/>
          </p:cNvSpPr>
          <p:nvPr/>
        </p:nvSpPr>
        <p:spPr>
          <a:xfrm>
            <a:off x="4751356" y="4917050"/>
            <a:ext cx="4213213"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Chiffres clés</a:t>
            </a:r>
            <a:endParaRPr lang="fr-FR" dirty="0"/>
          </a:p>
        </p:txBody>
      </p:sp>
      <p:sp>
        <p:nvSpPr>
          <p:cNvPr id="4" name="Espace réservé du numéro de diapositive 3">
            <a:extLst>
              <a:ext uri="{FF2B5EF4-FFF2-40B4-BE49-F238E27FC236}">
                <a16:creationId xmlns:a16="http://schemas.microsoft.com/office/drawing/2014/main" xmlns="" id="{D3B5870F-4886-40A2-B01F-552B528FE0D5}"/>
              </a:ext>
            </a:extLst>
          </p:cNvPr>
          <p:cNvSpPr>
            <a:spLocks noGrp="1"/>
          </p:cNvSpPr>
          <p:nvPr>
            <p:ph type="sldNum" sz="quarter" idx="12"/>
          </p:nvPr>
        </p:nvSpPr>
        <p:spPr/>
        <p:txBody>
          <a:bodyPr/>
          <a:lstStyle/>
          <a:p>
            <a:fld id="{01DFE443-B80B-44A7-B8E3-175A733CB829}" type="slidenum">
              <a:rPr lang="fr-FR" smtClean="0"/>
              <a:t>33</a:t>
            </a:fld>
            <a:endParaRPr lang="fr-FR"/>
          </a:p>
        </p:txBody>
      </p:sp>
      <p:sp>
        <p:nvSpPr>
          <p:cNvPr id="38" name="Espace réservé du texte 1">
            <a:extLst>
              <a:ext uri="{FF2B5EF4-FFF2-40B4-BE49-F238E27FC236}">
                <a16:creationId xmlns:a16="http://schemas.microsoft.com/office/drawing/2014/main" xmlns="" id="{D312C3A2-61E9-44A6-9EDE-758FE0D8A224}"/>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 Potentiels : B&amp;L évolution à partir des scénarios Négawatt</a:t>
            </a:r>
          </a:p>
        </p:txBody>
      </p:sp>
    </p:spTree>
    <p:extLst>
      <p:ext uri="{BB962C8B-B14F-4D97-AF65-F5344CB8AC3E}">
        <p14:creationId xmlns:p14="http://schemas.microsoft.com/office/powerpoint/2010/main" val="2782608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lstStyle/>
          <a:p>
            <a:r>
              <a:rPr lang="fr-FR" dirty="0"/>
              <a:t>Mobilités &amp; Déplacements</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Enjeux</a:t>
            </a:r>
          </a:p>
        </p:txBody>
      </p:sp>
      <p:pic>
        <p:nvPicPr>
          <p:cNvPr id="16" name="Espace réservé pour une image  39">
            <a:extLst>
              <a:ext uri="{FF2B5EF4-FFF2-40B4-BE49-F238E27FC236}">
                <a16:creationId xmlns:a16="http://schemas.microsoft.com/office/drawing/2014/main" xmlns="" id="{4C1F6ED9-0820-4559-A2F6-DFCCAA8BAFF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p:pic>
      <p:sp>
        <p:nvSpPr>
          <p:cNvPr id="17" name="Rectangle 16">
            <a:extLst>
              <a:ext uri="{FF2B5EF4-FFF2-40B4-BE49-F238E27FC236}">
                <a16:creationId xmlns:a16="http://schemas.microsoft.com/office/drawing/2014/main" xmlns="" id="{BF6379BD-6E9D-467E-B006-7D344085FF61}"/>
              </a:ext>
            </a:extLst>
          </p:cNvPr>
          <p:cNvSpPr/>
          <p:nvPr/>
        </p:nvSpPr>
        <p:spPr>
          <a:xfrm>
            <a:off x="378445" y="2013200"/>
            <a:ext cx="4345923" cy="4019562"/>
          </a:xfrm>
          <a:prstGeom prst="rect">
            <a:avLst/>
          </a:prstGeom>
        </p:spPr>
        <p:txBody>
          <a:bodyPr wrap="square">
            <a:spAutoFit/>
          </a:bodyPr>
          <a:lstStyle/>
          <a:p>
            <a:pPr lvl="0" algn="just" defTabSz="914323">
              <a:spcBef>
                <a:spcPct val="20000"/>
              </a:spcBef>
            </a:pPr>
            <a:r>
              <a:rPr lang="fr-FR" sz="1100" dirty="0">
                <a:solidFill>
                  <a:prstClr val="black"/>
                </a:solidFill>
              </a:rPr>
              <a:t>De par leur </a:t>
            </a:r>
            <a:r>
              <a:rPr lang="fr-FR" sz="1100" b="1" dirty="0">
                <a:solidFill>
                  <a:prstClr val="black"/>
                </a:solidFill>
              </a:rPr>
              <a:t>très forte dépendance aux produits pétroliers</a:t>
            </a:r>
            <a:r>
              <a:rPr lang="fr-FR" sz="1100" dirty="0">
                <a:solidFill>
                  <a:prstClr val="black"/>
                </a:solidFill>
              </a:rPr>
              <a:t>,</a:t>
            </a:r>
            <a:r>
              <a:rPr lang="fr-FR" sz="1100" b="1" dirty="0">
                <a:solidFill>
                  <a:prstClr val="black"/>
                </a:solidFill>
              </a:rPr>
              <a:t> </a:t>
            </a:r>
            <a:r>
              <a:rPr lang="fr-FR" sz="1100" dirty="0">
                <a:solidFill>
                  <a:prstClr val="black"/>
                </a:solidFill>
              </a:rPr>
              <a:t>et par conséquent leur </a:t>
            </a:r>
            <a:r>
              <a:rPr lang="fr-FR" sz="1100" b="1" dirty="0">
                <a:solidFill>
                  <a:prstClr val="black"/>
                </a:solidFill>
              </a:rPr>
              <a:t>fragilité économique </a:t>
            </a:r>
            <a:r>
              <a:rPr lang="fr-FR" sz="1100" dirty="0">
                <a:solidFill>
                  <a:prstClr val="black"/>
                </a:solidFill>
              </a:rPr>
              <a:t>face à une potentielle montée des prix du pétrole, un des premiers enjeux est de </a:t>
            </a:r>
            <a:r>
              <a:rPr lang="fr-FR" sz="1100" b="1" dirty="0">
                <a:solidFill>
                  <a:prstClr val="black"/>
                </a:solidFill>
              </a:rPr>
              <a:t>trouver d’autres sources d’énergies</a:t>
            </a:r>
            <a:r>
              <a:rPr lang="fr-FR" sz="1100" dirty="0">
                <a:solidFill>
                  <a:prstClr val="black"/>
                </a:solidFill>
              </a:rPr>
              <a:t> pour satisfaire les besoins en carburants. Le </a:t>
            </a:r>
            <a:r>
              <a:rPr lang="fr-FR" sz="1100" b="1" dirty="0">
                <a:solidFill>
                  <a:prstClr val="black"/>
                </a:solidFill>
              </a:rPr>
              <a:t>véhicule électrique </a:t>
            </a:r>
            <a:r>
              <a:rPr lang="fr-FR" sz="1100" dirty="0">
                <a:solidFill>
                  <a:prstClr val="black"/>
                </a:solidFill>
              </a:rPr>
              <a:t>commence à se développer sur le territoire, déjà plusieurs communes (comme Gevrey-Chambertin et Nuits-Saint-Georges et quelques-unes en Côte d’or) sont équipées de bornes de recharge. Ce type d’énergie permet d’éviter des émissions locales de gaz à effet de serre ou de polluants atmosphériques. Cependant, le changement climatique est un enjeu à l’échelle globale et la fabrication de ces véhicules ainsi que la production d’électricité entrainent des émissions de gaz à effet de serre très importantes, voire plus grandes qu’un véhicule dans le cas d’une production électrique à partir d’énergie fossile.</a:t>
            </a:r>
          </a:p>
          <a:p>
            <a:pPr lvl="0" algn="just" defTabSz="914323">
              <a:spcBef>
                <a:spcPct val="20000"/>
              </a:spcBef>
            </a:pPr>
            <a:r>
              <a:rPr lang="fr-FR" sz="1100" dirty="0">
                <a:solidFill>
                  <a:prstClr val="black"/>
                </a:solidFill>
              </a:rPr>
              <a:t>Par ailleurs, il est possible d’alimenter son véhicule avec des </a:t>
            </a:r>
            <a:r>
              <a:rPr lang="fr-FR" sz="1100" b="1" dirty="0">
                <a:solidFill>
                  <a:prstClr val="black"/>
                </a:solidFill>
              </a:rPr>
              <a:t>biocarburants</a:t>
            </a:r>
            <a:r>
              <a:rPr lang="fr-FR" sz="1100" dirty="0">
                <a:solidFill>
                  <a:prstClr val="black"/>
                </a:solidFill>
              </a:rPr>
              <a:t>. À l’échelle de la Région, ils représentent 0,01% de la consommation d’énergie des transports routiers. Ils sont très peu émetteurs de gaz à effet de serre et issus de biomasse renouvelable. Ils peuvent également permettre de développer des </a:t>
            </a:r>
            <a:r>
              <a:rPr lang="fr-FR" sz="1100" b="1" dirty="0">
                <a:solidFill>
                  <a:prstClr val="black"/>
                </a:solidFill>
              </a:rPr>
              <a:t>filières économiques innovantes </a:t>
            </a:r>
            <a:r>
              <a:rPr lang="fr-FR" sz="1100" dirty="0">
                <a:solidFill>
                  <a:prstClr val="black"/>
                </a:solidFill>
              </a:rPr>
              <a:t>avec des biocarburants à base d’algue, qui n’entrent pas en conflit avec l’utilisation des sols à des fins de production alimentaire.</a:t>
            </a:r>
          </a:p>
        </p:txBody>
      </p:sp>
      <p:sp>
        <p:nvSpPr>
          <p:cNvPr id="18" name="Espace réservé du texte 6">
            <a:extLst>
              <a:ext uri="{FF2B5EF4-FFF2-40B4-BE49-F238E27FC236}">
                <a16:creationId xmlns:a16="http://schemas.microsoft.com/office/drawing/2014/main" xmlns="" id="{3867B3C0-6B90-4E84-BF6A-09B5E4B2E0CE}"/>
              </a:ext>
            </a:extLst>
          </p:cNvPr>
          <p:cNvSpPr txBox="1">
            <a:spLocks/>
          </p:cNvSpPr>
          <p:nvPr/>
        </p:nvSpPr>
        <p:spPr>
          <a:xfrm>
            <a:off x="4943475" y="2062284"/>
            <a:ext cx="3990697" cy="41988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100" dirty="0">
                <a:solidFill>
                  <a:prstClr val="black"/>
                </a:solidFill>
              </a:rPr>
              <a:t>Cependant, le changement de carburant ne peut constituer une solution unique. L’utilisation de la voiture peut gagner en efficacité, en favorisant par exemple de </a:t>
            </a:r>
            <a:r>
              <a:rPr lang="fr-FR" sz="1100" b="1" dirty="0">
                <a:solidFill>
                  <a:prstClr val="black"/>
                </a:solidFill>
              </a:rPr>
              <a:t>plus petites voitures</a:t>
            </a:r>
            <a:r>
              <a:rPr lang="fr-FR" sz="1100" dirty="0">
                <a:solidFill>
                  <a:prstClr val="black"/>
                </a:solidFill>
              </a:rPr>
              <a:t>, avec des moteurs moins consommateurs. Il est aussi possible de </a:t>
            </a:r>
            <a:r>
              <a:rPr lang="fr-FR" sz="1100" b="1" dirty="0">
                <a:solidFill>
                  <a:prstClr val="black"/>
                </a:solidFill>
              </a:rPr>
              <a:t>repenser son utilisation</a:t>
            </a:r>
            <a:r>
              <a:rPr lang="fr-FR" sz="1100" dirty="0">
                <a:solidFill>
                  <a:prstClr val="black"/>
                </a:solidFill>
              </a:rPr>
              <a:t>. Avec </a:t>
            </a:r>
            <a:r>
              <a:rPr lang="fr-FR" sz="1100" b="1" dirty="0">
                <a:solidFill>
                  <a:prstClr val="black"/>
                </a:solidFill>
              </a:rPr>
              <a:t>l’autopartage</a:t>
            </a:r>
            <a:r>
              <a:rPr lang="fr-FR" sz="1100" dirty="0">
                <a:solidFill>
                  <a:prstClr val="black"/>
                </a:solidFill>
              </a:rPr>
              <a:t> par exemple, on ne possède pas une voiture mais elle est mutualisée entre plusieurs usagers afin d’améliorer son temps d’utilisation. </a:t>
            </a:r>
          </a:p>
          <a:p>
            <a:pPr marL="0" indent="0" algn="just">
              <a:buNone/>
            </a:pPr>
            <a:r>
              <a:rPr lang="fr-FR" sz="1100" dirty="0">
                <a:solidFill>
                  <a:prstClr val="black"/>
                </a:solidFill>
              </a:rPr>
              <a:t>Il existe aussi plusieurs moyen de réduire les consommations notamment par des meilleures pratiques de conduite, avec par exemple le déploiement de stages d’écoconduite pouvant être réalisés auprès des conducteurs (entreprises et particuliers) afin de réduire les consommations et les émissions des transports de marchandises et du cadre privé.</a:t>
            </a:r>
          </a:p>
          <a:p>
            <a:pPr marL="0" indent="0" algn="just">
              <a:buNone/>
            </a:pPr>
            <a:r>
              <a:rPr lang="fr-FR" sz="1100" dirty="0">
                <a:solidFill>
                  <a:prstClr val="black"/>
                </a:solidFill>
              </a:rPr>
              <a:t>Une réflexion sur la pertinence de certains déplacements peut être aussi conduite sur les besoins, comme le montre le développement du </a:t>
            </a:r>
            <a:r>
              <a:rPr lang="fr-FR" sz="1100" b="1" dirty="0">
                <a:solidFill>
                  <a:prstClr val="black"/>
                </a:solidFill>
              </a:rPr>
              <a:t>télétravail</a:t>
            </a:r>
            <a:r>
              <a:rPr lang="fr-FR" sz="1100" dirty="0">
                <a:solidFill>
                  <a:prstClr val="black"/>
                </a:solidFill>
              </a:rPr>
              <a:t>.</a:t>
            </a:r>
          </a:p>
          <a:p>
            <a:pPr marL="0" indent="0" algn="just">
              <a:buNone/>
            </a:pPr>
            <a:r>
              <a:rPr lang="fr-FR" sz="1100" dirty="0">
                <a:solidFill>
                  <a:prstClr val="black"/>
                </a:solidFill>
              </a:rPr>
              <a:t>Un dernier enjeu sur la mobilité est bien marqué au sein des territoires ruraux avec un besoin plus important de l’utilisation de la voiture. De nouvelles réflexions sont nécessaires sur la consommation mais aussi sur la disponibilités des services. Une réflexion sur l’apport des services aux populations au sein des lieux de vie, limitant ainsi les déplacements, peut se montrer très pertinent (commerces de proximités, ambulants, ou encore d’autres installations de services comme des distributeurs de pain…) </a:t>
            </a:r>
          </a:p>
        </p:txBody>
      </p:sp>
      <p:sp>
        <p:nvSpPr>
          <p:cNvPr id="2" name="Espace réservé du numéro de diapositive 1">
            <a:extLst>
              <a:ext uri="{FF2B5EF4-FFF2-40B4-BE49-F238E27FC236}">
                <a16:creationId xmlns:a16="http://schemas.microsoft.com/office/drawing/2014/main" xmlns="" id="{D4A294EE-2B6C-4F71-9B44-8326C0EBEDB1}"/>
              </a:ext>
            </a:extLst>
          </p:cNvPr>
          <p:cNvSpPr>
            <a:spLocks noGrp="1"/>
          </p:cNvSpPr>
          <p:nvPr>
            <p:ph type="sldNum" sz="quarter" idx="12"/>
          </p:nvPr>
        </p:nvSpPr>
        <p:spPr/>
        <p:txBody>
          <a:bodyPr/>
          <a:lstStyle/>
          <a:p>
            <a:fld id="{01DFE443-B80B-44A7-B8E3-175A733CB829}" type="slidenum">
              <a:rPr lang="fr-FR" smtClean="0"/>
              <a:t>34</a:t>
            </a:fld>
            <a:endParaRPr lang="fr-FR"/>
          </a:p>
        </p:txBody>
      </p:sp>
    </p:spTree>
    <p:extLst>
      <p:ext uri="{BB962C8B-B14F-4D97-AF65-F5344CB8AC3E}">
        <p14:creationId xmlns:p14="http://schemas.microsoft.com/office/powerpoint/2010/main" val="661861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normAutofit/>
          </a:bodyPr>
          <a:lstStyle/>
          <a:p>
            <a:r>
              <a:rPr lang="fr-FR" dirty="0"/>
              <a:t>AGRICULTURE &amp; CONSOMMATION</a:t>
            </a:r>
          </a:p>
        </p:txBody>
      </p:sp>
      <p:pic>
        <p:nvPicPr>
          <p:cNvPr id="24" name="Espace réservé pour une image  2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23" name="Espace réservé pour une image  2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6705" b="26705"/>
          <a:stretch>
            <a:fillRect/>
          </a:stretch>
        </p:blipFill>
        <p:spPr/>
      </p:pic>
      <p:pic>
        <p:nvPicPr>
          <p:cNvPr id="22" name="Espace réservé pour une image  2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564" r="16564"/>
          <a:stretch>
            <a:fillRect/>
          </a:stretch>
        </p:blipFill>
        <p:spPr/>
      </p:pic>
      <p:sp>
        <p:nvSpPr>
          <p:cNvPr id="3" name="Espace réservé du texte 2">
            <a:extLst>
              <a:ext uri="{FF2B5EF4-FFF2-40B4-BE49-F238E27FC236}">
                <a16:creationId xmlns:a16="http://schemas.microsoft.com/office/drawing/2014/main" xmlns="" id="{F8EBDAA7-6A2B-4D69-BBD3-B3AFD4C80DB4}"/>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894213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724567" y="1811427"/>
            <a:ext cx="4209804" cy="4771935"/>
          </a:xfrm>
        </p:spPr>
        <p:txBody>
          <a:bodyPr>
            <a:normAutofit/>
          </a:bodyPr>
          <a:lstStyle/>
          <a:p>
            <a:pPr algn="just"/>
            <a:r>
              <a:rPr lang="fr-FR" sz="1100" dirty="0"/>
              <a:t>La surface agricole du territoire de Gevrey-Chambertin et Nuits-Saint-Georges est en baisse de 0,5% en moyenne entre 2000 et 2012. Ce sont notamment autour des territoires les plus urbanisés de la communauté de communes que la perte de surface agricole est la plus importante.</a:t>
            </a:r>
          </a:p>
          <a:p>
            <a:pPr algn="just"/>
            <a:r>
              <a:rPr lang="fr-FR" sz="1100" dirty="0"/>
              <a:t>Les espaces agricoles cèdent leur place notamment aux territoires artificialisés qui eux ont connu une augmentation de plus de 7% sur le territoire. Les espaces forestiers et les zones d’eau connaissent une hausse de superficie respectivement de l’ordre de 0,15% et 0,9%.</a:t>
            </a:r>
          </a:p>
          <a:p>
            <a:pPr algn="just"/>
            <a:r>
              <a:rPr lang="fr-FR" sz="1100" dirty="0"/>
              <a:t>Cette tendance est moins marquée que l’évolution des surfaces agricoles de France où l’agriculture a perdu pour la même période plus de 3% de superficie.</a:t>
            </a:r>
          </a:p>
          <a:p>
            <a:pPr algn="just"/>
            <a:r>
              <a:rPr lang="fr-FR" sz="1100" dirty="0"/>
              <a:t>L’irrigation sur le territoire représente 270 000 de m3 d’eau par an.</a:t>
            </a:r>
          </a:p>
          <a:p>
            <a:pPr algn="just"/>
            <a:endParaRPr lang="fr-FR" dirty="0"/>
          </a:p>
          <a:p>
            <a:pPr algn="just"/>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sz="1400" dirty="0"/>
              <a:t>Evolution de l’agriculture</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27" name="Espace réservé du graphique 18">
            <a:extLst>
              <a:ext uri="{FF2B5EF4-FFF2-40B4-BE49-F238E27FC236}">
                <a16:creationId xmlns:a16="http://schemas.microsoft.com/office/drawing/2014/main" xmlns="" id="{E4FDFB8F-B188-457D-8CD3-42366A54A5BE}"/>
              </a:ext>
            </a:extLst>
          </p:cNvPr>
          <p:cNvGraphicFramePr>
            <a:graphicFrameLocks noGrp="1"/>
          </p:cNvGraphicFramePr>
          <p:nvPr>
            <p:ph type="chart" sz="quarter" idx="22"/>
            <p:extLst>
              <p:ext uri="{D42A27DB-BD31-4B8C-83A1-F6EECF244321}">
                <p14:modId xmlns:p14="http://schemas.microsoft.com/office/powerpoint/2010/main" val="1771668663"/>
              </p:ext>
            </p:extLst>
          </p:nvPr>
        </p:nvGraphicFramePr>
        <p:xfrm>
          <a:off x="378444" y="4526359"/>
          <a:ext cx="4929884" cy="1905691"/>
        </p:xfrm>
        <a:graphic>
          <a:graphicData uri="http://schemas.openxmlformats.org/drawingml/2006/chart">
            <c:chart xmlns:c="http://schemas.openxmlformats.org/drawingml/2006/chart" xmlns:r="http://schemas.openxmlformats.org/officeDocument/2006/relationships" r:id="rId3"/>
          </a:graphicData>
        </a:graphic>
      </p:graphicFrame>
      <p:sp>
        <p:nvSpPr>
          <p:cNvPr id="34" name="ZoneTexte 33">
            <a:extLst>
              <a:ext uri="{FF2B5EF4-FFF2-40B4-BE49-F238E27FC236}">
                <a16:creationId xmlns:a16="http://schemas.microsoft.com/office/drawing/2014/main" xmlns="" id="{C71C4921-0651-40FB-B6CC-9D3938C5161D}"/>
              </a:ext>
            </a:extLst>
          </p:cNvPr>
          <p:cNvSpPr txBox="1"/>
          <p:nvPr/>
        </p:nvSpPr>
        <p:spPr>
          <a:xfrm>
            <a:off x="454644" y="1376982"/>
            <a:ext cx="3756156" cy="276999"/>
          </a:xfrm>
          <a:prstGeom prst="rect">
            <a:avLst/>
          </a:prstGeom>
          <a:noFill/>
        </p:spPr>
        <p:txBody>
          <a:bodyPr wrap="none" rtlCol="0">
            <a:spAutoFit/>
          </a:bodyPr>
          <a:lstStyle/>
          <a:p>
            <a:r>
              <a:rPr lang="fr-FR" sz="1200" b="1" dirty="0"/>
              <a:t>Evolution des surfaces agricoles en 2000 et 2012</a:t>
            </a:r>
          </a:p>
        </p:txBody>
      </p:sp>
      <p:pic>
        <p:nvPicPr>
          <p:cNvPr id="42" name="Espace réservé du contenu 41">
            <a:extLst>
              <a:ext uri="{FF2B5EF4-FFF2-40B4-BE49-F238E27FC236}">
                <a16:creationId xmlns:a16="http://schemas.microsoft.com/office/drawing/2014/main" xmlns="" id="{58AE98F0-9239-4284-8C98-532F98185323}"/>
              </a:ext>
            </a:extLst>
          </p:cNvPr>
          <p:cNvPicPr>
            <a:picLocks noGrp="1" noChangeAspect="1"/>
          </p:cNvPicPr>
          <p:nvPr>
            <p:ph sz="quarter" idx="25"/>
          </p:nvPr>
        </p:nvPicPr>
        <p:blipFill>
          <a:blip r:embed="rId4" cstate="print">
            <a:extLst>
              <a:ext uri="{28A0092B-C50C-407E-A947-70E740481C1C}">
                <a14:useLocalDpi xmlns:a14="http://schemas.microsoft.com/office/drawing/2010/main" val="0"/>
              </a:ext>
            </a:extLst>
          </a:blip>
          <a:stretch>
            <a:fillRect/>
          </a:stretch>
        </p:blipFill>
        <p:spPr>
          <a:xfrm>
            <a:off x="378444" y="1716475"/>
            <a:ext cx="4040990" cy="2857615"/>
          </a:xfrm>
        </p:spPr>
      </p:pic>
      <p:sp>
        <p:nvSpPr>
          <p:cNvPr id="2" name="Espace réservé du numéro de diapositive 1">
            <a:extLst>
              <a:ext uri="{FF2B5EF4-FFF2-40B4-BE49-F238E27FC236}">
                <a16:creationId xmlns:a16="http://schemas.microsoft.com/office/drawing/2014/main" xmlns="" id="{275944FE-1EF6-4BAD-B687-A1DBB3077166}"/>
              </a:ext>
            </a:extLst>
          </p:cNvPr>
          <p:cNvSpPr>
            <a:spLocks noGrp="1"/>
          </p:cNvSpPr>
          <p:nvPr>
            <p:ph type="sldNum" sz="quarter" idx="12"/>
          </p:nvPr>
        </p:nvSpPr>
        <p:spPr/>
        <p:txBody>
          <a:bodyPr/>
          <a:lstStyle/>
          <a:p>
            <a:fld id="{01DFE443-B80B-44A7-B8E3-175A733CB829}" type="slidenum">
              <a:rPr lang="fr-FR" smtClean="0"/>
              <a:t>36</a:t>
            </a:fld>
            <a:endParaRPr lang="fr-FR"/>
          </a:p>
        </p:txBody>
      </p:sp>
      <p:sp>
        <p:nvSpPr>
          <p:cNvPr id="13" name="Espace réservé du texte 1">
            <a:extLst>
              <a:ext uri="{FF2B5EF4-FFF2-40B4-BE49-F238E27FC236}">
                <a16:creationId xmlns:a16="http://schemas.microsoft.com/office/drawing/2014/main" xmlns="" id="{AF036D63-CC2E-46CF-888F-24ECD8BF004D}"/>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a:t>
            </a:r>
          </a:p>
        </p:txBody>
      </p:sp>
    </p:spTree>
    <p:extLst>
      <p:ext uri="{BB962C8B-B14F-4D97-AF65-F5344CB8AC3E}">
        <p14:creationId xmlns:p14="http://schemas.microsoft.com/office/powerpoint/2010/main" val="611793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4629C6C8-62A8-4402-A208-EC416242D208}"/>
              </a:ext>
            </a:extLst>
          </p:cNvPr>
          <p:cNvSpPr>
            <a:spLocks noGrp="1"/>
          </p:cNvSpPr>
          <p:nvPr>
            <p:ph type="body" sz="quarter" idx="18"/>
          </p:nvPr>
        </p:nvSpPr>
        <p:spPr>
          <a:xfrm>
            <a:off x="5159829" y="4698127"/>
            <a:ext cx="3806774" cy="360000"/>
          </a:xfrm>
        </p:spPr>
        <p:txBody>
          <a:bodyPr/>
          <a:lstStyle/>
          <a:p>
            <a:r>
              <a:rPr lang="fr-FR" dirty="0"/>
              <a:t>2,5 Ktep</a:t>
            </a:r>
          </a:p>
        </p:txBody>
      </p:sp>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892595" y="1811427"/>
            <a:ext cx="4041775" cy="2374375"/>
          </a:xfrm>
        </p:spPr>
        <p:txBody>
          <a:bodyPr/>
          <a:lstStyle/>
          <a:p>
            <a:pPr algn="just"/>
            <a:r>
              <a:rPr lang="fr-FR" sz="1100" dirty="0"/>
              <a:t>La surface agricole sur le territoire s’élève à 25 000 ha et emploie environ 1600 personnes, représentant plus de 50% des emplois du territoire.</a:t>
            </a:r>
          </a:p>
          <a:p>
            <a:pPr algn="just"/>
            <a:r>
              <a:rPr lang="fr-FR" sz="1100" dirty="0"/>
              <a:t>L’agriculture émet 20% des polluants du territoire et 13% des gaz à effet de serre alors que le secteur ne représente que 2% des consommations d’énergie.</a:t>
            </a:r>
          </a:p>
          <a:p>
            <a:pPr algn="just"/>
            <a:r>
              <a:rPr lang="fr-FR" sz="1100" dirty="0"/>
              <a:t>L’agriculture est particulièrement orientée sur la culture qui participe à 97% des consommations d’énergie du secteur. La surface agricole du territoire est en déclin avec une baisse de -0,5% entre les 1990 et 2012 au dépend de surfaces artificialisées.</a:t>
            </a:r>
          </a:p>
          <a:p>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Diagnostic</a:t>
            </a:r>
          </a:p>
        </p:txBody>
      </p:sp>
      <p:sp>
        <p:nvSpPr>
          <p:cNvPr id="12" name="Espace réservé du texte 11">
            <a:extLst>
              <a:ext uri="{FF2B5EF4-FFF2-40B4-BE49-F238E27FC236}">
                <a16:creationId xmlns:a16="http://schemas.microsoft.com/office/drawing/2014/main" xmlns=""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302869E6-C937-47A9-B0B5-156B59E556E4}"/>
              </a:ext>
            </a:extLst>
          </p:cNvPr>
          <p:cNvSpPr>
            <a:spLocks noGrp="1"/>
          </p:cNvSpPr>
          <p:nvPr>
            <p:ph type="body" sz="quarter" idx="19"/>
          </p:nvPr>
        </p:nvSpPr>
        <p:spPr>
          <a:xfrm>
            <a:off x="5159829" y="5214398"/>
            <a:ext cx="3806774" cy="360000"/>
          </a:xfrm>
        </p:spPr>
        <p:txBody>
          <a:bodyPr/>
          <a:lstStyle/>
          <a:p>
            <a:r>
              <a:rPr lang="fr-FR" dirty="0"/>
              <a:t>30 000 tonnes d’équivalent CO2</a:t>
            </a:r>
          </a:p>
        </p:txBody>
      </p:sp>
      <p:sp>
        <p:nvSpPr>
          <p:cNvPr id="14" name="Espace réservé du texte 13">
            <a:extLst>
              <a:ext uri="{FF2B5EF4-FFF2-40B4-BE49-F238E27FC236}">
                <a16:creationId xmlns:a16="http://schemas.microsoft.com/office/drawing/2014/main" xmlns="" id="{193458AA-D913-482D-87F8-031C3779B11E}"/>
              </a:ext>
            </a:extLst>
          </p:cNvPr>
          <p:cNvSpPr>
            <a:spLocks noGrp="1"/>
          </p:cNvSpPr>
          <p:nvPr>
            <p:ph type="body" sz="quarter" idx="20"/>
          </p:nvPr>
        </p:nvSpPr>
        <p:spPr>
          <a:xfrm>
            <a:off x="5159829" y="5741342"/>
            <a:ext cx="3806774" cy="360000"/>
          </a:xfrm>
        </p:spPr>
        <p:txBody>
          <a:bodyPr/>
          <a:lstStyle/>
          <a:p>
            <a:r>
              <a:rPr lang="fr-FR" dirty="0"/>
              <a:t>400 tonnes de polluants</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16" name="Espace réservé pour une image  16">
            <a:extLst>
              <a:ext uri="{FF2B5EF4-FFF2-40B4-BE49-F238E27FC236}">
                <a16:creationId xmlns:a16="http://schemas.microsoft.com/office/drawing/2014/main" xmlns="" id="{478B6433-D307-4A49-B238-EDB4D7B4F5AF}"/>
              </a:ext>
            </a:extLst>
          </p:cNvPr>
          <p:cNvPicPr>
            <a:picLocks noChangeAspect="1"/>
          </p:cNvPicPr>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4698127"/>
            <a:ext cx="310774" cy="360000"/>
          </a:xfrm>
          <a:prstGeom prst="rect">
            <a:avLst/>
          </a:prstGeom>
        </p:spPr>
      </p:pic>
      <p:pic>
        <p:nvPicPr>
          <p:cNvPr id="17" name="Espace réservé pour une image  41">
            <a:extLst>
              <a:ext uri="{FF2B5EF4-FFF2-40B4-BE49-F238E27FC236}">
                <a16:creationId xmlns:a16="http://schemas.microsoft.com/office/drawing/2014/main" xmlns="" id="{3F92E3EA-A5DC-4AE8-9745-0BD84201B3BB}"/>
              </a:ext>
            </a:extLst>
          </p:cNvPr>
          <p:cNvPicPr>
            <a:picLocks noChangeAspect="1"/>
          </p:cNvPicPr>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214399"/>
            <a:ext cx="310774" cy="360000"/>
          </a:xfrm>
          <a:prstGeom prst="rect">
            <a:avLst/>
          </a:prstGeom>
        </p:spPr>
      </p:pic>
      <p:pic>
        <p:nvPicPr>
          <p:cNvPr id="19" name="Espace réservé pour une image  10">
            <a:extLst>
              <a:ext uri="{FF2B5EF4-FFF2-40B4-BE49-F238E27FC236}">
                <a16:creationId xmlns:a16="http://schemas.microsoft.com/office/drawing/2014/main" xmlns="" id="{3ACBEA5D-F116-47DF-8DBA-315DC3EDE13A}"/>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185" y="5741343"/>
            <a:ext cx="310774" cy="360000"/>
          </a:xfrm>
          <a:prstGeom prst="rect">
            <a:avLst/>
          </a:prstGeom>
        </p:spPr>
      </p:pic>
      <p:graphicFrame>
        <p:nvGraphicFramePr>
          <p:cNvPr id="24" name="Espace réservé du graphique 23">
            <a:extLst>
              <a:ext uri="{FF2B5EF4-FFF2-40B4-BE49-F238E27FC236}">
                <a16:creationId xmlns:a16="http://schemas.microsoft.com/office/drawing/2014/main" xmlns="" id="{A3D098F8-43E5-47A3-A671-B55EB7A8C09E}"/>
              </a:ext>
            </a:extLst>
          </p:cNvPr>
          <p:cNvGraphicFramePr>
            <a:graphicFrameLocks noGrp="1"/>
          </p:cNvGraphicFramePr>
          <p:nvPr>
            <p:ph type="chart" sz="quarter" idx="22"/>
            <p:extLst>
              <p:ext uri="{D42A27DB-BD31-4B8C-83A1-F6EECF244321}">
                <p14:modId xmlns:p14="http://schemas.microsoft.com/office/powerpoint/2010/main" val="1008761856"/>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Espace réservé du contenu 19">
            <a:extLst>
              <a:ext uri="{FF2B5EF4-FFF2-40B4-BE49-F238E27FC236}">
                <a16:creationId xmlns:a16="http://schemas.microsoft.com/office/drawing/2014/main" xmlns="" id="{21D816C2-BDB9-4D58-8A30-39EAB7C53E33}"/>
              </a:ext>
            </a:extLst>
          </p:cNvPr>
          <p:cNvGraphicFramePr>
            <a:graphicFrameLocks noGrp="1"/>
          </p:cNvGraphicFramePr>
          <p:nvPr>
            <p:ph sz="quarter" idx="25"/>
            <p:extLst>
              <p:ext uri="{D42A27DB-BD31-4B8C-83A1-F6EECF244321}">
                <p14:modId xmlns:p14="http://schemas.microsoft.com/office/powerpoint/2010/main" val="544669127"/>
              </p:ext>
            </p:extLst>
          </p:nvPr>
        </p:nvGraphicFramePr>
        <p:xfrm>
          <a:off x="377825" y="4122302"/>
          <a:ext cx="4041775" cy="2059423"/>
        </p:xfrm>
        <a:graphic>
          <a:graphicData uri="http://schemas.openxmlformats.org/drawingml/2006/chart">
            <c:chart xmlns:c="http://schemas.openxmlformats.org/drawingml/2006/chart" xmlns:r="http://schemas.openxmlformats.org/officeDocument/2006/relationships" r:id="rId7"/>
          </a:graphicData>
        </a:graphic>
      </p:graphicFrame>
      <p:sp>
        <p:nvSpPr>
          <p:cNvPr id="20" name="Espace réservé du texte 13">
            <a:extLst>
              <a:ext uri="{FF2B5EF4-FFF2-40B4-BE49-F238E27FC236}">
                <a16:creationId xmlns:a16="http://schemas.microsoft.com/office/drawing/2014/main" xmlns="" id="{771A896B-A403-4DBF-84BC-789E34662F75}"/>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2 millions d’€</a:t>
            </a:r>
          </a:p>
        </p:txBody>
      </p:sp>
      <p:pic>
        <p:nvPicPr>
          <p:cNvPr id="21" name="Espace réservé pour une image  24">
            <a:extLst>
              <a:ext uri="{FF2B5EF4-FFF2-40B4-BE49-F238E27FC236}">
                <a16:creationId xmlns:a16="http://schemas.microsoft.com/office/drawing/2014/main" xmlns="" id="{ECB514B2-01B6-444B-A1C1-6BAF1907266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4" name="Espace réservé du numéro de diapositive 3">
            <a:extLst>
              <a:ext uri="{FF2B5EF4-FFF2-40B4-BE49-F238E27FC236}">
                <a16:creationId xmlns:a16="http://schemas.microsoft.com/office/drawing/2014/main" xmlns="" id="{6D241B73-8205-4FE2-822A-E712B55A4F94}"/>
              </a:ext>
            </a:extLst>
          </p:cNvPr>
          <p:cNvSpPr>
            <a:spLocks noGrp="1"/>
          </p:cNvSpPr>
          <p:nvPr>
            <p:ph type="sldNum" sz="quarter" idx="12"/>
          </p:nvPr>
        </p:nvSpPr>
        <p:spPr/>
        <p:txBody>
          <a:bodyPr/>
          <a:lstStyle/>
          <a:p>
            <a:fld id="{01DFE443-B80B-44A7-B8E3-175A733CB829}" type="slidenum">
              <a:rPr lang="fr-FR" smtClean="0"/>
              <a:t>37</a:t>
            </a:fld>
            <a:endParaRPr lang="fr-FR"/>
          </a:p>
        </p:txBody>
      </p:sp>
      <p:sp>
        <p:nvSpPr>
          <p:cNvPr id="22" name="Espace réservé du texte 1">
            <a:extLst>
              <a:ext uri="{FF2B5EF4-FFF2-40B4-BE49-F238E27FC236}">
                <a16:creationId xmlns:a16="http://schemas.microsoft.com/office/drawing/2014/main" xmlns="" id="{84D4ED64-3E5B-4257-A2FA-6555C4A71F7A}"/>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a:t>
            </a:r>
          </a:p>
        </p:txBody>
      </p:sp>
    </p:spTree>
    <p:extLst>
      <p:ext uri="{BB962C8B-B14F-4D97-AF65-F5344CB8AC3E}">
        <p14:creationId xmlns:p14="http://schemas.microsoft.com/office/powerpoint/2010/main" val="1878470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p:txBody>
          <a:bodyPr>
            <a:normAutofit/>
          </a:bodyPr>
          <a:lstStyle/>
          <a:p>
            <a:pPr algn="just"/>
            <a:r>
              <a:rPr lang="fr-FR" sz="1100" dirty="0"/>
              <a:t>Alors que l’utilisation d’énergie est en hausse dans le secteur agricole, l’émission de polluants atmosphériques et de gaz à effet de serre connaissent une baisse très similaire entre 2012 et 2014.</a:t>
            </a:r>
          </a:p>
          <a:p>
            <a:pPr algn="just"/>
            <a:r>
              <a:rPr lang="fr-FR" sz="1100" dirty="0"/>
              <a:t>Parmi les pratiques culturales, c’est la culture de céréale qui consomme le plus d’énergie alors que dans les pratiques d’élevage, c’est la filière bovine que se trouve en première place des consommations.</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sz="1600" dirty="0"/>
              <a:t>Diagnostic</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22" name="Espace réservé du contenu 21">
            <a:extLst>
              <a:ext uri="{FF2B5EF4-FFF2-40B4-BE49-F238E27FC236}">
                <a16:creationId xmlns:a16="http://schemas.microsoft.com/office/drawing/2014/main" xmlns="" id="{45741163-2C8B-492E-B3A1-776E0B0FE025}"/>
              </a:ext>
            </a:extLst>
          </p:cNvPr>
          <p:cNvGraphicFramePr>
            <a:graphicFrameLocks noGrp="1"/>
          </p:cNvGraphicFramePr>
          <p:nvPr>
            <p:ph sz="quarter" idx="25"/>
            <p:extLst>
              <p:ext uri="{D42A27DB-BD31-4B8C-83A1-F6EECF244321}">
                <p14:modId xmlns:p14="http://schemas.microsoft.com/office/powerpoint/2010/main" val="182353057"/>
              </p:ext>
            </p:extLst>
          </p:nvPr>
        </p:nvGraphicFramePr>
        <p:xfrm>
          <a:off x="377825" y="4274820"/>
          <a:ext cx="4041775" cy="1970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aphique 22">
            <a:extLst>
              <a:ext uri="{FF2B5EF4-FFF2-40B4-BE49-F238E27FC236}">
                <a16:creationId xmlns:a16="http://schemas.microsoft.com/office/drawing/2014/main" xmlns="" id="{9D51A5E7-1946-4BC4-B033-4D7B276F31CA}"/>
              </a:ext>
            </a:extLst>
          </p:cNvPr>
          <p:cNvGraphicFramePr>
            <a:graphicFrameLocks/>
          </p:cNvGraphicFramePr>
          <p:nvPr>
            <p:extLst>
              <p:ext uri="{D42A27DB-BD31-4B8C-83A1-F6EECF244321}">
                <p14:modId xmlns:p14="http://schemas.microsoft.com/office/powerpoint/2010/main" val="3410686845"/>
              </p:ext>
            </p:extLst>
          </p:nvPr>
        </p:nvGraphicFramePr>
        <p:xfrm>
          <a:off x="4572000" y="4274820"/>
          <a:ext cx="4041775" cy="19704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Espace réservé du graphique 11">
            <a:extLst>
              <a:ext uri="{FF2B5EF4-FFF2-40B4-BE49-F238E27FC236}">
                <a16:creationId xmlns:a16="http://schemas.microsoft.com/office/drawing/2014/main" xmlns="" id="{BFE064FF-B252-4A2C-B560-9A3215D125B2}"/>
              </a:ext>
            </a:extLst>
          </p:cNvPr>
          <p:cNvGraphicFramePr>
            <a:graphicFrameLocks noGrp="1"/>
          </p:cNvGraphicFramePr>
          <p:nvPr>
            <p:ph type="chart" sz="quarter" idx="22"/>
            <p:extLst>
              <p:ext uri="{D42A27DB-BD31-4B8C-83A1-F6EECF244321}">
                <p14:modId xmlns:p14="http://schemas.microsoft.com/office/powerpoint/2010/main" val="89206397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xmlns="" id="{E06BADBC-8FE0-4819-A650-0EEA51409C43}"/>
              </a:ext>
            </a:extLst>
          </p:cNvPr>
          <p:cNvSpPr>
            <a:spLocks noGrp="1"/>
          </p:cNvSpPr>
          <p:nvPr>
            <p:ph type="sldNum" sz="quarter" idx="12"/>
          </p:nvPr>
        </p:nvSpPr>
        <p:spPr/>
        <p:txBody>
          <a:bodyPr/>
          <a:lstStyle/>
          <a:p>
            <a:fld id="{01DFE443-B80B-44A7-B8E3-175A733CB829}" type="slidenum">
              <a:rPr lang="fr-FR" smtClean="0"/>
              <a:t>38</a:t>
            </a:fld>
            <a:endParaRPr lang="fr-FR"/>
          </a:p>
        </p:txBody>
      </p:sp>
      <p:sp>
        <p:nvSpPr>
          <p:cNvPr id="13" name="Espace réservé du texte 1">
            <a:extLst>
              <a:ext uri="{FF2B5EF4-FFF2-40B4-BE49-F238E27FC236}">
                <a16:creationId xmlns:a16="http://schemas.microsoft.com/office/drawing/2014/main" xmlns="" id="{FB0A606A-D214-45DA-A765-35BE1987B3F7}"/>
              </a:ext>
            </a:extLst>
          </p:cNvPr>
          <p:cNvSpPr>
            <a:spLocks noGrp="1"/>
          </p:cNvSpPr>
          <p:nvPr>
            <p:ph type="body" sz="quarter" idx="21"/>
          </p:nvPr>
        </p:nvSpPr>
        <p:spPr>
          <a:xfrm>
            <a:off x="4712758" y="6518671"/>
            <a:ext cx="4209804" cy="308217"/>
          </a:xfrm>
        </p:spPr>
        <p:txBody>
          <a:bodyPr/>
          <a:lstStyle/>
          <a:p>
            <a:r>
              <a:rPr lang="fr-FR" sz="1100" i="1" dirty="0"/>
              <a:t>Source : données OPTEER, données agricoles : AGRESTE</a:t>
            </a:r>
          </a:p>
        </p:txBody>
      </p:sp>
    </p:spTree>
    <p:extLst>
      <p:ext uri="{BB962C8B-B14F-4D97-AF65-F5344CB8AC3E}">
        <p14:creationId xmlns:p14="http://schemas.microsoft.com/office/powerpoint/2010/main" val="2026771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388136" y="1713292"/>
            <a:ext cx="4209804" cy="4096958"/>
          </a:xfrm>
        </p:spPr>
        <p:txBody>
          <a:bodyPr>
            <a:normAutofit/>
          </a:bodyPr>
          <a:lstStyle/>
          <a:p>
            <a:pPr algn="just"/>
            <a:r>
              <a:rPr lang="fr-FR" sz="1100" dirty="0"/>
              <a:t>Le secteur agricole attenue sa contribution aux émissions de polluants sur le territoire depuis 2010. Même si les émissions étaient en hausse entre 2008 et 2010, elles suivent ensuite une tendances à la baisse jusqu’en 2014.</a:t>
            </a:r>
          </a:p>
          <a:p>
            <a:pPr algn="just"/>
            <a:r>
              <a:rPr lang="fr-FR" sz="1100" dirty="0"/>
              <a:t>L’agriculture est le premier émetteur d’ammoniac notamment à cause de l’utilisation d’engrais et qui est produit par les activités d’élevage (rejet organiques). C’est d’ailleurs le seul polluants qui a connu une augmentation entre 2010 et 2012 puis a suivi la tendance générale de réduction.</a:t>
            </a:r>
          </a:p>
          <a:p>
            <a:pPr algn="just"/>
            <a:r>
              <a:rPr lang="fr-FR" sz="1100" dirty="0"/>
              <a:t>Contrairement aux autres secteurs, les émissions de gaz à effet de serre (GES) du secteur agricole ne proviennent pas en majorité de la consommation d’énergie, c’est pourquoi les gaz à effet de serre émis ne sont pas que du dioxyde de carbone (CO₂). </a:t>
            </a:r>
          </a:p>
          <a:p>
            <a:pPr algn="just"/>
            <a:r>
              <a:rPr lang="fr-FR" sz="1100" dirty="0"/>
              <a:t>Les émissions non énergétiques représentent les 3 quarts des émissions du secteur agricole, elles sont dues à l’</a:t>
            </a:r>
            <a:r>
              <a:rPr lang="fr-FR" sz="1100" b="1" dirty="0"/>
              <a:t>utilisation d’engrais</a:t>
            </a:r>
            <a:r>
              <a:rPr lang="fr-FR" sz="1100" dirty="0"/>
              <a:t> (qui émet un gaz appelé protoxyde d’azote ou N₂O) et aux </a:t>
            </a:r>
            <a:r>
              <a:rPr lang="fr-FR" sz="1100" b="1" dirty="0"/>
              <a:t>animaux d’élevages</a:t>
            </a:r>
            <a:r>
              <a:rPr lang="fr-FR" sz="1100" dirty="0"/>
              <a:t>, dont la fermentation entérique et les déjections émettent du méthane (CH₄).</a:t>
            </a:r>
          </a:p>
          <a:p>
            <a:pPr algn="just"/>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sz="1600" dirty="0"/>
              <a:t>Des émissions à la baisse</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19" name="Espace réservé du contenu 18">
            <a:extLst>
              <a:ext uri="{FF2B5EF4-FFF2-40B4-BE49-F238E27FC236}">
                <a16:creationId xmlns:a16="http://schemas.microsoft.com/office/drawing/2014/main" xmlns="" id="{8BAD9CE4-2EBE-431C-A0FD-6FCC8F661C26}"/>
              </a:ext>
            </a:extLst>
          </p:cNvPr>
          <p:cNvGraphicFramePr>
            <a:graphicFrameLocks noGrp="1"/>
          </p:cNvGraphicFramePr>
          <p:nvPr>
            <p:ph sz="quarter" idx="25"/>
            <p:extLst>
              <p:ext uri="{D42A27DB-BD31-4B8C-83A1-F6EECF244321}">
                <p14:modId xmlns:p14="http://schemas.microsoft.com/office/powerpoint/2010/main" val="2345355203"/>
              </p:ext>
            </p:extLst>
          </p:nvPr>
        </p:nvGraphicFramePr>
        <p:xfrm>
          <a:off x="5220760" y="1798375"/>
          <a:ext cx="3546724" cy="226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Espace réservé du graphique 16">
            <a:extLst>
              <a:ext uri="{FF2B5EF4-FFF2-40B4-BE49-F238E27FC236}">
                <a16:creationId xmlns:a16="http://schemas.microsoft.com/office/drawing/2014/main" xmlns="" id="{22767DC6-E3E2-4673-8339-19C08A1C0CAA}"/>
              </a:ext>
            </a:extLst>
          </p:cNvPr>
          <p:cNvGraphicFramePr>
            <a:graphicFrameLocks noGrp="1"/>
          </p:cNvGraphicFramePr>
          <p:nvPr>
            <p:ph type="chart" sz="quarter" idx="22"/>
            <p:extLst>
              <p:ext uri="{D42A27DB-BD31-4B8C-83A1-F6EECF244321}">
                <p14:modId xmlns:p14="http://schemas.microsoft.com/office/powerpoint/2010/main" val="3619670358"/>
              </p:ext>
            </p:extLst>
          </p:nvPr>
        </p:nvGraphicFramePr>
        <p:xfrm>
          <a:off x="5220760" y="4146904"/>
          <a:ext cx="3546724" cy="2436458"/>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ce réservé du numéro de diapositive 1">
            <a:extLst>
              <a:ext uri="{FF2B5EF4-FFF2-40B4-BE49-F238E27FC236}">
                <a16:creationId xmlns:a16="http://schemas.microsoft.com/office/drawing/2014/main" xmlns="" id="{A074537C-F83C-4706-B338-4CBE24726FF6}"/>
              </a:ext>
            </a:extLst>
          </p:cNvPr>
          <p:cNvSpPr>
            <a:spLocks noGrp="1"/>
          </p:cNvSpPr>
          <p:nvPr>
            <p:ph type="sldNum" sz="quarter" idx="12"/>
          </p:nvPr>
        </p:nvSpPr>
        <p:spPr/>
        <p:txBody>
          <a:bodyPr/>
          <a:lstStyle/>
          <a:p>
            <a:fld id="{01DFE443-B80B-44A7-B8E3-175A733CB829}" type="slidenum">
              <a:rPr lang="fr-FR" smtClean="0"/>
              <a:t>39</a:t>
            </a:fld>
            <a:endParaRPr lang="fr-FR"/>
          </a:p>
        </p:txBody>
      </p:sp>
      <p:sp>
        <p:nvSpPr>
          <p:cNvPr id="13" name="Espace réservé du texte 1">
            <a:extLst>
              <a:ext uri="{FF2B5EF4-FFF2-40B4-BE49-F238E27FC236}">
                <a16:creationId xmlns:a16="http://schemas.microsoft.com/office/drawing/2014/main" xmlns="" id="{532B9E32-B1A2-457C-A315-6906CD2F0784}"/>
              </a:ext>
            </a:extLst>
          </p:cNvPr>
          <p:cNvSpPr>
            <a:spLocks noGrp="1"/>
          </p:cNvSpPr>
          <p:nvPr>
            <p:ph type="body" sz="quarter" idx="21"/>
          </p:nvPr>
        </p:nvSpPr>
        <p:spPr>
          <a:xfrm>
            <a:off x="4721225" y="6472238"/>
            <a:ext cx="4040188" cy="303212"/>
          </a:xfrm>
        </p:spPr>
        <p:txBody>
          <a:bodyPr/>
          <a:lstStyle/>
          <a:p>
            <a:r>
              <a:rPr lang="fr-FR" sz="1100" i="1" dirty="0"/>
              <a:t>Source : données OPTEER</a:t>
            </a:r>
          </a:p>
        </p:txBody>
      </p:sp>
    </p:spTree>
    <p:extLst>
      <p:ext uri="{BB962C8B-B14F-4D97-AF65-F5344CB8AC3E}">
        <p14:creationId xmlns:p14="http://schemas.microsoft.com/office/powerpoint/2010/main" val="91451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448D679-AB05-4CF6-A3AE-92C92BEFFB04}"/>
              </a:ext>
            </a:extLst>
          </p:cNvPr>
          <p:cNvSpPr>
            <a:spLocks noGrp="1"/>
          </p:cNvSpPr>
          <p:nvPr>
            <p:ph type="title"/>
          </p:nvPr>
        </p:nvSpPr>
        <p:spPr/>
        <p:txBody>
          <a:bodyPr/>
          <a:lstStyle/>
          <a:p>
            <a:r>
              <a:rPr lang="fr-FR" dirty="0"/>
              <a:t>Rappel</a:t>
            </a:r>
          </a:p>
        </p:txBody>
      </p:sp>
      <p:sp>
        <p:nvSpPr>
          <p:cNvPr id="10" name="Espace réservé du texte 9">
            <a:extLst>
              <a:ext uri="{FF2B5EF4-FFF2-40B4-BE49-F238E27FC236}">
                <a16:creationId xmlns:a16="http://schemas.microsoft.com/office/drawing/2014/main" xmlns="" id="{9B84F92C-EDE2-43BA-A70E-04F4C2136700}"/>
              </a:ext>
            </a:extLst>
          </p:cNvPr>
          <p:cNvSpPr>
            <a:spLocks noGrp="1"/>
          </p:cNvSpPr>
          <p:nvPr>
            <p:ph type="body" sz="quarter" idx="24"/>
          </p:nvPr>
        </p:nvSpPr>
        <p:spPr>
          <a:xfrm>
            <a:off x="495300" y="1811427"/>
            <a:ext cx="8439071" cy="4092900"/>
          </a:xfrm>
        </p:spPr>
        <p:txBody>
          <a:bodyPr>
            <a:normAutofit/>
          </a:bodyPr>
          <a:lstStyle/>
          <a:p>
            <a:r>
              <a:rPr lang="fr-FR" dirty="0"/>
              <a:t>Au sein du diagnostic du PCAET, il a été utilisé l’unité de mesure TEP ou KTEP (1 millier de TEP). </a:t>
            </a:r>
          </a:p>
          <a:p>
            <a:endParaRPr lang="fr-FR" dirty="0"/>
          </a:p>
          <a:p>
            <a:r>
              <a:rPr lang="fr-FR" dirty="0"/>
              <a:t>La TEP (ou Tonne Equivalent Pétrole) est une unité de mesure de l’énergie. Elle permet d’évaluer une quantité d’énergie consommée par tous types de source (gaz, électrice…) rapportée à l’équivalence d’énergie calorifique résultant de la combustion d’une tonne de pétrole brut. L’utilisation de l’unité TEP a pour avantage d’harmoniser la traduction de consommation d’énergie et de comparer les énergies entre elles. La combustion d’une tonne de pétrole brut (gasoil) est logiquement équivalent à 1 tep, la combustion d’une tonne de GPL équivaut à 1,095 tep et pour l’électricité par exemple, 1 MWh équivaut 0,086 tep. </a:t>
            </a:r>
          </a:p>
          <a:p>
            <a:r>
              <a:rPr lang="fr-FR" dirty="0"/>
              <a:t>Pour ce qui est de la production d’électricité, la conversion d’énergie finale et énergie primaire produite reste arbitraire, l’unité de Watt heure a donc été privilégié ainsi que pour le calcul des </a:t>
            </a:r>
            <a:r>
              <a:rPr lang="fr-FR" dirty="0" smtClean="0"/>
              <a:t>potentiels.</a:t>
            </a:r>
            <a:endParaRPr lang="fr-FR" dirty="0"/>
          </a:p>
          <a:p>
            <a:pPr algn="ctr"/>
            <a:r>
              <a:rPr lang="fr-FR" sz="1100" b="1" dirty="0"/>
              <a:t>1 tep correspond à 11 630 kWh, soit la consommation de près de 23 réfrigérateurs de classe C fonctionnant toute </a:t>
            </a:r>
            <a:r>
              <a:rPr lang="fr-FR" sz="1100" b="1" dirty="0" smtClean="0"/>
              <a:t>l’année. </a:t>
            </a:r>
            <a:endParaRPr lang="fr-FR" sz="1100" b="1" dirty="0"/>
          </a:p>
          <a:p>
            <a:endParaRPr lang="fr-FR" dirty="0"/>
          </a:p>
        </p:txBody>
      </p:sp>
      <p:sp>
        <p:nvSpPr>
          <p:cNvPr id="11" name="Espace réservé du texte 10">
            <a:extLst>
              <a:ext uri="{FF2B5EF4-FFF2-40B4-BE49-F238E27FC236}">
                <a16:creationId xmlns:a16="http://schemas.microsoft.com/office/drawing/2014/main" xmlns="" id="{F8651582-9F21-46D9-A117-18287A7CA6A7}"/>
              </a:ext>
            </a:extLst>
          </p:cNvPr>
          <p:cNvSpPr>
            <a:spLocks noGrp="1"/>
          </p:cNvSpPr>
          <p:nvPr>
            <p:ph type="body" sz="quarter" idx="13"/>
          </p:nvPr>
        </p:nvSpPr>
        <p:spPr/>
        <p:txBody>
          <a:bodyPr/>
          <a:lstStyle/>
          <a:p>
            <a:r>
              <a:rPr lang="fr-FR" dirty="0"/>
              <a:t>Tonne équivalent pétrole : TEP</a:t>
            </a:r>
          </a:p>
        </p:txBody>
      </p:sp>
      <p:sp>
        <p:nvSpPr>
          <p:cNvPr id="16" name="Espace réservé du numéro de diapositive 15">
            <a:extLst>
              <a:ext uri="{FF2B5EF4-FFF2-40B4-BE49-F238E27FC236}">
                <a16:creationId xmlns:a16="http://schemas.microsoft.com/office/drawing/2014/main" xmlns="" id="{7FE791EF-945F-406F-89D1-55614C64E1BB}"/>
              </a:ext>
            </a:extLst>
          </p:cNvPr>
          <p:cNvSpPr>
            <a:spLocks noGrp="1"/>
          </p:cNvSpPr>
          <p:nvPr>
            <p:ph type="sldNum" sz="quarter" idx="12"/>
          </p:nvPr>
        </p:nvSpPr>
        <p:spPr/>
        <p:txBody>
          <a:bodyPr/>
          <a:lstStyle/>
          <a:p>
            <a:fld id="{01DFE443-B80B-44A7-B8E3-175A733CB829}" type="slidenum">
              <a:rPr lang="fr-FR" smtClean="0"/>
              <a:pPr/>
              <a:t>4</a:t>
            </a:fld>
            <a:endParaRPr lang="fr-FR"/>
          </a:p>
        </p:txBody>
      </p:sp>
      <p:graphicFrame>
        <p:nvGraphicFramePr>
          <p:cNvPr id="17" name="Tableau 16">
            <a:extLst>
              <a:ext uri="{FF2B5EF4-FFF2-40B4-BE49-F238E27FC236}">
                <a16:creationId xmlns:a16="http://schemas.microsoft.com/office/drawing/2014/main" xmlns="" id="{E5F57688-BB75-44CE-B0B2-73FF38FAB7C5}"/>
              </a:ext>
            </a:extLst>
          </p:cNvPr>
          <p:cNvGraphicFramePr>
            <a:graphicFrameLocks noGrp="1"/>
          </p:cNvGraphicFramePr>
          <p:nvPr>
            <p:extLst>
              <p:ext uri="{D42A27DB-BD31-4B8C-83A1-F6EECF244321}">
                <p14:modId xmlns:p14="http://schemas.microsoft.com/office/powerpoint/2010/main" val="891846901"/>
              </p:ext>
            </p:extLst>
          </p:nvPr>
        </p:nvGraphicFramePr>
        <p:xfrm>
          <a:off x="1397913" y="4743450"/>
          <a:ext cx="5715000" cy="1562100"/>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xmlns="" val="1465640062"/>
                    </a:ext>
                  </a:extLst>
                </a:gridCol>
                <a:gridCol w="2857500">
                  <a:extLst>
                    <a:ext uri="{9D8B030D-6E8A-4147-A177-3AD203B41FA5}">
                      <a16:colId xmlns:a16="http://schemas.microsoft.com/office/drawing/2014/main" xmlns="" val="4075836028"/>
                    </a:ext>
                  </a:extLst>
                </a:gridCol>
              </a:tblGrid>
              <a:tr h="312420">
                <a:tc gridSpan="2">
                  <a:txBody>
                    <a:bodyPr/>
                    <a:lstStyle/>
                    <a:p>
                      <a:pPr algn="ctr"/>
                      <a:r>
                        <a:rPr lang="fr-FR" sz="1400" dirty="0">
                          <a:solidFill>
                            <a:schemeClr val="tx1"/>
                          </a:solidFill>
                        </a:rPr>
                        <a:t>Conversion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1200" dirty="0"/>
                    </a:p>
                  </a:txBody>
                  <a:tcPr/>
                </a:tc>
                <a:extLst>
                  <a:ext uri="{0D108BD9-81ED-4DB2-BD59-A6C34878D82A}">
                    <a16:rowId xmlns:a16="http://schemas.microsoft.com/office/drawing/2014/main" xmlns="" val="854004686"/>
                  </a:ext>
                </a:extLst>
              </a:tr>
              <a:tr h="312420">
                <a:tc>
                  <a:txBody>
                    <a:bodyPr/>
                    <a:lstStyle/>
                    <a:p>
                      <a:pPr algn="ctr"/>
                      <a:r>
                        <a:rPr lang="fr-FR" sz="1200" dirty="0">
                          <a:solidFill>
                            <a:schemeClr val="tx1"/>
                          </a:solidFill>
                        </a:rPr>
                        <a:t>1 tep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fr-FR" sz="1200" dirty="0">
                          <a:solidFill>
                            <a:schemeClr val="tx1"/>
                          </a:solidFill>
                        </a:rPr>
                        <a:t>11 630 kWh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3328778765"/>
                  </a:ext>
                </a:extLst>
              </a:tr>
              <a:tr h="312420">
                <a:tc>
                  <a:txBody>
                    <a:bodyPr/>
                    <a:lstStyle/>
                    <a:p>
                      <a:pPr algn="ctr"/>
                      <a:r>
                        <a:rPr lang="fr-FR" sz="1200" dirty="0">
                          <a:solidFill>
                            <a:schemeClr val="tx1"/>
                          </a:solidFill>
                        </a:rPr>
                        <a:t>1 Ktep</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rPr>
                        <a:t>11,63 GWh</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98680826"/>
                  </a:ext>
                </a:extLst>
              </a:tr>
              <a:tr h="312420">
                <a:tc>
                  <a:txBody>
                    <a:bodyPr/>
                    <a:lstStyle/>
                    <a:p>
                      <a:pPr algn="ctr"/>
                      <a:r>
                        <a:rPr lang="fr-FR" sz="1200" dirty="0">
                          <a:solidFill>
                            <a:schemeClr val="tx1"/>
                          </a:solidFill>
                        </a:rPr>
                        <a:t>1 GWh</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fr-FR" sz="1200" dirty="0">
                          <a:solidFill>
                            <a:schemeClr val="tx1"/>
                          </a:solidFill>
                        </a:rPr>
                        <a:t>86 tep</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3632227868"/>
                  </a:ext>
                </a:extLst>
              </a:tr>
              <a:tr h="312420">
                <a:tc>
                  <a:txBody>
                    <a:bodyPr/>
                    <a:lstStyle/>
                    <a:p>
                      <a:pPr algn="ctr"/>
                      <a:r>
                        <a:rPr lang="fr-FR" sz="1200" dirty="0">
                          <a:solidFill>
                            <a:schemeClr val="tx1"/>
                          </a:solidFill>
                        </a:rPr>
                        <a:t>1 TWh</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fr-FR" sz="1200" dirty="0">
                          <a:solidFill>
                            <a:schemeClr val="tx1"/>
                          </a:solidFill>
                        </a:rPr>
                        <a:t>86 Ktep</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1673122"/>
                  </a:ext>
                </a:extLst>
              </a:tr>
            </a:tbl>
          </a:graphicData>
        </a:graphic>
      </p:graphicFrame>
      <p:cxnSp>
        <p:nvCxnSpPr>
          <p:cNvPr id="19" name="Connecteur droit avec flèche 18">
            <a:extLst>
              <a:ext uri="{FF2B5EF4-FFF2-40B4-BE49-F238E27FC236}">
                <a16:creationId xmlns:a16="http://schemas.microsoft.com/office/drawing/2014/main" xmlns="" id="{140D99CC-263B-4EF4-A44A-604EC76B70B3}"/>
              </a:ext>
            </a:extLst>
          </p:cNvPr>
          <p:cNvCxnSpPr/>
          <p:nvPr/>
        </p:nvCxnSpPr>
        <p:spPr>
          <a:xfrm>
            <a:off x="3873500" y="515620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xmlns="" id="{D8757F5E-A01A-4C73-9B8F-7B15D792B5B0}"/>
              </a:ext>
            </a:extLst>
          </p:cNvPr>
          <p:cNvCxnSpPr/>
          <p:nvPr/>
        </p:nvCxnSpPr>
        <p:spPr>
          <a:xfrm>
            <a:off x="3858993" y="549275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xmlns="" id="{8C916C05-DE67-4E29-B1C2-3318C6BD9D8A}"/>
              </a:ext>
            </a:extLst>
          </p:cNvPr>
          <p:cNvCxnSpPr/>
          <p:nvPr/>
        </p:nvCxnSpPr>
        <p:spPr>
          <a:xfrm>
            <a:off x="3844486" y="582930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xmlns="" id="{37A08BC5-8BCF-4DF3-8396-04715E4743AB}"/>
              </a:ext>
            </a:extLst>
          </p:cNvPr>
          <p:cNvCxnSpPr/>
          <p:nvPr/>
        </p:nvCxnSpPr>
        <p:spPr>
          <a:xfrm>
            <a:off x="3829979" y="6165850"/>
            <a:ext cx="8508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866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724567" y="1776923"/>
            <a:ext cx="4209804" cy="2584210"/>
          </a:xfrm>
        </p:spPr>
        <p:txBody>
          <a:bodyPr>
            <a:normAutofit/>
          </a:bodyPr>
          <a:lstStyle/>
          <a:p>
            <a:pPr algn="just"/>
            <a:r>
              <a:rPr lang="fr-FR" sz="1000" dirty="0"/>
              <a:t>L’énergie utilisée pour l’agriculture est en augmentation de 8% depuis 2012, représentant 3% des consommations du territoire de Gevrey-Chambertin et Nuits-Saint-Georges.</a:t>
            </a:r>
          </a:p>
          <a:p>
            <a:pPr algn="just"/>
            <a:r>
              <a:rPr lang="fr-FR" sz="1000" dirty="0"/>
              <a:t>Les consommations sont particulièrement orientées sur l’utilisation de produits pétroliers (81% de fioul) principalement pour les déplacements des engins agricoles (77% des consommations).</a:t>
            </a:r>
          </a:p>
          <a:p>
            <a:pPr algn="just"/>
            <a:r>
              <a:rPr lang="fr-FR" sz="1000" dirty="0"/>
              <a:t>Le secteur le plus représenté étant la culture, c’est notamment pour la production d’oléagineux, protéagineux et autres plantes à fibre que les consommations à l’hectare sont les plus importantes. Un hectare consomme environ 96 kWh dont 80 kWh de fioul.</a:t>
            </a:r>
          </a:p>
          <a:p>
            <a:pPr algn="just"/>
            <a:r>
              <a:rPr lang="fr-FR" sz="1000" dirty="0"/>
              <a:t>Le chauffage des serres est le second pôle de consommation des cultures, malgré un volume de serre faible sur le territoire, celui-ci représente tout de même 12% des consommations d’énergie.</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sz="1400" dirty="0"/>
              <a:t>L’énergie pour les grandes cultures à la hausse</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aphicFrame>
        <p:nvGraphicFramePr>
          <p:cNvPr id="16" name="Espace réservé du contenu 15">
            <a:extLst>
              <a:ext uri="{FF2B5EF4-FFF2-40B4-BE49-F238E27FC236}">
                <a16:creationId xmlns:a16="http://schemas.microsoft.com/office/drawing/2014/main" xmlns="" id="{EED81D42-FB22-4312-8A3A-D989C87999AA}"/>
              </a:ext>
            </a:extLst>
          </p:cNvPr>
          <p:cNvGraphicFramePr>
            <a:graphicFrameLocks noGrp="1"/>
          </p:cNvGraphicFramePr>
          <p:nvPr>
            <p:ph sz="quarter" idx="25"/>
            <p:extLst>
              <p:ext uri="{D42A27DB-BD31-4B8C-83A1-F6EECF244321}">
                <p14:modId xmlns:p14="http://schemas.microsoft.com/office/powerpoint/2010/main" val="2413519077"/>
              </p:ext>
            </p:extLst>
          </p:nvPr>
        </p:nvGraphicFramePr>
        <p:xfrm>
          <a:off x="387318" y="1546043"/>
          <a:ext cx="2574957" cy="2059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Espace réservé du graphique 20">
            <a:extLst>
              <a:ext uri="{FF2B5EF4-FFF2-40B4-BE49-F238E27FC236}">
                <a16:creationId xmlns:a16="http://schemas.microsoft.com/office/drawing/2014/main" xmlns="" id="{4DAA3851-92C7-4343-B25F-338C0886ACB7}"/>
              </a:ext>
            </a:extLst>
          </p:cNvPr>
          <p:cNvGraphicFramePr>
            <a:graphicFrameLocks noGrp="1"/>
          </p:cNvGraphicFramePr>
          <p:nvPr>
            <p:ph type="chart" sz="quarter" idx="22"/>
            <p:extLst>
              <p:ext uri="{D42A27DB-BD31-4B8C-83A1-F6EECF244321}">
                <p14:modId xmlns:p14="http://schemas.microsoft.com/office/powerpoint/2010/main" val="3012596373"/>
              </p:ext>
            </p:extLst>
          </p:nvPr>
        </p:nvGraphicFramePr>
        <p:xfrm>
          <a:off x="4892397" y="4104501"/>
          <a:ext cx="4041775" cy="27765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Graphique 23">
            <a:extLst>
              <a:ext uri="{FF2B5EF4-FFF2-40B4-BE49-F238E27FC236}">
                <a16:creationId xmlns:a16="http://schemas.microsoft.com/office/drawing/2014/main" xmlns="" id="{4452F8E0-D014-478C-81D4-6CC8DEFAB912}"/>
              </a:ext>
            </a:extLst>
          </p:cNvPr>
          <p:cNvGraphicFramePr>
            <a:graphicFrameLocks/>
          </p:cNvGraphicFramePr>
          <p:nvPr>
            <p:extLst>
              <p:ext uri="{D42A27DB-BD31-4B8C-83A1-F6EECF244321}">
                <p14:modId xmlns:p14="http://schemas.microsoft.com/office/powerpoint/2010/main" val="515923119"/>
              </p:ext>
            </p:extLst>
          </p:nvPr>
        </p:nvGraphicFramePr>
        <p:xfrm>
          <a:off x="387318" y="3843810"/>
          <a:ext cx="4041609" cy="228167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xmlns="" id="{446C7193-E9FD-4300-BEAE-AD0E11B31782}"/>
              </a:ext>
            </a:extLst>
          </p:cNvPr>
          <p:cNvGraphicFramePr>
            <a:graphicFrameLocks/>
          </p:cNvGraphicFramePr>
          <p:nvPr>
            <p:extLst>
              <p:ext uri="{D42A27DB-BD31-4B8C-83A1-F6EECF244321}">
                <p14:modId xmlns:p14="http://schemas.microsoft.com/office/powerpoint/2010/main" val="68629942"/>
              </p:ext>
            </p:extLst>
          </p:nvPr>
        </p:nvGraphicFramePr>
        <p:xfrm>
          <a:off x="2317440" y="1619354"/>
          <a:ext cx="2574957" cy="2281673"/>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50946F69-F5CF-4087-8DEC-27D5D5CF5834}"/>
              </a:ext>
            </a:extLst>
          </p:cNvPr>
          <p:cNvSpPr>
            <a:spLocks noGrp="1"/>
          </p:cNvSpPr>
          <p:nvPr>
            <p:ph type="sldNum" sz="quarter" idx="12"/>
          </p:nvPr>
        </p:nvSpPr>
        <p:spPr/>
        <p:txBody>
          <a:bodyPr/>
          <a:lstStyle/>
          <a:p>
            <a:fld id="{01DFE443-B80B-44A7-B8E3-175A733CB829}" type="slidenum">
              <a:rPr lang="fr-FR" smtClean="0"/>
              <a:t>40</a:t>
            </a:fld>
            <a:endParaRPr lang="fr-FR"/>
          </a:p>
        </p:txBody>
      </p:sp>
      <p:sp>
        <p:nvSpPr>
          <p:cNvPr id="14" name="Espace réservé du texte 1">
            <a:extLst>
              <a:ext uri="{FF2B5EF4-FFF2-40B4-BE49-F238E27FC236}">
                <a16:creationId xmlns:a16="http://schemas.microsoft.com/office/drawing/2014/main" xmlns="" id="{73FF2336-4267-4D8A-A55A-81994FAB2DDE}"/>
              </a:ext>
            </a:extLst>
          </p:cNvPr>
          <p:cNvSpPr txBox="1">
            <a:spLocks/>
          </p:cNvSpPr>
          <p:nvPr/>
        </p:nvSpPr>
        <p:spPr>
          <a:xfrm>
            <a:off x="293727" y="6076707"/>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a:t>
            </a:r>
          </a:p>
        </p:txBody>
      </p:sp>
    </p:spTree>
    <p:extLst>
      <p:ext uri="{BB962C8B-B14F-4D97-AF65-F5344CB8AC3E}">
        <p14:creationId xmlns:p14="http://schemas.microsoft.com/office/powerpoint/2010/main" val="2529994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DD355C1E-4522-4580-BCF5-8438AAEBF010}"/>
              </a:ext>
            </a:extLst>
          </p:cNvPr>
          <p:cNvSpPr>
            <a:spLocks noGrp="1"/>
          </p:cNvSpPr>
          <p:nvPr>
            <p:ph type="body" sz="quarter" idx="21"/>
          </p:nvPr>
        </p:nvSpPr>
        <p:spPr>
          <a:xfrm>
            <a:off x="378444" y="1410390"/>
            <a:ext cx="4040989" cy="302902"/>
          </a:xfrm>
        </p:spPr>
        <p:txBody>
          <a:bodyPr/>
          <a:lstStyle/>
          <a:p>
            <a:pPr algn="ctr"/>
            <a:r>
              <a:rPr lang="fr-FR" b="1" dirty="0"/>
              <a:t>Part de la viticulture dans la SAU (recensement agricole 2010)</a:t>
            </a:r>
          </a:p>
        </p:txBody>
      </p:sp>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4724567" y="1683831"/>
            <a:ext cx="4209804" cy="2818635"/>
          </a:xfrm>
        </p:spPr>
        <p:txBody>
          <a:bodyPr>
            <a:normAutofit/>
          </a:bodyPr>
          <a:lstStyle/>
          <a:p>
            <a:pPr algn="just"/>
            <a:r>
              <a:rPr lang="fr-FR" sz="1100" dirty="0"/>
              <a:t>Le territoire de Gevrey-Chambertin et Nuits-Saint-Georges est notamment reconnu pour son activité viticole comprenant de nombreux grands crus rassemblés sous une AOC et plus de 20 IGP.</a:t>
            </a:r>
          </a:p>
          <a:p>
            <a:pPr algn="just"/>
            <a:r>
              <a:rPr lang="fr-FR" sz="1100" dirty="0"/>
              <a:t>Les vignes représentent 491 exploitations pour une surface de </a:t>
            </a:r>
            <a:r>
              <a:rPr lang="fr-FR" sz="1100" dirty="0" smtClean="0"/>
              <a:t>3269 </a:t>
            </a:r>
            <a:r>
              <a:rPr lang="fr-FR" sz="1100" dirty="0"/>
              <a:t>ha (chiffres 2010), soit 15% des SAU du territoire.</a:t>
            </a:r>
          </a:p>
          <a:p>
            <a:pPr algn="just"/>
            <a:r>
              <a:rPr lang="fr-FR" sz="1100" b="1" kern="0" dirty="0">
                <a:solidFill>
                  <a:sysClr val="windowText" lastClr="000000"/>
                </a:solidFill>
              </a:rPr>
              <a:t>Santé et qualité de l’air</a:t>
            </a:r>
          </a:p>
          <a:p>
            <a:pPr algn="just"/>
            <a:r>
              <a:rPr lang="fr-FR" sz="1100" kern="0" dirty="0">
                <a:solidFill>
                  <a:sysClr val="windowText" lastClr="000000"/>
                </a:solidFill>
              </a:rPr>
              <a:t>Les exploitations viticoles représentent 14 % des dépenses en intrants chimiques, engrais et produits phytosanitaires, sur seulement 4 % de la surface agricole utile française. Les nouvelles attentes de consommateurs en termes de produits biologiques ou issus de l’agriculture raisonnée posent donc la question de l’implication de la filière dans la réduction de l’usage de ces intrants qui peut avoir un impact positif sur la qualité de l’air du territoire. </a:t>
            </a:r>
          </a:p>
          <a:p>
            <a:endParaRPr lang="fr-FR" dirty="0"/>
          </a:p>
          <a:p>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Viticulture</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27" name="Espace réservé du contenu 26">
            <a:extLst>
              <a:ext uri="{FF2B5EF4-FFF2-40B4-BE49-F238E27FC236}">
                <a16:creationId xmlns:a16="http://schemas.microsoft.com/office/drawing/2014/main" xmlns="" id="{FC7A0593-CE75-41B6-977D-56DEDC950A16}"/>
              </a:ext>
            </a:extLst>
          </p:cNvPr>
          <p:cNvPicPr>
            <a:picLocks noGrp="1" noChangeAspect="1"/>
          </p:cNvPicPr>
          <p:nvPr>
            <p:ph sz="quarter" idx="25"/>
          </p:nvPr>
        </p:nvPicPr>
        <p:blipFill>
          <a:blip r:embed="rId3">
            <a:extLst>
              <a:ext uri="{28A0092B-C50C-407E-A947-70E740481C1C}">
                <a14:useLocalDpi xmlns:a14="http://schemas.microsoft.com/office/drawing/2010/main" val="0"/>
              </a:ext>
            </a:extLst>
          </a:blip>
          <a:stretch>
            <a:fillRect/>
          </a:stretch>
        </p:blipFill>
        <p:spPr>
          <a:xfrm>
            <a:off x="378444" y="1815309"/>
            <a:ext cx="4205142" cy="3179656"/>
          </a:xfrm>
        </p:spPr>
      </p:pic>
      <p:graphicFrame>
        <p:nvGraphicFramePr>
          <p:cNvPr id="28" name="Espace réservé du graphique 14">
            <a:extLst>
              <a:ext uri="{FF2B5EF4-FFF2-40B4-BE49-F238E27FC236}">
                <a16:creationId xmlns:a16="http://schemas.microsoft.com/office/drawing/2014/main" xmlns="" id="{3CBDE65F-D95B-442E-A6E3-2CEC4A5A5171}"/>
              </a:ext>
            </a:extLst>
          </p:cNvPr>
          <p:cNvGraphicFramePr>
            <a:graphicFrameLocks/>
          </p:cNvGraphicFramePr>
          <p:nvPr>
            <p:extLst>
              <p:ext uri="{D42A27DB-BD31-4B8C-83A1-F6EECF244321}">
                <p14:modId xmlns:p14="http://schemas.microsoft.com/office/powerpoint/2010/main" val="2079514669"/>
              </p:ext>
            </p:extLst>
          </p:nvPr>
        </p:nvGraphicFramePr>
        <p:xfrm>
          <a:off x="6625580" y="4327451"/>
          <a:ext cx="2443992" cy="24135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Graphique 28">
            <a:extLst>
              <a:ext uri="{FF2B5EF4-FFF2-40B4-BE49-F238E27FC236}">
                <a16:creationId xmlns:a16="http://schemas.microsoft.com/office/drawing/2014/main" xmlns="" id="{B99870F4-0970-4520-8E5F-BBE1A474AA09}"/>
              </a:ext>
            </a:extLst>
          </p:cNvPr>
          <p:cNvGraphicFramePr/>
          <p:nvPr>
            <p:extLst>
              <p:ext uri="{D42A27DB-BD31-4B8C-83A1-F6EECF244321}">
                <p14:modId xmlns:p14="http://schemas.microsoft.com/office/powerpoint/2010/main" val="2382204396"/>
              </p:ext>
            </p:extLst>
          </p:nvPr>
        </p:nvGraphicFramePr>
        <p:xfrm>
          <a:off x="4582633" y="4452562"/>
          <a:ext cx="2020186" cy="2405438"/>
        </p:xfrm>
        <a:graphic>
          <a:graphicData uri="http://schemas.openxmlformats.org/drawingml/2006/chart">
            <c:chart xmlns:c="http://schemas.openxmlformats.org/drawingml/2006/chart" xmlns:r="http://schemas.openxmlformats.org/officeDocument/2006/relationships" r:id="rId5"/>
          </a:graphicData>
        </a:graphic>
      </p:graphicFrame>
      <p:sp>
        <p:nvSpPr>
          <p:cNvPr id="30" name="Espace réservé du texte 14">
            <a:extLst>
              <a:ext uri="{FF2B5EF4-FFF2-40B4-BE49-F238E27FC236}">
                <a16:creationId xmlns:a16="http://schemas.microsoft.com/office/drawing/2014/main" xmlns="" id="{9AC50C4C-6F8C-4028-82A9-F9948A59D1A1}"/>
              </a:ext>
            </a:extLst>
          </p:cNvPr>
          <p:cNvSpPr txBox="1">
            <a:spLocks/>
          </p:cNvSpPr>
          <p:nvPr/>
        </p:nvSpPr>
        <p:spPr>
          <a:xfrm>
            <a:off x="919957" y="5382432"/>
            <a:ext cx="3930064" cy="360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latin typeface="+mj-lt"/>
              </a:rPr>
              <a:t>Consommation moyenne de carburant pour le travail de la vigne en viticulture : </a:t>
            </a:r>
            <a:r>
              <a:rPr lang="fr-FR" sz="1200" b="1" dirty="0">
                <a:latin typeface="+mj-lt"/>
              </a:rPr>
              <a:t>150L/ha/an</a:t>
            </a:r>
          </a:p>
        </p:txBody>
      </p:sp>
      <p:pic>
        <p:nvPicPr>
          <p:cNvPr id="31" name="Espace réservé pour une image  23">
            <a:extLst>
              <a:ext uri="{FF2B5EF4-FFF2-40B4-BE49-F238E27FC236}">
                <a16:creationId xmlns:a16="http://schemas.microsoft.com/office/drawing/2014/main" xmlns="" id="{775FEF7B-5C6B-477F-A011-9F822A5C2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09" y="5382431"/>
            <a:ext cx="360000" cy="360000"/>
          </a:xfrm>
          <a:prstGeom prst="rect">
            <a:avLst/>
          </a:prstGeom>
        </p:spPr>
      </p:pic>
      <p:sp>
        <p:nvSpPr>
          <p:cNvPr id="3" name="Espace réservé du numéro de diapositive 2">
            <a:extLst>
              <a:ext uri="{FF2B5EF4-FFF2-40B4-BE49-F238E27FC236}">
                <a16:creationId xmlns:a16="http://schemas.microsoft.com/office/drawing/2014/main" xmlns="" id="{9655E267-940B-44F9-9690-39C124B28E4A}"/>
              </a:ext>
            </a:extLst>
          </p:cNvPr>
          <p:cNvSpPr>
            <a:spLocks noGrp="1"/>
          </p:cNvSpPr>
          <p:nvPr>
            <p:ph type="sldNum" sz="quarter" idx="12"/>
          </p:nvPr>
        </p:nvSpPr>
        <p:spPr/>
        <p:txBody>
          <a:bodyPr/>
          <a:lstStyle/>
          <a:p>
            <a:fld id="{01DFE443-B80B-44A7-B8E3-175A733CB829}" type="slidenum">
              <a:rPr lang="fr-FR" smtClean="0"/>
              <a:t>41</a:t>
            </a:fld>
            <a:endParaRPr lang="fr-FR"/>
          </a:p>
        </p:txBody>
      </p:sp>
      <p:sp>
        <p:nvSpPr>
          <p:cNvPr id="13" name="Espace réservé du texte 1">
            <a:extLst>
              <a:ext uri="{FF2B5EF4-FFF2-40B4-BE49-F238E27FC236}">
                <a16:creationId xmlns:a16="http://schemas.microsoft.com/office/drawing/2014/main" xmlns="" id="{08FB9472-8456-433F-95F8-F1083B0E0DBA}"/>
              </a:ext>
            </a:extLst>
          </p:cNvPr>
          <p:cNvSpPr txBox="1">
            <a:spLocks/>
          </p:cNvSpPr>
          <p:nvPr/>
        </p:nvSpPr>
        <p:spPr>
          <a:xfrm>
            <a:off x="187693" y="582485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agricoles : AGRESTE</a:t>
            </a:r>
          </a:p>
        </p:txBody>
      </p:sp>
    </p:spTree>
    <p:extLst>
      <p:ext uri="{BB962C8B-B14F-4D97-AF65-F5344CB8AC3E}">
        <p14:creationId xmlns:p14="http://schemas.microsoft.com/office/powerpoint/2010/main" val="3730640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107334" y="3780887"/>
            <a:ext cx="4617034" cy="2374375"/>
          </a:xfrm>
        </p:spPr>
        <p:txBody>
          <a:bodyPr>
            <a:normAutofit/>
          </a:bodyPr>
          <a:lstStyle/>
          <a:p>
            <a:pPr algn="just"/>
            <a:r>
              <a:rPr lang="fr-FR" sz="1100" dirty="0">
                <a:latin typeface="+mj-lt"/>
              </a:rPr>
              <a:t>Le territoire compte 55 exploitations certifiées biologiques y compris en conversion, soit 11% des exploitations de la SAU du territoire (chiffres 2010).</a:t>
            </a:r>
          </a:p>
          <a:p>
            <a:pPr algn="just"/>
            <a:r>
              <a:rPr lang="fr-FR" sz="1100" kern="0" dirty="0">
                <a:solidFill>
                  <a:sysClr val="windowText" lastClr="000000"/>
                </a:solidFill>
                <a:latin typeface="+mj-lt"/>
              </a:rPr>
              <a:t>Quel que soit le type de culture, l’agriculture biologique semble présenter de meilleurs résultats économiques que les pratiques traditionnelles. La différence est significative pour la viticulture où en moyenne, les exploitations en « bio » dégagent deux fois plus d’excédent brut d’exploitation.</a:t>
            </a:r>
          </a:p>
          <a:p>
            <a:pPr algn="just"/>
            <a:endParaRPr lang="fr-FR" sz="1100" dirty="0">
              <a:latin typeface="+mj-lt"/>
            </a:endParaRPr>
          </a:p>
          <a:p>
            <a:pPr algn="just"/>
            <a:endParaRPr lang="fr-FR" sz="1100" dirty="0">
              <a:latin typeface="+mj-lt"/>
            </a:endParaRP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sz="1400" dirty="0"/>
              <a:t>L’agriculture biologique</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grpSp>
        <p:nvGrpSpPr>
          <p:cNvPr id="17" name="Groupe 16">
            <a:extLst>
              <a:ext uri="{FF2B5EF4-FFF2-40B4-BE49-F238E27FC236}">
                <a16:creationId xmlns:a16="http://schemas.microsoft.com/office/drawing/2014/main" xmlns="" id="{A181AA39-60F6-4C25-A816-5D37482F2E66}"/>
              </a:ext>
            </a:extLst>
          </p:cNvPr>
          <p:cNvGrpSpPr/>
          <p:nvPr/>
        </p:nvGrpSpPr>
        <p:grpSpPr>
          <a:xfrm>
            <a:off x="126120" y="1473401"/>
            <a:ext cx="4445880" cy="2063494"/>
            <a:chOff x="639411" y="1536098"/>
            <a:chExt cx="5034227" cy="2336561"/>
          </a:xfrm>
        </p:grpSpPr>
        <p:pic>
          <p:nvPicPr>
            <p:cNvPr id="19" name="Image 18">
              <a:extLst>
                <a:ext uri="{FF2B5EF4-FFF2-40B4-BE49-F238E27FC236}">
                  <a16:creationId xmlns:a16="http://schemas.microsoft.com/office/drawing/2014/main" xmlns="" id="{D11B8A7B-5F0F-4DC2-909F-6F19F4BA6DB0}"/>
                </a:ext>
              </a:extLst>
            </p:cNvPr>
            <p:cNvPicPr>
              <a:picLocks noChangeAspect="1"/>
            </p:cNvPicPr>
            <p:nvPr/>
          </p:nvPicPr>
          <p:blipFill rotWithShape="1">
            <a:blip r:embed="rId3"/>
            <a:srcRect t="12582"/>
            <a:stretch/>
          </p:blipFill>
          <p:spPr>
            <a:xfrm>
              <a:off x="639411" y="1700808"/>
              <a:ext cx="4745638" cy="2171851"/>
            </a:xfrm>
            <a:prstGeom prst="rect">
              <a:avLst/>
            </a:prstGeom>
          </p:spPr>
        </p:pic>
        <p:sp>
          <p:nvSpPr>
            <p:cNvPr id="20" name="Rectangle 19">
              <a:extLst>
                <a:ext uri="{FF2B5EF4-FFF2-40B4-BE49-F238E27FC236}">
                  <a16:creationId xmlns:a16="http://schemas.microsoft.com/office/drawing/2014/main" xmlns="" id="{3D1F5686-2205-420A-A55E-8C924B4294B0}"/>
                </a:ext>
              </a:extLst>
            </p:cNvPr>
            <p:cNvSpPr/>
            <p:nvPr/>
          </p:nvSpPr>
          <p:spPr>
            <a:xfrm>
              <a:off x="992560" y="1693860"/>
              <a:ext cx="1080120" cy="150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texte 1">
              <a:extLst>
                <a:ext uri="{FF2B5EF4-FFF2-40B4-BE49-F238E27FC236}">
                  <a16:creationId xmlns:a16="http://schemas.microsoft.com/office/drawing/2014/main" xmlns="" id="{366E5C05-6740-475B-8DC4-0A74B9D6C2FB}"/>
                </a:ext>
              </a:extLst>
            </p:cNvPr>
            <p:cNvSpPr txBox="1">
              <a:spLocks/>
            </p:cNvSpPr>
            <p:nvPr/>
          </p:nvSpPr>
          <p:spPr>
            <a:xfrm>
              <a:off x="992560" y="1536098"/>
              <a:ext cx="4681078" cy="151601"/>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050" b="1" dirty="0">
                  <a:latin typeface="+mj-lt"/>
                </a:rPr>
                <a:t>Excédent Brut d’exploitation (en euro par hectare ou par tête)</a:t>
              </a:r>
            </a:p>
          </p:txBody>
        </p:sp>
      </p:grpSp>
      <p:sp>
        <p:nvSpPr>
          <p:cNvPr id="22" name="Espace réservé du texte 6">
            <a:extLst>
              <a:ext uri="{FF2B5EF4-FFF2-40B4-BE49-F238E27FC236}">
                <a16:creationId xmlns:a16="http://schemas.microsoft.com/office/drawing/2014/main" xmlns="" id="{DE75F7A6-D306-448E-8907-D0E38486C887}"/>
              </a:ext>
            </a:extLst>
          </p:cNvPr>
          <p:cNvSpPr txBox="1">
            <a:spLocks/>
          </p:cNvSpPr>
          <p:nvPr/>
        </p:nvSpPr>
        <p:spPr>
          <a:xfrm>
            <a:off x="4864238" y="1713292"/>
            <a:ext cx="4191018" cy="5438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200" b="1" kern="0" dirty="0">
                <a:solidFill>
                  <a:sysClr val="windowText" lastClr="000000"/>
                </a:solidFill>
                <a:latin typeface="Arial (Corps)"/>
              </a:rPr>
              <a:t>Les </a:t>
            </a:r>
            <a:r>
              <a:rPr lang="fr-FR" sz="1200" b="1" kern="0" dirty="0" err="1">
                <a:solidFill>
                  <a:sysClr val="windowText" lastClr="000000"/>
                </a:solidFill>
                <a:latin typeface="Arial (Corps)"/>
              </a:rPr>
              <a:t>co</a:t>
            </a:r>
            <a:r>
              <a:rPr lang="fr-FR" sz="1200" b="1" kern="0" dirty="0">
                <a:solidFill>
                  <a:sysClr val="windowText" lastClr="000000"/>
                </a:solidFill>
                <a:latin typeface="Arial (Corps)"/>
              </a:rPr>
              <a:t>-bénéfices pour le plan climat</a:t>
            </a:r>
          </a:p>
          <a:p>
            <a:pPr marL="0" indent="0" algn="just">
              <a:buNone/>
            </a:pPr>
            <a:r>
              <a:rPr lang="fr-FR" sz="1100" kern="0" dirty="0">
                <a:solidFill>
                  <a:sysClr val="windowText" lastClr="000000"/>
                </a:solidFill>
                <a:latin typeface="Arial (Corps)"/>
              </a:rPr>
              <a:t>L’amélioration des pratiques agricoles sur le territoire peut avoir de nombreux </a:t>
            </a:r>
            <a:r>
              <a:rPr lang="fr-FR" sz="1100" kern="0" dirty="0" err="1">
                <a:solidFill>
                  <a:sysClr val="windowText" lastClr="000000"/>
                </a:solidFill>
                <a:latin typeface="Arial (Corps)"/>
              </a:rPr>
              <a:t>co</a:t>
            </a:r>
            <a:r>
              <a:rPr lang="fr-FR" sz="1100" kern="0" dirty="0">
                <a:solidFill>
                  <a:sysClr val="windowText" lastClr="000000"/>
                </a:solidFill>
                <a:latin typeface="Arial (Corps)"/>
              </a:rPr>
              <a:t>-bénéfices pour le plan climat : amélioration de la qualité de l’air, réduction des consommations d’énergie et des émissions de gaz à effet de serre, baisse de la vulnérabilité climatique du territoire…</a:t>
            </a:r>
          </a:p>
          <a:p>
            <a:pPr marL="0" indent="0" algn="just">
              <a:buNone/>
            </a:pPr>
            <a:r>
              <a:rPr lang="fr-FR" sz="1100" dirty="0">
                <a:latin typeface="Arial (Corps)"/>
              </a:rPr>
              <a:t>L’enjeu des pratiques agricoles est triple : renforcer la viabilité économique des exploitations, améliorer les conditions de vie et de travail des agriculteurs, et préserver les ressources naturelles du territoire. </a:t>
            </a:r>
          </a:p>
          <a:p>
            <a:pPr marL="0" indent="0" algn="just">
              <a:buNone/>
            </a:pPr>
            <a:r>
              <a:rPr lang="fr-FR" sz="1100" dirty="0">
                <a:latin typeface="Arial (Corps)"/>
              </a:rPr>
              <a:t>Pour cela, de nombreuses pistes d’actions sont potentiellement mobilisables au sein du plan climat [1] : </a:t>
            </a:r>
          </a:p>
          <a:p>
            <a:pPr marL="0" indent="0" algn="just">
              <a:buNone/>
            </a:pPr>
            <a:r>
              <a:rPr lang="fr-FR" sz="1100" dirty="0">
                <a:solidFill>
                  <a:srgbClr val="000000"/>
                </a:solidFill>
                <a:latin typeface="Arial (Corps)"/>
              </a:rPr>
              <a:t>Maîtrise de l’énergie ; Optimisation de la fertilisation azotée, et valorisation des engrais organiques ; Usages de techniques culturales simplifiées pour protéger le sol et économiser l'énergie ; Introduction de cultures intermédiaires pour protéger le milieu et mieux valoriser l'azote ; Culture de légumineuses pour réduire l'utilisation d'intrants de synthèse ; Réintégration l'arbre dans les systèmes agricoles pour diversifier la production et renforcer les écosystèmes ; Optimisation des apports protéiques pour réduire les rejets azotés et apport de lipides pour réduire les émissions de méthane chez les ruminants ; Valorisation des déjections animales pour fertiliser et produire de l'énergie ; Optimisation de la gestion des prairies pour valoriser leur potentiel productif et leurs multiples atouts environnementaux….</a:t>
            </a:r>
          </a:p>
          <a:p>
            <a:endParaRPr lang="fr-FR" sz="1200" dirty="0">
              <a:solidFill>
                <a:srgbClr val="000000"/>
              </a:solidFill>
              <a:latin typeface="Arial (Corps)"/>
            </a:endParaRPr>
          </a:p>
          <a:p>
            <a:pPr marL="171450" indent="-171450"/>
            <a:endParaRPr lang="fr-FR" sz="1200" dirty="0">
              <a:latin typeface="Arial (Corps)"/>
            </a:endParaRPr>
          </a:p>
        </p:txBody>
      </p:sp>
      <p:sp>
        <p:nvSpPr>
          <p:cNvPr id="24" name="Espace réservé du texte 9">
            <a:extLst>
              <a:ext uri="{FF2B5EF4-FFF2-40B4-BE49-F238E27FC236}">
                <a16:creationId xmlns:a16="http://schemas.microsoft.com/office/drawing/2014/main" xmlns="" id="{E9616956-D398-4CDE-853C-20E1ECFE932A}"/>
              </a:ext>
            </a:extLst>
          </p:cNvPr>
          <p:cNvSpPr txBox="1">
            <a:spLocks/>
          </p:cNvSpPr>
          <p:nvPr/>
        </p:nvSpPr>
        <p:spPr>
          <a:xfrm>
            <a:off x="3597097" y="6385261"/>
            <a:ext cx="5458159" cy="271987"/>
          </a:xfrm>
          <a:prstGeom prst="rect">
            <a:avLst/>
          </a:prstGeom>
        </p:spPr>
        <p:txBody>
          <a:bodyPr vert="horz" lIns="91440" tIns="45720" rIns="91440" bIns="45720" rtlCol="0">
            <a:noAutofit/>
          </a:bodyPr>
          <a:lstStyle/>
          <a:p>
            <a:pPr algn="r" defTabSz="914400"/>
            <a:r>
              <a:rPr lang="fr-FR" sz="900" i="1" kern="0" dirty="0">
                <a:solidFill>
                  <a:sysClr val="windowText" lastClr="000000"/>
                </a:solidFill>
                <a:latin typeface="Arial (Corps)"/>
              </a:rPr>
              <a:t>Source : ADEME - Agriculture &amp; Environnement : des pratiques clés pour la préservation du climat, des sols et de l'air, et les économies d'énergie</a:t>
            </a:r>
          </a:p>
        </p:txBody>
      </p:sp>
      <p:sp>
        <p:nvSpPr>
          <p:cNvPr id="2" name="Espace réservé du numéro de diapositive 1">
            <a:extLst>
              <a:ext uri="{FF2B5EF4-FFF2-40B4-BE49-F238E27FC236}">
                <a16:creationId xmlns:a16="http://schemas.microsoft.com/office/drawing/2014/main" xmlns="" id="{51FF9239-5A6B-43BD-9AA0-A0737BCCBF80}"/>
              </a:ext>
            </a:extLst>
          </p:cNvPr>
          <p:cNvSpPr>
            <a:spLocks noGrp="1"/>
          </p:cNvSpPr>
          <p:nvPr>
            <p:ph type="sldNum" sz="quarter" idx="12"/>
          </p:nvPr>
        </p:nvSpPr>
        <p:spPr>
          <a:xfrm>
            <a:off x="8753747" y="6559135"/>
            <a:ext cx="390253" cy="365125"/>
          </a:xfrm>
        </p:spPr>
        <p:txBody>
          <a:bodyPr/>
          <a:lstStyle/>
          <a:p>
            <a:fld id="{01DFE443-B80B-44A7-B8E3-175A733CB829}" type="slidenum">
              <a:rPr lang="fr-FR" smtClean="0"/>
              <a:t>42</a:t>
            </a:fld>
            <a:endParaRPr lang="fr-FR"/>
          </a:p>
        </p:txBody>
      </p:sp>
    </p:spTree>
    <p:extLst>
      <p:ext uri="{BB962C8B-B14F-4D97-AF65-F5344CB8AC3E}">
        <p14:creationId xmlns:p14="http://schemas.microsoft.com/office/powerpoint/2010/main" val="4188689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Les circuits courts</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sp>
        <p:nvSpPr>
          <p:cNvPr id="16" name="Espace réservé du texte 6">
            <a:extLst>
              <a:ext uri="{FF2B5EF4-FFF2-40B4-BE49-F238E27FC236}">
                <a16:creationId xmlns:a16="http://schemas.microsoft.com/office/drawing/2014/main" xmlns="" id="{A5238993-3328-43C7-BAD6-97CE4F713911}"/>
              </a:ext>
            </a:extLst>
          </p:cNvPr>
          <p:cNvSpPr txBox="1">
            <a:spLocks/>
          </p:cNvSpPr>
          <p:nvPr/>
        </p:nvSpPr>
        <p:spPr>
          <a:xfrm>
            <a:off x="5119688" y="1693860"/>
            <a:ext cx="3930064" cy="4030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100" b="1" dirty="0">
                <a:latin typeface="Arial (Corps)"/>
              </a:rPr>
              <a:t>Une nouvelle demande</a:t>
            </a:r>
          </a:p>
          <a:p>
            <a:pPr marL="0" indent="0" algn="just">
              <a:buNone/>
            </a:pPr>
            <a:r>
              <a:rPr lang="fr-FR" sz="1100" dirty="0">
                <a:latin typeface="Arial (Corps)"/>
              </a:rPr>
              <a:t>Le nombre d’exploitations commercialisant en circuits courts étaient au nombre de 32 (2010). Les circuits courts commencent à se développer en réponse à une demande des consommateurs d’une production locale, de saison et de qualité.</a:t>
            </a:r>
          </a:p>
          <a:p>
            <a:pPr marL="0" indent="0" algn="just">
              <a:buNone/>
            </a:pPr>
            <a:r>
              <a:rPr lang="fr-FR" sz="1100" b="1" dirty="0">
                <a:latin typeface="Arial (Corps)"/>
              </a:rPr>
              <a:t>Une opportunité pour le territoire</a:t>
            </a:r>
          </a:p>
          <a:p>
            <a:pPr marL="0" indent="0" algn="just">
              <a:buNone/>
            </a:pPr>
            <a:r>
              <a:rPr lang="fr-FR" sz="1100" dirty="0">
                <a:latin typeface="Arial (Corps)"/>
              </a:rPr>
              <a:t>Le PCAET est l’occasion de renforcer cette dynamique et d’identifier de nouvelles opportunités de renforcer le tissu économique et social du territoire, de mieux répartir la valeur économique de la production agricole, de favoriser une agriculture raisonnée et de saison ou d’encourager un meilleur équilibre alimentaire. </a:t>
            </a:r>
          </a:p>
          <a:p>
            <a:pPr marL="0" indent="0" algn="just">
              <a:buNone/>
            </a:pPr>
            <a:r>
              <a:rPr lang="fr-FR" sz="1100" b="1" dirty="0">
                <a:latin typeface="Arial (Corps)"/>
              </a:rPr>
              <a:t>Des formes variées, adaptées aux besoins</a:t>
            </a:r>
          </a:p>
          <a:p>
            <a:pPr marL="0" indent="0" algn="just">
              <a:buNone/>
            </a:pPr>
            <a:r>
              <a:rPr lang="fr-FR" sz="1100" dirty="0">
                <a:latin typeface="Arial (Corps)"/>
              </a:rPr>
              <a:t>La forme des circuits courts peut varier (vente directe à la ferme, point de vente collectifs, paniers, AMAPS, restauration collective…) et s’adapter aux besoins alimentaires et de distribution des clients. </a:t>
            </a:r>
          </a:p>
        </p:txBody>
      </p:sp>
      <p:sp>
        <p:nvSpPr>
          <p:cNvPr id="17" name="Espace réservé du contenu 8">
            <a:extLst>
              <a:ext uri="{FF2B5EF4-FFF2-40B4-BE49-F238E27FC236}">
                <a16:creationId xmlns:a16="http://schemas.microsoft.com/office/drawing/2014/main" xmlns="" id="{3B1991F9-41AA-45AE-9CB8-1515D9978682}"/>
              </a:ext>
            </a:extLst>
          </p:cNvPr>
          <p:cNvSpPr txBox="1">
            <a:spLocks/>
          </p:cNvSpPr>
          <p:nvPr/>
        </p:nvSpPr>
        <p:spPr>
          <a:xfrm>
            <a:off x="234950" y="3886201"/>
            <a:ext cx="4681538" cy="1838654"/>
          </a:xfrm>
          <a:prstGeom prst="rect">
            <a:avLst/>
          </a:prstGeom>
        </p:spPr>
        <p:txBody>
          <a:bodyPr vert="horz" lIns="91440" tIns="45720" rIns="91440" bIns="45720" rtlCol="0">
            <a:normAutofit/>
          </a:bodyPr>
          <a:lstStyle/>
          <a:p>
            <a:pPr algn="just" defTabSz="914400"/>
            <a:r>
              <a:rPr lang="fr-FR" sz="1100" b="1" kern="0" dirty="0">
                <a:solidFill>
                  <a:sysClr val="windowText" lastClr="000000"/>
                </a:solidFill>
                <a:latin typeface="Arial (Corps)"/>
              </a:rPr>
              <a:t>Plus de proximité, moins de gaz à effet de serre ? </a:t>
            </a:r>
          </a:p>
          <a:p>
            <a:pPr algn="just" defTabSz="914400"/>
            <a:r>
              <a:rPr lang="fr-FR" sz="1100" kern="0" dirty="0">
                <a:solidFill>
                  <a:sysClr val="windowText" lastClr="000000"/>
                </a:solidFill>
                <a:latin typeface="Arial (Corps)"/>
              </a:rPr>
              <a:t>Sous certaines conditions, les circuits courts présentent un potentiel de réduction des émissions de gaz à effet de serre car ils peuvent diminuer la quantité d’énergie mobilisée pour le transport des produits. Cependant, dans le secteur alimentaire (en particulier pour les fruits et légumes) le poste de consommation des transports est faible (17% de la consommation énergétique) devant la quantité d’énergie nécessaire à la production des produits (57%). </a:t>
            </a:r>
          </a:p>
          <a:p>
            <a:pPr algn="just" defTabSz="914400"/>
            <a:endParaRPr lang="fr-FR" sz="1200" b="1" kern="0" dirty="0">
              <a:solidFill>
                <a:sysClr val="windowText" lastClr="000000"/>
              </a:solidFill>
              <a:latin typeface="Arial (Corps)"/>
            </a:endParaRPr>
          </a:p>
        </p:txBody>
      </p:sp>
      <p:grpSp>
        <p:nvGrpSpPr>
          <p:cNvPr id="19" name="Groupe 18">
            <a:extLst>
              <a:ext uri="{FF2B5EF4-FFF2-40B4-BE49-F238E27FC236}">
                <a16:creationId xmlns:a16="http://schemas.microsoft.com/office/drawing/2014/main" xmlns="" id="{5A433A26-6B9B-439F-A519-B9485274D35F}"/>
              </a:ext>
            </a:extLst>
          </p:cNvPr>
          <p:cNvGrpSpPr/>
          <p:nvPr/>
        </p:nvGrpSpPr>
        <p:grpSpPr>
          <a:xfrm>
            <a:off x="234771" y="1853545"/>
            <a:ext cx="4681080" cy="1916061"/>
            <a:chOff x="644346" y="1853545"/>
            <a:chExt cx="4681080" cy="1916061"/>
          </a:xfrm>
        </p:grpSpPr>
        <p:pic>
          <p:nvPicPr>
            <p:cNvPr id="20" name="Image 19">
              <a:extLst>
                <a:ext uri="{FF2B5EF4-FFF2-40B4-BE49-F238E27FC236}">
                  <a16:creationId xmlns:a16="http://schemas.microsoft.com/office/drawing/2014/main" xmlns="" id="{8B4F0E87-B80D-4EE4-9F41-DAC26330B02E}"/>
                </a:ext>
              </a:extLst>
            </p:cNvPr>
            <p:cNvPicPr>
              <a:picLocks noChangeAspect="1"/>
            </p:cNvPicPr>
            <p:nvPr/>
          </p:nvPicPr>
          <p:blipFill rotWithShape="1">
            <a:blip r:embed="rId3"/>
            <a:srcRect r="-157"/>
            <a:stretch/>
          </p:blipFill>
          <p:spPr>
            <a:xfrm>
              <a:off x="644346" y="1916832"/>
              <a:ext cx="4681080" cy="1852774"/>
            </a:xfrm>
            <a:prstGeom prst="rect">
              <a:avLst/>
            </a:prstGeom>
          </p:spPr>
        </p:pic>
        <p:sp>
          <p:nvSpPr>
            <p:cNvPr id="21" name="Rectangle 20">
              <a:extLst>
                <a:ext uri="{FF2B5EF4-FFF2-40B4-BE49-F238E27FC236}">
                  <a16:creationId xmlns:a16="http://schemas.microsoft.com/office/drawing/2014/main" xmlns="" id="{E24F5C64-F02F-43BB-85F7-A00DA34C4DC0}"/>
                </a:ext>
              </a:extLst>
            </p:cNvPr>
            <p:cNvSpPr/>
            <p:nvPr/>
          </p:nvSpPr>
          <p:spPr>
            <a:xfrm>
              <a:off x="1208584" y="1853545"/>
              <a:ext cx="720080" cy="135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Arial (Corps)"/>
              </a:endParaRPr>
            </a:p>
          </p:txBody>
        </p:sp>
      </p:grpSp>
      <p:sp>
        <p:nvSpPr>
          <p:cNvPr id="2" name="Espace réservé du numéro de diapositive 1">
            <a:extLst>
              <a:ext uri="{FF2B5EF4-FFF2-40B4-BE49-F238E27FC236}">
                <a16:creationId xmlns:a16="http://schemas.microsoft.com/office/drawing/2014/main" xmlns="" id="{595E06A5-21C9-45B5-AE58-248AD1BD4D5B}"/>
              </a:ext>
            </a:extLst>
          </p:cNvPr>
          <p:cNvSpPr>
            <a:spLocks noGrp="1"/>
          </p:cNvSpPr>
          <p:nvPr>
            <p:ph type="sldNum" sz="quarter" idx="12"/>
          </p:nvPr>
        </p:nvSpPr>
        <p:spPr/>
        <p:txBody>
          <a:bodyPr/>
          <a:lstStyle/>
          <a:p>
            <a:fld id="{01DFE443-B80B-44A7-B8E3-175A733CB829}" type="slidenum">
              <a:rPr lang="fr-FR" smtClean="0"/>
              <a:t>43</a:t>
            </a:fld>
            <a:endParaRPr lang="fr-FR"/>
          </a:p>
        </p:txBody>
      </p:sp>
      <p:sp>
        <p:nvSpPr>
          <p:cNvPr id="12" name="Espace réservé du texte 9">
            <a:extLst>
              <a:ext uri="{FF2B5EF4-FFF2-40B4-BE49-F238E27FC236}">
                <a16:creationId xmlns:a16="http://schemas.microsoft.com/office/drawing/2014/main" xmlns="" id="{052CED25-D3A0-4503-9A4D-A3ADFD6D8F92}"/>
              </a:ext>
            </a:extLst>
          </p:cNvPr>
          <p:cNvSpPr txBox="1">
            <a:spLocks/>
          </p:cNvSpPr>
          <p:nvPr/>
        </p:nvSpPr>
        <p:spPr>
          <a:xfrm>
            <a:off x="3597097" y="6385261"/>
            <a:ext cx="5458159" cy="271987"/>
          </a:xfrm>
          <a:prstGeom prst="rect">
            <a:avLst/>
          </a:prstGeom>
        </p:spPr>
        <p:txBody>
          <a:bodyPr vert="horz" lIns="91440" tIns="45720" rIns="91440" bIns="45720" rtlCol="0">
            <a:noAutofit/>
          </a:bodyPr>
          <a:lstStyle/>
          <a:p>
            <a:pPr algn="r" defTabSz="914400"/>
            <a:r>
              <a:rPr lang="fr-FR" sz="900" i="1" kern="0" dirty="0">
                <a:solidFill>
                  <a:sysClr val="windowText" lastClr="000000"/>
                </a:solidFill>
                <a:latin typeface="Arial (Corps)"/>
              </a:rPr>
              <a:t>Source : ADEME - Agriculture &amp; Environnement : des pratiques clés pour la préservation du climat, des sols et de l'air, et les économies d'énergie</a:t>
            </a:r>
          </a:p>
        </p:txBody>
      </p:sp>
    </p:spTree>
    <p:extLst>
      <p:ext uri="{BB962C8B-B14F-4D97-AF65-F5344CB8AC3E}">
        <p14:creationId xmlns:p14="http://schemas.microsoft.com/office/powerpoint/2010/main" val="3692053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xmlns="" Requires="cx1">
          <p:graphicFrame>
            <p:nvGraphicFramePr>
              <p:cNvPr id="30" name="Espace réservé du graphique 29">
                <a:extLst>
                  <a:ext uri="{FF2B5EF4-FFF2-40B4-BE49-F238E27FC236}">
                    <a16:creationId xmlns:a16="http://schemas.microsoft.com/office/drawing/2014/main" id="{FB52A87E-0A4D-4710-8911-075A085CA099}"/>
                  </a:ext>
                </a:extLst>
              </p:cNvPr>
              <p:cNvGraphicFramePr>
                <a:graphicFrameLocks noGrp="1"/>
              </p:cNvGraphicFramePr>
              <p:nvPr>
                <p:ph type="chart" sz="quarter" idx="22"/>
                <p:extLst>
                  <p:ext uri="{D42A27DB-BD31-4B8C-83A1-F6EECF244321}">
                    <p14:modId xmlns:p14="http://schemas.microsoft.com/office/powerpoint/2010/main" val="1281074524"/>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30" name="Espace réservé du graphique 29">
                <a:extLst>
                  <a:ext uri="{FF2B5EF4-FFF2-40B4-BE49-F238E27FC236}">
                    <a16:creationId xmlns:a16="http://schemas.microsoft.com/office/drawing/2014/main" xmlns="" xmlns:cx1="http://schemas.microsoft.com/office/drawing/2015/9/8/chartex" id="{FB52A87E-0A4D-4710-8911-075A085CA099}"/>
                  </a:ext>
                </a:extLst>
              </p:cNvPr>
              <p:cNvPicPr>
                <a:picLocks noGrp="1" noRot="1" noChangeAspect="1" noMove="1" noResize="1" noEditPoints="1" noAdjustHandles="1" noChangeArrowheads="1" noChangeShapeType="1"/>
              </p:cNvPicPr>
              <p:nvPr/>
            </p:nvPicPr>
            <p:blipFill>
              <a:blip r:embed="rId3"/>
              <a:stretch>
                <a:fillRect/>
              </a:stretch>
            </p:blipFill>
            <p:spPr>
              <a:xfrm>
                <a:off x="377825" y="1409700"/>
                <a:ext cx="4041775" cy="2776538"/>
              </a:xfrm>
              <a:prstGeom prst="rect">
                <a:avLst/>
              </a:prstGeom>
            </p:spPr>
          </p:pic>
        </mc:Fallback>
      </mc:AlternateContent>
      <p:sp>
        <p:nvSpPr>
          <p:cNvPr id="3" name="Espace réservé du texte 2">
            <a:extLst>
              <a:ext uri="{FF2B5EF4-FFF2-40B4-BE49-F238E27FC236}">
                <a16:creationId xmlns:a16="http://schemas.microsoft.com/office/drawing/2014/main" xmlns="" id="{E7F7F8CB-AD93-4FA1-AD70-C813963E3079}"/>
              </a:ext>
            </a:extLst>
          </p:cNvPr>
          <p:cNvSpPr>
            <a:spLocks noGrp="1"/>
          </p:cNvSpPr>
          <p:nvPr>
            <p:ph type="body" sz="quarter" idx="18"/>
          </p:nvPr>
        </p:nvSpPr>
        <p:spPr/>
        <p:txBody>
          <a:bodyPr/>
          <a:lstStyle/>
          <a:p>
            <a:r>
              <a:rPr lang="fr-FR" dirty="0"/>
              <a:t>- 0,7 Ktep </a:t>
            </a:r>
          </a:p>
        </p:txBody>
      </p:sp>
      <p:sp>
        <p:nvSpPr>
          <p:cNvPr id="10" name="Espace réservé du texte 9">
            <a:extLst>
              <a:ext uri="{FF2B5EF4-FFF2-40B4-BE49-F238E27FC236}">
                <a16:creationId xmlns:a16="http://schemas.microsoft.com/office/drawing/2014/main" xmlns="" id="{EBF54BCC-A640-4BF5-B01E-1F82E64B5144}"/>
              </a:ext>
            </a:extLst>
          </p:cNvPr>
          <p:cNvSpPr>
            <a:spLocks noGrp="1"/>
          </p:cNvSpPr>
          <p:nvPr>
            <p:ph type="body" sz="quarter" idx="24"/>
          </p:nvPr>
        </p:nvSpPr>
        <p:spPr>
          <a:xfrm>
            <a:off x="294033" y="4697029"/>
            <a:ext cx="4303567" cy="2374375"/>
          </a:xfrm>
        </p:spPr>
        <p:txBody>
          <a:bodyPr/>
          <a:lstStyle/>
          <a:p>
            <a:pPr algn="just"/>
            <a:r>
              <a:rPr lang="fr-FR" b="1" dirty="0"/>
              <a:t>Energie :</a:t>
            </a:r>
          </a:p>
          <a:p>
            <a:pPr algn="just"/>
            <a:r>
              <a:rPr lang="fr-FR" sz="1100" dirty="0"/>
              <a:t>Concernant le secteur de l’agriculture le territoire a le potentiel de réduire ses consommations de 0,8 Ktep ( -8 GWh).</a:t>
            </a:r>
          </a:p>
          <a:p>
            <a:pPr algn="just"/>
            <a:r>
              <a:rPr lang="fr-FR" sz="1100" dirty="0"/>
              <a:t>Ce potentiel a été calculé notamment sur la réduction de la consommation d’énergie fossile des bâtiments et des équipements agricoles ainsi que le chauffage des serres.</a:t>
            </a:r>
          </a:p>
          <a:p>
            <a:pPr algn="just"/>
            <a:endParaRPr lang="fr-FR" dirty="0"/>
          </a:p>
        </p:txBody>
      </p:sp>
      <p:sp>
        <p:nvSpPr>
          <p:cNvPr id="12" name="Espace réservé du texte 11">
            <a:extLst>
              <a:ext uri="{FF2B5EF4-FFF2-40B4-BE49-F238E27FC236}">
                <a16:creationId xmlns:a16="http://schemas.microsoft.com/office/drawing/2014/main" xmlns="" id="{25FC1A72-0850-4D91-9278-F300AD2B84F4}"/>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3D54BBDE-CE7B-405B-B555-E4A4C1DC6CA9}"/>
              </a:ext>
            </a:extLst>
          </p:cNvPr>
          <p:cNvSpPr>
            <a:spLocks noGrp="1"/>
          </p:cNvSpPr>
          <p:nvPr>
            <p:ph type="body" sz="quarter" idx="19"/>
          </p:nvPr>
        </p:nvSpPr>
        <p:spPr/>
        <p:txBody>
          <a:bodyPr/>
          <a:lstStyle/>
          <a:p>
            <a:r>
              <a:rPr lang="fr-FR" dirty="0"/>
              <a:t>- 22 000 teqCO2</a:t>
            </a:r>
          </a:p>
        </p:txBody>
      </p:sp>
      <p:sp>
        <p:nvSpPr>
          <p:cNvPr id="16" name="Titre 8">
            <a:extLst>
              <a:ext uri="{FF2B5EF4-FFF2-40B4-BE49-F238E27FC236}">
                <a16:creationId xmlns:a16="http://schemas.microsoft.com/office/drawing/2014/main" xmlns="" id="{3A75A415-4D8B-4A0F-A0EB-827EB9267D39}"/>
              </a:ext>
            </a:extLst>
          </p:cNvPr>
          <p:cNvSpPr>
            <a:spLocks noGrp="1"/>
          </p:cNvSpPr>
          <p:nvPr>
            <p:ph type="title"/>
          </p:nvPr>
        </p:nvSpPr>
        <p:spPr>
          <a:xfrm>
            <a:off x="378444" y="274638"/>
            <a:ext cx="7811967" cy="850106"/>
          </a:xfrm>
        </p:spPr>
        <p:txBody>
          <a:bodyPr>
            <a:normAutofit/>
          </a:bodyPr>
          <a:lstStyle/>
          <a:p>
            <a:r>
              <a:rPr lang="fr-FR" dirty="0"/>
              <a:t>Agriculture et consommation</a:t>
            </a:r>
          </a:p>
        </p:txBody>
      </p:sp>
      <p:sp>
        <p:nvSpPr>
          <p:cNvPr id="17" name="Espace réservé du texte 10">
            <a:extLst>
              <a:ext uri="{FF2B5EF4-FFF2-40B4-BE49-F238E27FC236}">
                <a16:creationId xmlns:a16="http://schemas.microsoft.com/office/drawing/2014/main" xmlns="" id="{7FA04F59-9E0A-4477-9F55-63CACB2798BC}"/>
              </a:ext>
            </a:extLst>
          </p:cNvPr>
          <p:cNvSpPr>
            <a:spLocks noGrp="1"/>
          </p:cNvSpPr>
          <p:nvPr>
            <p:ph type="body" sz="quarter" idx="13"/>
          </p:nvPr>
        </p:nvSpPr>
        <p:spPr>
          <a:xfrm>
            <a:off x="4724368" y="1378795"/>
            <a:ext cx="4209804" cy="334497"/>
          </a:xfrm>
        </p:spPr>
        <p:txBody>
          <a:bodyPr/>
          <a:lstStyle/>
          <a:p>
            <a:r>
              <a:rPr lang="fr-FR" dirty="0"/>
              <a:t>Potentiel</a:t>
            </a:r>
          </a:p>
        </p:txBody>
      </p:sp>
      <p:pic>
        <p:nvPicPr>
          <p:cNvPr id="18" name="Espace réservé pour une image  11">
            <a:extLst>
              <a:ext uri="{FF2B5EF4-FFF2-40B4-BE49-F238E27FC236}">
                <a16:creationId xmlns:a16="http://schemas.microsoft.com/office/drawing/2014/main" xmlns="" id="{A2ACFA0E-E685-48B0-810F-7183BC4305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19" name="Espace réservé pour une image  16">
            <a:extLst>
              <a:ext uri="{FF2B5EF4-FFF2-40B4-BE49-F238E27FC236}">
                <a16:creationId xmlns:a16="http://schemas.microsoft.com/office/drawing/2014/main" xmlns="" id="{7D0974AE-25CD-4A51-80F1-0D57CF66C135}"/>
              </a:ext>
            </a:extLst>
          </p:cNvPr>
          <p:cNvPicPr>
            <a:picLocks noChangeAspect="1"/>
          </p:cNvPicPr>
          <p:nvPr/>
        </p:nvPicPr>
        <p:blipFill>
          <a:blip r:embed="rId5" cstate="print">
            <a:extLst>
              <a:ext uri="{28A0092B-C50C-407E-A947-70E740481C1C}">
                <a14:useLocalDpi xmlns:a14="http://schemas.microsoft.com/office/drawing/2010/main" val="0"/>
              </a:ext>
            </a:extLst>
          </a:blip>
          <a:srcRect l="6828" r="6828"/>
          <a:stretch>
            <a:fillRect/>
          </a:stretch>
        </p:blipFill>
        <p:spPr>
          <a:xfrm>
            <a:off x="4723993" y="4841002"/>
            <a:ext cx="310774" cy="360000"/>
          </a:xfrm>
          <a:prstGeom prst="rect">
            <a:avLst/>
          </a:prstGeom>
        </p:spPr>
      </p:pic>
      <p:pic>
        <p:nvPicPr>
          <p:cNvPr id="20" name="Espace réservé pour une image  41">
            <a:extLst>
              <a:ext uri="{FF2B5EF4-FFF2-40B4-BE49-F238E27FC236}">
                <a16:creationId xmlns:a16="http://schemas.microsoft.com/office/drawing/2014/main" xmlns="" id="{6F119159-210D-479C-BD89-C2C06CE3F8C9}"/>
              </a:ext>
            </a:extLst>
          </p:cNvPr>
          <p:cNvPicPr>
            <a:picLocks noChangeAspect="1"/>
          </p:cNvPicPr>
          <p:nvPr/>
        </p:nvPicPr>
        <p:blipFill>
          <a:blip r:embed="rId6" cstate="print">
            <a:extLst>
              <a:ext uri="{28A0092B-C50C-407E-A947-70E740481C1C}">
                <a14:useLocalDpi xmlns:a14="http://schemas.microsoft.com/office/drawing/2010/main" val="0"/>
              </a:ext>
            </a:extLst>
          </a:blip>
          <a:srcRect l="6637" r="6637"/>
          <a:stretch>
            <a:fillRect/>
          </a:stretch>
        </p:blipFill>
        <p:spPr>
          <a:xfrm>
            <a:off x="4723993" y="5357274"/>
            <a:ext cx="310774" cy="360000"/>
          </a:xfrm>
          <a:prstGeom prst="rect">
            <a:avLst/>
          </a:prstGeom>
        </p:spPr>
      </p:pic>
      <p:sp>
        <p:nvSpPr>
          <p:cNvPr id="22" name="ZoneTexte 21">
            <a:extLst>
              <a:ext uri="{FF2B5EF4-FFF2-40B4-BE49-F238E27FC236}">
                <a16:creationId xmlns:a16="http://schemas.microsoft.com/office/drawing/2014/main" xmlns="" id="{3395338E-ADF7-488C-90EC-D43BE0C2F50C}"/>
              </a:ext>
            </a:extLst>
          </p:cNvPr>
          <p:cNvSpPr txBox="1"/>
          <p:nvPr/>
        </p:nvSpPr>
        <p:spPr>
          <a:xfrm>
            <a:off x="2504346" y="2857739"/>
            <a:ext cx="809624" cy="523220"/>
          </a:xfrm>
          <a:prstGeom prst="rect">
            <a:avLst/>
          </a:prstGeom>
          <a:noFill/>
        </p:spPr>
        <p:txBody>
          <a:bodyPr wrap="square" rtlCol="0">
            <a:spAutoFit/>
          </a:bodyPr>
          <a:lstStyle/>
          <a:p>
            <a:pPr algn="ctr"/>
            <a:r>
              <a:rPr lang="fr-FR" sz="700" dirty="0"/>
              <a:t>Réduction des consommations d’énergie fossiles</a:t>
            </a:r>
          </a:p>
        </p:txBody>
      </p:sp>
      <p:sp>
        <p:nvSpPr>
          <p:cNvPr id="23" name="ZoneTexte 22">
            <a:extLst>
              <a:ext uri="{FF2B5EF4-FFF2-40B4-BE49-F238E27FC236}">
                <a16:creationId xmlns:a16="http://schemas.microsoft.com/office/drawing/2014/main" xmlns="" id="{BFF5E5FC-4996-4B2B-9136-4681FEB0FEA5}"/>
              </a:ext>
            </a:extLst>
          </p:cNvPr>
          <p:cNvSpPr txBox="1"/>
          <p:nvPr/>
        </p:nvSpPr>
        <p:spPr>
          <a:xfrm>
            <a:off x="3092539" y="3175624"/>
            <a:ext cx="809624" cy="307777"/>
          </a:xfrm>
          <a:prstGeom prst="rect">
            <a:avLst/>
          </a:prstGeom>
          <a:noFill/>
        </p:spPr>
        <p:txBody>
          <a:bodyPr wrap="square" rtlCol="0">
            <a:spAutoFit/>
          </a:bodyPr>
          <a:lstStyle/>
          <a:p>
            <a:pPr algn="ctr"/>
            <a:r>
              <a:rPr lang="fr-FR" sz="700" dirty="0"/>
              <a:t>Optimisation</a:t>
            </a:r>
          </a:p>
          <a:p>
            <a:pPr algn="ctr"/>
            <a:r>
              <a:rPr lang="fr-FR" sz="700" dirty="0"/>
              <a:t> de l’élevage</a:t>
            </a:r>
          </a:p>
        </p:txBody>
      </p:sp>
      <p:sp>
        <p:nvSpPr>
          <p:cNvPr id="24" name="ZoneTexte 23">
            <a:extLst>
              <a:ext uri="{FF2B5EF4-FFF2-40B4-BE49-F238E27FC236}">
                <a16:creationId xmlns:a16="http://schemas.microsoft.com/office/drawing/2014/main" xmlns="" id="{046A7598-A9EB-441D-B53E-A58E9DC90DEC}"/>
              </a:ext>
            </a:extLst>
          </p:cNvPr>
          <p:cNvSpPr txBox="1"/>
          <p:nvPr/>
        </p:nvSpPr>
        <p:spPr>
          <a:xfrm>
            <a:off x="1845981" y="3547966"/>
            <a:ext cx="890731" cy="415498"/>
          </a:xfrm>
          <a:prstGeom prst="rect">
            <a:avLst/>
          </a:prstGeom>
          <a:noFill/>
        </p:spPr>
        <p:txBody>
          <a:bodyPr wrap="square" rtlCol="0">
            <a:spAutoFit/>
          </a:bodyPr>
          <a:lstStyle/>
          <a:p>
            <a:pPr algn="ctr"/>
            <a:r>
              <a:rPr lang="fr-FR" sz="700" dirty="0"/>
              <a:t>Utilisation des effluents pour la méthanisation</a:t>
            </a:r>
          </a:p>
        </p:txBody>
      </p:sp>
      <p:sp>
        <p:nvSpPr>
          <p:cNvPr id="25" name="ZoneTexte 24">
            <a:extLst>
              <a:ext uri="{FF2B5EF4-FFF2-40B4-BE49-F238E27FC236}">
                <a16:creationId xmlns:a16="http://schemas.microsoft.com/office/drawing/2014/main" xmlns="" id="{372FC711-FE4F-4092-A1D9-E64CD6915F94}"/>
              </a:ext>
            </a:extLst>
          </p:cNvPr>
          <p:cNvSpPr txBox="1"/>
          <p:nvPr/>
        </p:nvSpPr>
        <p:spPr>
          <a:xfrm>
            <a:off x="1366890" y="3292687"/>
            <a:ext cx="738147" cy="415498"/>
          </a:xfrm>
          <a:prstGeom prst="rect">
            <a:avLst/>
          </a:prstGeom>
          <a:noFill/>
        </p:spPr>
        <p:txBody>
          <a:bodyPr wrap="square" rtlCol="0">
            <a:spAutoFit/>
          </a:bodyPr>
          <a:lstStyle/>
          <a:p>
            <a:pPr algn="ctr"/>
            <a:r>
              <a:rPr lang="fr-FR" sz="700" dirty="0"/>
              <a:t>Diminution des intrants de synthèse</a:t>
            </a:r>
          </a:p>
        </p:txBody>
      </p:sp>
      <p:sp>
        <p:nvSpPr>
          <p:cNvPr id="26" name="ZoneTexte 25">
            <a:extLst>
              <a:ext uri="{FF2B5EF4-FFF2-40B4-BE49-F238E27FC236}">
                <a16:creationId xmlns:a16="http://schemas.microsoft.com/office/drawing/2014/main" xmlns="" id="{A82E710F-DDF2-4A2C-8560-85091E0CBF01}"/>
              </a:ext>
            </a:extLst>
          </p:cNvPr>
          <p:cNvSpPr txBox="1"/>
          <p:nvPr/>
        </p:nvSpPr>
        <p:spPr>
          <a:xfrm>
            <a:off x="3742534" y="3584908"/>
            <a:ext cx="652352" cy="415498"/>
          </a:xfrm>
          <a:prstGeom prst="rect">
            <a:avLst/>
          </a:prstGeom>
          <a:noFill/>
        </p:spPr>
        <p:txBody>
          <a:bodyPr wrap="square" rtlCol="0">
            <a:spAutoFit/>
          </a:bodyPr>
          <a:lstStyle/>
          <a:p>
            <a:pPr algn="ctr"/>
            <a:r>
              <a:rPr lang="fr-FR" sz="700" b="1" dirty="0"/>
              <a:t>Emissions après potentiel</a:t>
            </a:r>
          </a:p>
        </p:txBody>
      </p:sp>
      <p:sp>
        <p:nvSpPr>
          <p:cNvPr id="27" name="Espace réservé du texte 9">
            <a:extLst>
              <a:ext uri="{FF2B5EF4-FFF2-40B4-BE49-F238E27FC236}">
                <a16:creationId xmlns:a16="http://schemas.microsoft.com/office/drawing/2014/main" xmlns="" id="{D4480274-C8B5-459C-B638-D1C882A29019}"/>
              </a:ext>
            </a:extLst>
          </p:cNvPr>
          <p:cNvSpPr txBox="1">
            <a:spLocks/>
          </p:cNvSpPr>
          <p:nvPr/>
        </p:nvSpPr>
        <p:spPr>
          <a:xfrm>
            <a:off x="4572000" y="1705662"/>
            <a:ext cx="4362172" cy="2814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300" b="1" dirty="0"/>
              <a:t>GES :</a:t>
            </a:r>
          </a:p>
          <a:p>
            <a:pPr algn="just"/>
            <a:r>
              <a:rPr lang="fr-FR" sz="1100" dirty="0"/>
              <a:t>Le secteur agricole du territoire a le potentiel de réduire ses émissions de GES de près de 22 000 teqCO2 (-75%) par rapport à 2014.</a:t>
            </a:r>
          </a:p>
          <a:p>
            <a:pPr algn="just"/>
            <a:r>
              <a:rPr lang="fr-FR" sz="1100" dirty="0"/>
              <a:t>Le calcul a été fait à partir de modification des pratiques actuelles : </a:t>
            </a:r>
          </a:p>
          <a:p>
            <a:pPr marL="171450" indent="-171450" algn="just">
              <a:buFont typeface="Arial" panose="020B0604020202020204" pitchFamily="34" charset="0"/>
              <a:buChar char="•"/>
            </a:pPr>
            <a:r>
              <a:rPr lang="fr-FR" sz="1100" dirty="0"/>
              <a:t>En réduisant  la consommation d’énergies fossiles</a:t>
            </a:r>
          </a:p>
          <a:p>
            <a:pPr marL="171450" indent="-171450" algn="just">
              <a:buFont typeface="Arial" panose="020B0604020202020204" pitchFamily="34" charset="0"/>
              <a:buChar char="•"/>
            </a:pPr>
            <a:r>
              <a:rPr lang="fr-FR" sz="1100" dirty="0"/>
              <a:t>En optimisant l’élevage notamment sur la modification des régimes alimentaires pour les filières bovines et porcines</a:t>
            </a:r>
          </a:p>
          <a:p>
            <a:pPr marL="171450" indent="-171450" algn="just">
              <a:buFont typeface="Arial" panose="020B0604020202020204" pitchFamily="34" charset="0"/>
              <a:buChar char="•"/>
            </a:pPr>
            <a:r>
              <a:rPr lang="fr-FR" sz="1100" dirty="0"/>
              <a:t>En utilisant les effluents de l’élevage pour développer une filière méthanisation au sein du secteur </a:t>
            </a:r>
          </a:p>
          <a:p>
            <a:pPr marL="171450" indent="-171450" algn="just">
              <a:buFont typeface="Arial" panose="020B0604020202020204" pitchFamily="34" charset="0"/>
              <a:buChar char="•"/>
            </a:pPr>
            <a:r>
              <a:rPr lang="fr-FR" sz="1100" dirty="0"/>
              <a:t>En diminuants les intrants de synthèse et favorisant l’azote des produits organiques</a:t>
            </a:r>
          </a:p>
        </p:txBody>
      </p:sp>
      <p:sp>
        <p:nvSpPr>
          <p:cNvPr id="29" name="ZoneTexte 28">
            <a:extLst>
              <a:ext uri="{FF2B5EF4-FFF2-40B4-BE49-F238E27FC236}">
                <a16:creationId xmlns:a16="http://schemas.microsoft.com/office/drawing/2014/main" xmlns="" id="{C3C7DA52-6A80-4267-809E-78D938A6E17E}"/>
              </a:ext>
            </a:extLst>
          </p:cNvPr>
          <p:cNvSpPr txBox="1"/>
          <p:nvPr/>
        </p:nvSpPr>
        <p:spPr>
          <a:xfrm>
            <a:off x="827215" y="3277131"/>
            <a:ext cx="652352" cy="307777"/>
          </a:xfrm>
          <a:prstGeom prst="rect">
            <a:avLst/>
          </a:prstGeom>
          <a:noFill/>
        </p:spPr>
        <p:txBody>
          <a:bodyPr wrap="square" rtlCol="0">
            <a:spAutoFit/>
          </a:bodyPr>
          <a:lstStyle/>
          <a:p>
            <a:pPr algn="ctr"/>
            <a:r>
              <a:rPr lang="fr-FR" sz="700" b="1" dirty="0"/>
              <a:t>Emissions 2014</a:t>
            </a:r>
          </a:p>
        </p:txBody>
      </p:sp>
      <p:sp>
        <p:nvSpPr>
          <p:cNvPr id="31" name="Espace réservé du texte 13">
            <a:extLst>
              <a:ext uri="{FF2B5EF4-FFF2-40B4-BE49-F238E27FC236}">
                <a16:creationId xmlns:a16="http://schemas.microsoft.com/office/drawing/2014/main" xmlns="" id="{76AFF236-6D55-4296-9FA7-75EE01C6994A}"/>
              </a:ext>
            </a:extLst>
          </p:cNvPr>
          <p:cNvSpPr txBox="1">
            <a:spLocks/>
          </p:cNvSpPr>
          <p:nvPr/>
        </p:nvSpPr>
        <p:spPr>
          <a:xfrm>
            <a:off x="5159829" y="5893858"/>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- 560 000 €</a:t>
            </a:r>
          </a:p>
        </p:txBody>
      </p:sp>
      <p:pic>
        <p:nvPicPr>
          <p:cNvPr id="32" name="Espace réservé pour une image  24">
            <a:extLst>
              <a:ext uri="{FF2B5EF4-FFF2-40B4-BE49-F238E27FC236}">
                <a16:creationId xmlns:a16="http://schemas.microsoft.com/office/drawing/2014/main" xmlns="" id="{C9312890-2F6E-4E3A-B824-F9EB38EBEB7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696391" y="5881390"/>
            <a:ext cx="360362" cy="360362"/>
          </a:xfrm>
          <a:prstGeom prst="rect">
            <a:avLst/>
          </a:prstGeom>
        </p:spPr>
      </p:pic>
      <p:sp>
        <p:nvSpPr>
          <p:cNvPr id="4" name="Espace réservé du numéro de diapositive 3">
            <a:extLst>
              <a:ext uri="{FF2B5EF4-FFF2-40B4-BE49-F238E27FC236}">
                <a16:creationId xmlns:a16="http://schemas.microsoft.com/office/drawing/2014/main" xmlns="" id="{E29CD5F4-EB85-422B-91B0-ED9233E87106}"/>
              </a:ext>
            </a:extLst>
          </p:cNvPr>
          <p:cNvSpPr>
            <a:spLocks noGrp="1"/>
          </p:cNvSpPr>
          <p:nvPr>
            <p:ph type="sldNum" sz="quarter" idx="12"/>
          </p:nvPr>
        </p:nvSpPr>
        <p:spPr/>
        <p:txBody>
          <a:bodyPr/>
          <a:lstStyle/>
          <a:p>
            <a:fld id="{01DFE443-B80B-44A7-B8E3-175A733CB829}" type="slidenum">
              <a:rPr lang="fr-FR" smtClean="0"/>
              <a:t>44</a:t>
            </a:fld>
            <a:endParaRPr lang="fr-FR"/>
          </a:p>
        </p:txBody>
      </p:sp>
      <p:sp>
        <p:nvSpPr>
          <p:cNvPr id="28" name="Espace réservé du texte 1">
            <a:extLst>
              <a:ext uri="{FF2B5EF4-FFF2-40B4-BE49-F238E27FC236}">
                <a16:creationId xmlns:a16="http://schemas.microsoft.com/office/drawing/2014/main" xmlns="" id="{C7D8034C-8360-4A5D-889E-4E3057CCADC0}"/>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 Potentiels : B&amp;L évolution à partir des scénarios Négawatt</a:t>
            </a:r>
          </a:p>
        </p:txBody>
      </p:sp>
    </p:spTree>
    <p:extLst>
      <p:ext uri="{BB962C8B-B14F-4D97-AF65-F5344CB8AC3E}">
        <p14:creationId xmlns:p14="http://schemas.microsoft.com/office/powerpoint/2010/main" val="2680315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Agriculture et consommation</a:t>
            </a:r>
          </a:p>
        </p:txBody>
      </p:sp>
      <p:pic>
        <p:nvPicPr>
          <p:cNvPr id="18" name="Espace réservé pour une image  11">
            <a:extLst>
              <a:ext uri="{FF2B5EF4-FFF2-40B4-BE49-F238E27FC236}">
                <a16:creationId xmlns:a16="http://schemas.microsoft.com/office/drawing/2014/main" xmlns="" id="{A1A76575-E380-41A5-B82C-3A18BBC26F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50835" y="305274"/>
            <a:ext cx="720000" cy="720000"/>
          </a:xfrm>
          <a:prstGeom prst="rect">
            <a:avLst/>
          </a:prstGeom>
        </p:spPr>
      </p:pic>
      <p:pic>
        <p:nvPicPr>
          <p:cNvPr id="19" name="Image 18">
            <a:extLst>
              <a:ext uri="{FF2B5EF4-FFF2-40B4-BE49-F238E27FC236}">
                <a16:creationId xmlns:a16="http://schemas.microsoft.com/office/drawing/2014/main" xmlns="" id="{9A5429EF-B3BB-4551-9931-9DFADA174407}"/>
              </a:ext>
            </a:extLst>
          </p:cNvPr>
          <p:cNvPicPr>
            <a:picLocks noChangeAspect="1"/>
          </p:cNvPicPr>
          <p:nvPr/>
        </p:nvPicPr>
        <p:blipFill>
          <a:blip r:embed="rId3"/>
          <a:stretch>
            <a:fillRect/>
          </a:stretch>
        </p:blipFill>
        <p:spPr>
          <a:xfrm>
            <a:off x="129997" y="1287354"/>
            <a:ext cx="4681080" cy="3149750"/>
          </a:xfrm>
          <a:prstGeom prst="rect">
            <a:avLst/>
          </a:prstGeom>
        </p:spPr>
      </p:pic>
      <p:sp>
        <p:nvSpPr>
          <p:cNvPr id="20" name="Espace réservé du texte 6">
            <a:extLst>
              <a:ext uri="{FF2B5EF4-FFF2-40B4-BE49-F238E27FC236}">
                <a16:creationId xmlns:a16="http://schemas.microsoft.com/office/drawing/2014/main" xmlns="" id="{E716A8B1-8D20-4CCB-82FD-0CA3261D849E}"/>
              </a:ext>
            </a:extLst>
          </p:cNvPr>
          <p:cNvSpPr txBox="1">
            <a:spLocks/>
          </p:cNvSpPr>
          <p:nvPr/>
        </p:nvSpPr>
        <p:spPr>
          <a:xfrm>
            <a:off x="5014913" y="1693860"/>
            <a:ext cx="3930064" cy="46026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100" b="1" kern="0" dirty="0">
                <a:solidFill>
                  <a:sysClr val="windowText" lastClr="000000"/>
                </a:solidFill>
                <a:latin typeface="Arial (Corps)"/>
              </a:rPr>
              <a:t>Produire de l’énergie avec les déchets ? </a:t>
            </a:r>
          </a:p>
          <a:p>
            <a:pPr marL="0" indent="0" algn="just">
              <a:spcBef>
                <a:spcPts val="600"/>
              </a:spcBef>
              <a:buNone/>
            </a:pPr>
            <a:r>
              <a:rPr lang="fr-FR" sz="1100" dirty="0">
                <a:latin typeface="Arial (Corps)"/>
              </a:rPr>
              <a:t>D’après les données disponibles sur le territoire, il est difficile de statuer sur la part de consommation d’énergie et d’émissions de gaz à effet de serre liés à la gestion des déchets. </a:t>
            </a:r>
          </a:p>
          <a:p>
            <a:pPr marL="0" indent="0" algn="just">
              <a:spcBef>
                <a:spcPts val="600"/>
              </a:spcBef>
              <a:buNone/>
            </a:pPr>
            <a:r>
              <a:rPr lang="fr-FR" sz="1100" dirty="0">
                <a:latin typeface="Arial (Corps)"/>
              </a:rPr>
              <a:t>Notre poubelle « contient » environ 740 kg équivalent CO2 par personne et par an [2]. Cela représente </a:t>
            </a:r>
            <a:r>
              <a:rPr lang="fr-FR" sz="1100" b="1" dirty="0">
                <a:latin typeface="Arial (Corps)"/>
              </a:rPr>
              <a:t>10% de toutes les émissions de gaz à effet de serre</a:t>
            </a:r>
            <a:r>
              <a:rPr lang="fr-FR" sz="1100" dirty="0">
                <a:latin typeface="Arial (Corps)"/>
              </a:rPr>
              <a:t> des français. Ainsi, réduire notre production de déchets au quotidien représente un levier important de réduction des émissions de gaz à effet de serre. C’est aussi un levier important d’économies pour la collectivité qui doit collecter et traiter l’ensemble des déchets produits. </a:t>
            </a:r>
          </a:p>
          <a:p>
            <a:pPr marL="0" indent="0" algn="just">
              <a:spcBef>
                <a:spcPts val="600"/>
              </a:spcBef>
              <a:buNone/>
            </a:pPr>
            <a:r>
              <a:rPr lang="fr-FR" sz="1100" dirty="0">
                <a:latin typeface="Arial (Corps)"/>
              </a:rPr>
              <a:t>Moins d’emballages (éco-conception, achat en vrac), plus de réutilisation et de recyclage, </a:t>
            </a:r>
            <a:r>
              <a:rPr lang="fr-FR" sz="1100" b="1" dirty="0">
                <a:latin typeface="Arial (Corps)"/>
              </a:rPr>
              <a:t>les pistes d’actions sont variées et concernent tous les acteurs du territoire </a:t>
            </a:r>
            <a:r>
              <a:rPr lang="fr-FR" sz="1100" dirty="0">
                <a:latin typeface="Arial (Corps)"/>
              </a:rPr>
              <a:t>: du producteur au consommateur (voir schéma ci-contre). </a:t>
            </a:r>
          </a:p>
        </p:txBody>
      </p:sp>
      <p:sp>
        <p:nvSpPr>
          <p:cNvPr id="21" name="Espace réservé du texte 7">
            <a:extLst>
              <a:ext uri="{FF2B5EF4-FFF2-40B4-BE49-F238E27FC236}">
                <a16:creationId xmlns:a16="http://schemas.microsoft.com/office/drawing/2014/main" xmlns="" id="{F4CB4E09-C699-4FE2-A09B-39836A0EC1B2}"/>
              </a:ext>
            </a:extLst>
          </p:cNvPr>
          <p:cNvSpPr txBox="1">
            <a:spLocks/>
          </p:cNvSpPr>
          <p:nvPr/>
        </p:nvSpPr>
        <p:spPr>
          <a:xfrm>
            <a:off x="4812277" y="1359363"/>
            <a:ext cx="4133702"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a:latin typeface="Arial (Corps)"/>
              </a:rPr>
              <a:t>Déchets et consommation responsable</a:t>
            </a:r>
            <a:endParaRPr lang="fr-FR" sz="1200" dirty="0">
              <a:latin typeface="Arial (Corps)"/>
            </a:endParaRPr>
          </a:p>
        </p:txBody>
      </p:sp>
      <p:sp>
        <p:nvSpPr>
          <p:cNvPr id="22" name="Espace réservé du contenu 8">
            <a:extLst>
              <a:ext uri="{FF2B5EF4-FFF2-40B4-BE49-F238E27FC236}">
                <a16:creationId xmlns:a16="http://schemas.microsoft.com/office/drawing/2014/main" xmlns="" id="{BD801057-84D3-40E7-8C5A-087F84C38183}"/>
              </a:ext>
            </a:extLst>
          </p:cNvPr>
          <p:cNvSpPr txBox="1">
            <a:spLocks/>
          </p:cNvSpPr>
          <p:nvPr/>
        </p:nvSpPr>
        <p:spPr>
          <a:xfrm>
            <a:off x="130175" y="4869160"/>
            <a:ext cx="4681538" cy="855694"/>
          </a:xfrm>
          <a:prstGeom prst="rect">
            <a:avLst/>
          </a:prstGeom>
        </p:spPr>
        <p:txBody>
          <a:bodyPr vert="horz" lIns="91440" tIns="45720" rIns="91440" bIns="45720" rtlCol="0">
            <a:normAutofit/>
          </a:bodyPr>
          <a:lstStyle/>
          <a:p>
            <a:pPr defTabSz="914400"/>
            <a:endParaRPr lang="fr-FR" sz="1200" kern="0" dirty="0">
              <a:solidFill>
                <a:sysClr val="windowText" lastClr="000000"/>
              </a:solidFill>
              <a:latin typeface="Arial (Corps)"/>
            </a:endParaRPr>
          </a:p>
        </p:txBody>
      </p:sp>
      <p:sp>
        <p:nvSpPr>
          <p:cNvPr id="2" name="Espace réservé du numéro de diapositive 1">
            <a:extLst>
              <a:ext uri="{FF2B5EF4-FFF2-40B4-BE49-F238E27FC236}">
                <a16:creationId xmlns:a16="http://schemas.microsoft.com/office/drawing/2014/main" xmlns="" id="{BC984738-8269-478C-8E02-0B79A8861BA3}"/>
              </a:ext>
            </a:extLst>
          </p:cNvPr>
          <p:cNvSpPr>
            <a:spLocks noGrp="1"/>
          </p:cNvSpPr>
          <p:nvPr>
            <p:ph type="sldNum" sz="quarter" idx="12"/>
          </p:nvPr>
        </p:nvSpPr>
        <p:spPr/>
        <p:txBody>
          <a:bodyPr/>
          <a:lstStyle/>
          <a:p>
            <a:fld id="{01DFE443-B80B-44A7-B8E3-175A733CB829}" type="slidenum">
              <a:rPr lang="fr-FR" smtClean="0"/>
              <a:t>45</a:t>
            </a:fld>
            <a:endParaRPr lang="fr-FR"/>
          </a:p>
        </p:txBody>
      </p:sp>
    </p:spTree>
    <p:extLst>
      <p:ext uri="{BB962C8B-B14F-4D97-AF65-F5344CB8AC3E}">
        <p14:creationId xmlns:p14="http://schemas.microsoft.com/office/powerpoint/2010/main" val="3927327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fr-FR" dirty="0"/>
              <a:t>Industrie</a:t>
            </a:r>
          </a:p>
        </p:txBody>
      </p:sp>
      <p:pic>
        <p:nvPicPr>
          <p:cNvPr id="15" name="Espace réservé pour une image  14">
            <a:extLst>
              <a:ext uri="{FF2B5EF4-FFF2-40B4-BE49-F238E27FC236}">
                <a16:creationId xmlns:a16="http://schemas.microsoft.com/office/drawing/2014/main" xmlns="" id="{85A91161-F3D5-4238-86FB-9F7AC6149CF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9177" b="29177"/>
          <a:stretch>
            <a:fillRect/>
          </a:stretch>
        </p:blipFill>
        <p:spPr/>
      </p:pic>
      <p:pic>
        <p:nvPicPr>
          <p:cNvPr id="18" name="Espace réservé pour une image  17">
            <a:extLst>
              <a:ext uri="{FF2B5EF4-FFF2-40B4-BE49-F238E27FC236}">
                <a16:creationId xmlns:a16="http://schemas.microsoft.com/office/drawing/2014/main" xmlns="" id="{59CA2F92-4B8A-4F7E-ADB8-96D74873011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4084" r="4084"/>
          <a:stretch>
            <a:fillRect/>
          </a:stretch>
        </p:blipFill>
        <p:spPr/>
      </p:pic>
      <p:pic>
        <p:nvPicPr>
          <p:cNvPr id="13" name="Espace réservé pour une image  12">
            <a:extLst>
              <a:ext uri="{FF2B5EF4-FFF2-40B4-BE49-F238E27FC236}">
                <a16:creationId xmlns:a16="http://schemas.microsoft.com/office/drawing/2014/main" xmlns="" id="{C330FECC-5B55-4C85-981F-0A30B263FBFC}"/>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5809" b="5809"/>
          <a:stretch>
            <a:fillRect/>
          </a:stretch>
        </p:blipFill>
        <p:spPr/>
      </p:pic>
      <p:sp>
        <p:nvSpPr>
          <p:cNvPr id="3" name="Espace réservé du texte 2">
            <a:extLst>
              <a:ext uri="{FF2B5EF4-FFF2-40B4-BE49-F238E27FC236}">
                <a16:creationId xmlns:a16="http://schemas.microsoft.com/office/drawing/2014/main" xmlns="" id="{A3CED5A3-4947-4F94-B112-7F2066A5FAC2}"/>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432305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4629C6C8-62A8-4402-A208-EC416242D208}"/>
              </a:ext>
            </a:extLst>
          </p:cNvPr>
          <p:cNvSpPr>
            <a:spLocks noGrp="1"/>
          </p:cNvSpPr>
          <p:nvPr>
            <p:ph type="body" sz="quarter" idx="18"/>
          </p:nvPr>
        </p:nvSpPr>
        <p:spPr/>
        <p:txBody>
          <a:bodyPr/>
          <a:lstStyle/>
          <a:p>
            <a:r>
              <a:rPr lang="fr-FR" dirty="0"/>
              <a:t>11 Ktep</a:t>
            </a:r>
          </a:p>
        </p:txBody>
      </p:sp>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Economie locale</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p:txBody>
          <a:bodyPr>
            <a:normAutofit/>
          </a:bodyPr>
          <a:lstStyle/>
          <a:p>
            <a:pPr algn="just"/>
            <a:r>
              <a:rPr lang="fr-FR" sz="1100" dirty="0"/>
              <a:t>Le territoire de Gevrey-Chambertin et Nuits-Saint-Georges est composé de 174 établissements qui rassemblent plus de 20% des emplois. Plus de 2300 personnes et notamment dans le secteur de la construction mécanique et électrique et dans le secteur agroalimentaire.</a:t>
            </a:r>
          </a:p>
          <a:p>
            <a:pPr algn="just"/>
            <a:r>
              <a:rPr lang="fr-FR" sz="1100" dirty="0"/>
              <a:t>L’industrie est le 3</a:t>
            </a:r>
            <a:r>
              <a:rPr lang="fr-FR" sz="1100" baseline="30000" dirty="0"/>
              <a:t>ème</a:t>
            </a:r>
            <a:r>
              <a:rPr lang="fr-FR" sz="1100" dirty="0"/>
              <a:t> secteur consommateur d’énergie sur le territoire et utilise majoritairement de l’électricité, le second secteur d’émission de polluants et le quatrième poste d’émission de gaz à effet de serre.</a:t>
            </a:r>
          </a:p>
          <a:p>
            <a:pPr algn="just"/>
            <a:r>
              <a:rPr lang="fr-FR" sz="1100" dirty="0"/>
              <a:t>Les consommations d’énergie sont en légère baisse entre 2012 et 2014, les GES suivent une tendance de réduction sommes toutes plus marquée. Au contraire les polluants ont augmenté sur cette même période.</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Industrie</a:t>
            </a:r>
          </a:p>
        </p:txBody>
      </p:sp>
      <p:sp>
        <p:nvSpPr>
          <p:cNvPr id="12" name="Espace réservé du texte 11">
            <a:extLst>
              <a:ext uri="{FF2B5EF4-FFF2-40B4-BE49-F238E27FC236}">
                <a16:creationId xmlns:a16="http://schemas.microsoft.com/office/drawing/2014/main" xmlns="" id="{EF7367C6-4C79-42B1-8C3C-801E740932C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302869E6-C937-47A9-B0B5-156B59E556E4}"/>
              </a:ext>
            </a:extLst>
          </p:cNvPr>
          <p:cNvSpPr>
            <a:spLocks noGrp="1"/>
          </p:cNvSpPr>
          <p:nvPr>
            <p:ph type="body" sz="quarter" idx="19"/>
          </p:nvPr>
        </p:nvSpPr>
        <p:spPr/>
        <p:txBody>
          <a:bodyPr/>
          <a:lstStyle/>
          <a:p>
            <a:r>
              <a:rPr lang="fr-FR" dirty="0"/>
              <a:t>18 000 teqCO2</a:t>
            </a:r>
          </a:p>
        </p:txBody>
      </p:sp>
      <p:sp>
        <p:nvSpPr>
          <p:cNvPr id="14" name="Espace réservé du texte 13">
            <a:extLst>
              <a:ext uri="{FF2B5EF4-FFF2-40B4-BE49-F238E27FC236}">
                <a16:creationId xmlns:a16="http://schemas.microsoft.com/office/drawing/2014/main" xmlns="" id="{193458AA-D913-482D-87F8-031C3779B11E}"/>
              </a:ext>
            </a:extLst>
          </p:cNvPr>
          <p:cNvSpPr>
            <a:spLocks noGrp="1"/>
          </p:cNvSpPr>
          <p:nvPr>
            <p:ph type="body" sz="quarter" idx="20"/>
          </p:nvPr>
        </p:nvSpPr>
        <p:spPr/>
        <p:txBody>
          <a:bodyPr/>
          <a:lstStyle/>
          <a:p>
            <a:r>
              <a:rPr lang="fr-FR" dirty="0"/>
              <a:t>500 tonnes de polluants</a:t>
            </a:r>
          </a:p>
        </p:txBody>
      </p:sp>
      <p:pic>
        <p:nvPicPr>
          <p:cNvPr id="19" name="Espace réservé pour une image  23">
            <a:extLst>
              <a:ext uri="{FF2B5EF4-FFF2-40B4-BE49-F238E27FC236}">
                <a16:creationId xmlns:a16="http://schemas.microsoft.com/office/drawing/2014/main" xmlns=""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7" name="Espace réservé du contenu 16">
            <a:extLst>
              <a:ext uri="{FF2B5EF4-FFF2-40B4-BE49-F238E27FC236}">
                <a16:creationId xmlns:a16="http://schemas.microsoft.com/office/drawing/2014/main" xmlns="" id="{2331F3AA-1FE8-4595-895F-B51C32D6D668}"/>
              </a:ext>
            </a:extLst>
          </p:cNvPr>
          <p:cNvGraphicFramePr>
            <a:graphicFrameLocks noGrp="1"/>
          </p:cNvGraphicFramePr>
          <p:nvPr>
            <p:ph sz="quarter" idx="25"/>
            <p:extLst>
              <p:ext uri="{D42A27DB-BD31-4B8C-83A1-F6EECF244321}">
                <p14:modId xmlns:p14="http://schemas.microsoft.com/office/powerpoint/2010/main" val="1283960689"/>
              </p:ext>
            </p:extLst>
          </p:nvPr>
        </p:nvGraphicFramePr>
        <p:xfrm>
          <a:off x="377825" y="4212793"/>
          <a:ext cx="4041775" cy="1880032"/>
        </p:xfrm>
        <a:graphic>
          <a:graphicData uri="http://schemas.openxmlformats.org/drawingml/2006/chart">
            <c:chart xmlns:c="http://schemas.openxmlformats.org/drawingml/2006/chart" xmlns:r="http://schemas.openxmlformats.org/officeDocument/2006/relationships" r:id="rId3"/>
          </a:graphicData>
        </a:graphic>
      </p:graphicFrame>
      <p:pic>
        <p:nvPicPr>
          <p:cNvPr id="22" name="Espace réservé pour une image  16">
            <a:extLst>
              <a:ext uri="{FF2B5EF4-FFF2-40B4-BE49-F238E27FC236}">
                <a16:creationId xmlns:a16="http://schemas.microsoft.com/office/drawing/2014/main" xmlns="" id="{3262D438-ED96-4F99-8E5E-11CB4698859C}"/>
              </a:ext>
            </a:extLst>
          </p:cNvPr>
          <p:cNvPicPr>
            <a:picLocks noChangeAspect="1"/>
          </p:cNvPicPr>
          <p:nvPr/>
        </p:nvPicPr>
        <p:blipFill>
          <a:blip r:embed="rId4" cstate="print">
            <a:extLst>
              <a:ext uri="{28A0092B-C50C-407E-A947-70E740481C1C}">
                <a14:useLocalDpi xmlns:a14="http://schemas.microsoft.com/office/drawing/2010/main" val="0"/>
              </a:ext>
            </a:extLst>
          </a:blip>
          <a:srcRect l="6828" r="6828"/>
          <a:stretch>
            <a:fillRect/>
          </a:stretch>
        </p:blipFill>
        <p:spPr>
          <a:xfrm>
            <a:off x="4723993" y="4841002"/>
            <a:ext cx="310774" cy="360000"/>
          </a:xfrm>
          <a:prstGeom prst="rect">
            <a:avLst/>
          </a:prstGeom>
        </p:spPr>
      </p:pic>
      <p:pic>
        <p:nvPicPr>
          <p:cNvPr id="23" name="Espace réservé pour une image  41">
            <a:extLst>
              <a:ext uri="{FF2B5EF4-FFF2-40B4-BE49-F238E27FC236}">
                <a16:creationId xmlns:a16="http://schemas.microsoft.com/office/drawing/2014/main" xmlns="" id="{558F87DA-966B-4079-A023-466EC9133915}"/>
              </a:ext>
            </a:extLst>
          </p:cNvPr>
          <p:cNvPicPr>
            <a:picLocks noChangeAspect="1"/>
          </p:cNvPicPr>
          <p:nvPr/>
        </p:nvPicPr>
        <p:blipFill>
          <a:blip r:embed="rId5" cstate="print">
            <a:extLst>
              <a:ext uri="{28A0092B-C50C-407E-A947-70E740481C1C}">
                <a14:useLocalDpi xmlns:a14="http://schemas.microsoft.com/office/drawing/2010/main" val="0"/>
              </a:ext>
            </a:extLst>
          </a:blip>
          <a:srcRect l="6637" r="6637"/>
          <a:stretch>
            <a:fillRect/>
          </a:stretch>
        </p:blipFill>
        <p:spPr>
          <a:xfrm>
            <a:off x="4723993" y="5357274"/>
            <a:ext cx="310774" cy="360000"/>
          </a:xfrm>
          <a:prstGeom prst="rect">
            <a:avLst/>
          </a:prstGeom>
        </p:spPr>
      </p:pic>
      <p:pic>
        <p:nvPicPr>
          <p:cNvPr id="24" name="Espace réservé pour une image  10">
            <a:extLst>
              <a:ext uri="{FF2B5EF4-FFF2-40B4-BE49-F238E27FC236}">
                <a16:creationId xmlns:a16="http://schemas.microsoft.com/office/drawing/2014/main" xmlns="" id="{D756CD70-2FC6-46F7-A6B8-0586E27BFC65}"/>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185" y="5884218"/>
            <a:ext cx="310774" cy="360000"/>
          </a:xfrm>
          <a:prstGeom prst="rect">
            <a:avLst/>
          </a:prstGeom>
        </p:spPr>
      </p:pic>
      <p:graphicFrame>
        <p:nvGraphicFramePr>
          <p:cNvPr id="26" name="Espace réservé du graphique 25">
            <a:extLst>
              <a:ext uri="{FF2B5EF4-FFF2-40B4-BE49-F238E27FC236}">
                <a16:creationId xmlns:a16="http://schemas.microsoft.com/office/drawing/2014/main" xmlns="" id="{46955860-5054-4FF2-817D-AFE5693A4F23}"/>
              </a:ext>
            </a:extLst>
          </p:cNvPr>
          <p:cNvGraphicFramePr>
            <a:graphicFrameLocks noGrp="1"/>
          </p:cNvGraphicFramePr>
          <p:nvPr>
            <p:ph type="chart" sz="quarter" idx="22"/>
            <p:extLst>
              <p:ext uri="{D42A27DB-BD31-4B8C-83A1-F6EECF244321}">
                <p14:modId xmlns:p14="http://schemas.microsoft.com/office/powerpoint/2010/main" val="209890815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7"/>
          </a:graphicData>
        </a:graphic>
      </p:graphicFrame>
      <p:sp>
        <p:nvSpPr>
          <p:cNvPr id="15" name="Espace réservé du texte 13">
            <a:extLst>
              <a:ext uri="{FF2B5EF4-FFF2-40B4-BE49-F238E27FC236}">
                <a16:creationId xmlns:a16="http://schemas.microsoft.com/office/drawing/2014/main" xmlns="" id="{79EFC100-7B72-4C5A-B528-ABE04E444B1D}"/>
              </a:ext>
            </a:extLst>
          </p:cNvPr>
          <p:cNvSpPr txBox="1">
            <a:spLocks/>
          </p:cNvSpPr>
          <p:nvPr/>
        </p:nvSpPr>
        <p:spPr>
          <a:xfrm>
            <a:off x="5159829" y="629980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Facture énergétique : 8 millions d’€</a:t>
            </a:r>
          </a:p>
        </p:txBody>
      </p:sp>
      <p:pic>
        <p:nvPicPr>
          <p:cNvPr id="16" name="Espace réservé pour une image  24">
            <a:extLst>
              <a:ext uri="{FF2B5EF4-FFF2-40B4-BE49-F238E27FC236}">
                <a16:creationId xmlns:a16="http://schemas.microsoft.com/office/drawing/2014/main" xmlns="" id="{F75A17B7-96DD-413A-8C0C-A44EA9B926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696391" y="6287337"/>
            <a:ext cx="360362" cy="360362"/>
          </a:xfrm>
          <a:prstGeom prst="rect">
            <a:avLst/>
          </a:prstGeom>
        </p:spPr>
      </p:pic>
      <p:sp>
        <p:nvSpPr>
          <p:cNvPr id="2" name="Espace réservé du numéro de diapositive 1">
            <a:extLst>
              <a:ext uri="{FF2B5EF4-FFF2-40B4-BE49-F238E27FC236}">
                <a16:creationId xmlns:a16="http://schemas.microsoft.com/office/drawing/2014/main" xmlns="" id="{08D55DD6-2621-4D94-B803-EE7FEF29B88E}"/>
              </a:ext>
            </a:extLst>
          </p:cNvPr>
          <p:cNvSpPr>
            <a:spLocks noGrp="1"/>
          </p:cNvSpPr>
          <p:nvPr>
            <p:ph type="sldNum" sz="quarter" idx="12"/>
          </p:nvPr>
        </p:nvSpPr>
        <p:spPr/>
        <p:txBody>
          <a:bodyPr/>
          <a:lstStyle/>
          <a:p>
            <a:fld id="{01DFE443-B80B-44A7-B8E3-175A733CB829}" type="slidenum">
              <a:rPr lang="fr-FR" smtClean="0"/>
              <a:t>47</a:t>
            </a:fld>
            <a:endParaRPr lang="fr-FR"/>
          </a:p>
        </p:txBody>
      </p:sp>
      <p:sp>
        <p:nvSpPr>
          <p:cNvPr id="18" name="Espace réservé du texte 1">
            <a:extLst>
              <a:ext uri="{FF2B5EF4-FFF2-40B4-BE49-F238E27FC236}">
                <a16:creationId xmlns:a16="http://schemas.microsoft.com/office/drawing/2014/main" xmlns="" id="{D740015E-A10D-4CAA-B867-FDC283064325}"/>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a:t>
            </a:r>
          </a:p>
        </p:txBody>
      </p:sp>
    </p:spTree>
    <p:extLst>
      <p:ext uri="{BB962C8B-B14F-4D97-AF65-F5344CB8AC3E}">
        <p14:creationId xmlns:p14="http://schemas.microsoft.com/office/powerpoint/2010/main" val="4282624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Economie locale</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a:xfrm>
            <a:off x="378444" y="1955624"/>
            <a:ext cx="6194884" cy="1618405"/>
          </a:xfrm>
        </p:spPr>
        <p:txBody>
          <a:bodyPr>
            <a:normAutofit/>
          </a:bodyPr>
          <a:lstStyle/>
          <a:p>
            <a:pPr algn="just"/>
            <a:r>
              <a:rPr lang="fr-FR" sz="1100" dirty="0"/>
              <a:t>En moyenne une industrie consomme 400 MWh/an.</a:t>
            </a:r>
          </a:p>
          <a:p>
            <a:pPr algn="just"/>
            <a:r>
              <a:rPr lang="fr-FR" sz="1100" dirty="0"/>
              <a:t>Le secteur industriels qui consomme le plus est  secteur de l’agroalimentaire (alimentaire et boissons). Il représente près de 30% des consommations du secteur.</a:t>
            </a:r>
          </a:p>
          <a:p>
            <a:pPr algn="just"/>
            <a:r>
              <a:rPr lang="fr-FR" sz="1100" dirty="0"/>
              <a:t>En seconde position on retrouve la fabrication de produits minéraux non métallique. Cette catégorie industrielle concerne la production de verre sous toutes ses formes, de la céramiques, carreaux et matériaux en terre cuite, la filière du ciment, plâtre de la matière première jusqu’aux produits élaborés et enfin le travail de la pierre et autres produits minéraux. Ce secteur participe à près de 20% des consommations du secteur.</a:t>
            </a:r>
          </a:p>
          <a:p>
            <a:pPr algn="just"/>
            <a:endParaRPr lang="fr-FR" dirty="0"/>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Industrie</a:t>
            </a:r>
          </a:p>
        </p:txBody>
      </p:sp>
      <p:pic>
        <p:nvPicPr>
          <p:cNvPr id="19" name="Espace réservé pour une image  23">
            <a:extLst>
              <a:ext uri="{FF2B5EF4-FFF2-40B4-BE49-F238E27FC236}">
                <a16:creationId xmlns:a16="http://schemas.microsoft.com/office/drawing/2014/main" xmlns=""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33" name="Espace réservé du contenu 32">
            <a:extLst>
              <a:ext uri="{FF2B5EF4-FFF2-40B4-BE49-F238E27FC236}">
                <a16:creationId xmlns:a16="http://schemas.microsoft.com/office/drawing/2014/main" xmlns="" id="{7EF3612B-3D96-4CA3-925B-45C1181A50AE}"/>
              </a:ext>
            </a:extLst>
          </p:cNvPr>
          <p:cNvPicPr>
            <a:picLocks noGrp="1" noChangeAspect="1"/>
          </p:cNvPicPr>
          <p:nvPr>
            <p:ph sz="quarter" idx="25"/>
          </p:nvPr>
        </p:nvPicPr>
        <p:blipFill rotWithShape="1">
          <a:blip r:embed="rId3" cstate="print">
            <a:extLst>
              <a:ext uri="{28A0092B-C50C-407E-A947-70E740481C1C}">
                <a14:useLocalDpi xmlns:a14="http://schemas.microsoft.com/office/drawing/2010/main" val="0"/>
              </a:ext>
            </a:extLst>
          </a:blip>
          <a:srcRect l="8527" t="5290" r="2364" b="4231"/>
          <a:stretch/>
        </p:blipFill>
        <p:spPr>
          <a:xfrm>
            <a:off x="4934196" y="3429000"/>
            <a:ext cx="4209804" cy="3022777"/>
          </a:xfrm>
        </p:spPr>
      </p:pic>
      <p:sp>
        <p:nvSpPr>
          <p:cNvPr id="36" name="Espace réservé du texte 9">
            <a:extLst>
              <a:ext uri="{FF2B5EF4-FFF2-40B4-BE49-F238E27FC236}">
                <a16:creationId xmlns:a16="http://schemas.microsoft.com/office/drawing/2014/main" xmlns="" id="{18116EED-77E2-4773-849F-A4FB9FC2AD0E}"/>
              </a:ext>
            </a:extLst>
          </p:cNvPr>
          <p:cNvSpPr txBox="1">
            <a:spLocks/>
          </p:cNvSpPr>
          <p:nvPr/>
        </p:nvSpPr>
        <p:spPr>
          <a:xfrm>
            <a:off x="378444" y="3828080"/>
            <a:ext cx="4015756" cy="2115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100" dirty="0"/>
              <a:t>La carte ci-contre montre la consommation moyenne par industrie. </a:t>
            </a:r>
          </a:p>
          <a:p>
            <a:pPr algn="just"/>
            <a:r>
              <a:rPr lang="fr-FR" sz="1100" dirty="0"/>
              <a:t>Alors que Nuits Saint Georges et Gevrey Chambertin sont les communes qui disposent de plus d’industrie, respectivement 37 et 26, c’est à </a:t>
            </a:r>
            <a:r>
              <a:rPr lang="fr-FR" sz="1100" dirty="0" err="1"/>
              <a:t>Corcelles-les-Citeaux</a:t>
            </a:r>
            <a:r>
              <a:rPr lang="fr-FR" sz="1100" dirty="0"/>
              <a:t> que l’on retrouve l’industrie la plus consommatrice (industrie de fabrication, réparation et installations de machines et équipements).</a:t>
            </a:r>
          </a:p>
          <a:p>
            <a:pPr algn="just"/>
            <a:r>
              <a:rPr lang="fr-FR" sz="1100" dirty="0"/>
              <a:t>Il est nécessaire d’accompagner les industries sur des mesures de maîtrise de l’énergie pour permettre de réduire les consommations et l’émission de gaz à effet de serre.</a:t>
            </a:r>
          </a:p>
        </p:txBody>
      </p:sp>
      <p:sp>
        <p:nvSpPr>
          <p:cNvPr id="2" name="Espace réservé du numéro de diapositive 1">
            <a:extLst>
              <a:ext uri="{FF2B5EF4-FFF2-40B4-BE49-F238E27FC236}">
                <a16:creationId xmlns:a16="http://schemas.microsoft.com/office/drawing/2014/main" xmlns="" id="{921E1919-AC8B-452A-974E-3BC460A23A1F}"/>
              </a:ext>
            </a:extLst>
          </p:cNvPr>
          <p:cNvSpPr>
            <a:spLocks noGrp="1"/>
          </p:cNvSpPr>
          <p:nvPr>
            <p:ph type="sldNum" sz="quarter" idx="12"/>
          </p:nvPr>
        </p:nvSpPr>
        <p:spPr/>
        <p:txBody>
          <a:bodyPr/>
          <a:lstStyle/>
          <a:p>
            <a:fld id="{01DFE443-B80B-44A7-B8E3-175A733CB829}" type="slidenum">
              <a:rPr lang="fr-FR" smtClean="0"/>
              <a:t>48</a:t>
            </a:fld>
            <a:endParaRPr lang="fr-FR"/>
          </a:p>
        </p:txBody>
      </p:sp>
      <p:sp>
        <p:nvSpPr>
          <p:cNvPr id="12" name="Espace réservé du texte 1">
            <a:extLst>
              <a:ext uri="{FF2B5EF4-FFF2-40B4-BE49-F238E27FC236}">
                <a16:creationId xmlns:a16="http://schemas.microsoft.com/office/drawing/2014/main" xmlns="" id="{D0F2B307-EBFF-45D8-9220-D47132209189}"/>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3648568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Economie locale</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Industrie</a:t>
            </a:r>
          </a:p>
        </p:txBody>
      </p:sp>
      <p:pic>
        <p:nvPicPr>
          <p:cNvPr id="19" name="Espace réservé pour une image  23">
            <a:extLst>
              <a:ext uri="{FF2B5EF4-FFF2-40B4-BE49-F238E27FC236}">
                <a16:creationId xmlns:a16="http://schemas.microsoft.com/office/drawing/2014/main" xmlns=""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sp>
        <p:nvSpPr>
          <p:cNvPr id="34" name="Rectangle 33">
            <a:extLst>
              <a:ext uri="{FF2B5EF4-FFF2-40B4-BE49-F238E27FC236}">
                <a16:creationId xmlns:a16="http://schemas.microsoft.com/office/drawing/2014/main" xmlns="" id="{5BDB1DEE-E3E0-4323-A01E-DCCEB7CA55B1}"/>
              </a:ext>
            </a:extLst>
          </p:cNvPr>
          <p:cNvSpPr/>
          <p:nvPr/>
        </p:nvSpPr>
        <p:spPr>
          <a:xfrm>
            <a:off x="609366" y="2046982"/>
            <a:ext cx="8230003" cy="1615827"/>
          </a:xfrm>
          <a:prstGeom prst="rect">
            <a:avLst/>
          </a:prstGeom>
        </p:spPr>
        <p:txBody>
          <a:bodyPr wrap="square">
            <a:spAutoFit/>
          </a:bodyPr>
          <a:lstStyle/>
          <a:p>
            <a:pPr algn="just"/>
            <a:r>
              <a:rPr lang="fr-FR" sz="1100" dirty="0"/>
              <a:t>La transition énergétique est une opportunité de développer de nouvelles filières économiques et de renforcer le tissu industriel du territoire. Les nouveaux besoins en termes d’approvisionnement énergétique (énergies renouvelables, maitrise de l’énergie, efficacité énergétique) et d’aménagement du territoire (mobilité, construction, rénovation…) représentent de nouveaux gisements d’innovations et vont ouvrir de nouvelles voies pour les entreprises du territoire.</a:t>
            </a:r>
          </a:p>
          <a:p>
            <a:pPr algn="just"/>
            <a:endParaRPr lang="fr-FR" sz="1100" dirty="0"/>
          </a:p>
          <a:p>
            <a:pPr algn="just"/>
            <a:r>
              <a:rPr lang="fr-FR" sz="1100" dirty="0"/>
              <a:t>L’enjeu du plan climat de Gevrey-Chambertin et Nuits-Saint-Georges est d’accompagner l’installation de ces nouvelles entreprises et d’identifier la ou les filières à développer.  </a:t>
            </a:r>
          </a:p>
          <a:p>
            <a:pPr algn="just"/>
            <a:r>
              <a:rPr lang="fr-FR" sz="1100" dirty="0"/>
              <a:t>Au-delà de nouvelles industries potentielles, la chasse au gaspillage de ressource et d’énergie représente aussi l’opportunité de changer de modèle de production grâce à l’économie circulaire (voir schéma ci-dessous).</a:t>
            </a:r>
          </a:p>
        </p:txBody>
      </p:sp>
      <p:pic>
        <p:nvPicPr>
          <p:cNvPr id="35" name="Image 34">
            <a:extLst>
              <a:ext uri="{FF2B5EF4-FFF2-40B4-BE49-F238E27FC236}">
                <a16:creationId xmlns:a16="http://schemas.microsoft.com/office/drawing/2014/main" xmlns="" id="{0E101BBD-0978-480D-A321-D8542D20EE58}"/>
              </a:ext>
            </a:extLst>
          </p:cNvPr>
          <p:cNvPicPr>
            <a:picLocks noChangeAspect="1"/>
          </p:cNvPicPr>
          <p:nvPr/>
        </p:nvPicPr>
        <p:blipFill rotWithShape="1">
          <a:blip r:embed="rId3">
            <a:clrChange>
              <a:clrFrom>
                <a:srgbClr val="F4F4F4"/>
              </a:clrFrom>
              <a:clrTo>
                <a:srgbClr val="F4F4F4">
                  <a:alpha val="0"/>
                </a:srgbClr>
              </a:clrTo>
            </a:clrChange>
          </a:blip>
          <a:srcRect t="3984" r="3891" b="1901"/>
          <a:stretch/>
        </p:blipFill>
        <p:spPr>
          <a:xfrm>
            <a:off x="2107567" y="3996499"/>
            <a:ext cx="4721703" cy="2138132"/>
          </a:xfrm>
          <a:prstGeom prst="rect">
            <a:avLst/>
          </a:prstGeom>
        </p:spPr>
      </p:pic>
      <p:sp>
        <p:nvSpPr>
          <p:cNvPr id="2" name="Espace réservé du numéro de diapositive 1">
            <a:extLst>
              <a:ext uri="{FF2B5EF4-FFF2-40B4-BE49-F238E27FC236}">
                <a16:creationId xmlns:a16="http://schemas.microsoft.com/office/drawing/2014/main" xmlns="" id="{E6F61B4D-CBD2-4F41-BAAE-1E0FE326BACB}"/>
              </a:ext>
            </a:extLst>
          </p:cNvPr>
          <p:cNvSpPr>
            <a:spLocks noGrp="1"/>
          </p:cNvSpPr>
          <p:nvPr>
            <p:ph type="sldNum" sz="quarter" idx="12"/>
          </p:nvPr>
        </p:nvSpPr>
        <p:spPr/>
        <p:txBody>
          <a:bodyPr/>
          <a:lstStyle/>
          <a:p>
            <a:fld id="{01DFE443-B80B-44A7-B8E3-175A733CB829}" type="slidenum">
              <a:rPr lang="fr-FR" smtClean="0"/>
              <a:t>49</a:t>
            </a:fld>
            <a:endParaRPr lang="fr-FR"/>
          </a:p>
        </p:txBody>
      </p:sp>
    </p:spTree>
    <p:extLst>
      <p:ext uri="{BB962C8B-B14F-4D97-AF65-F5344CB8AC3E}">
        <p14:creationId xmlns:p14="http://schemas.microsoft.com/office/powerpoint/2010/main" val="49569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448D679-AB05-4CF6-A3AE-92C92BEFFB04}"/>
              </a:ext>
            </a:extLst>
          </p:cNvPr>
          <p:cNvSpPr>
            <a:spLocks noGrp="1"/>
          </p:cNvSpPr>
          <p:nvPr>
            <p:ph type="title"/>
          </p:nvPr>
        </p:nvSpPr>
        <p:spPr/>
        <p:txBody>
          <a:bodyPr/>
          <a:lstStyle/>
          <a:p>
            <a:r>
              <a:rPr lang="fr-FR" dirty="0"/>
              <a:t>Rappel</a:t>
            </a:r>
          </a:p>
        </p:txBody>
      </p:sp>
      <p:sp>
        <p:nvSpPr>
          <p:cNvPr id="10" name="Espace réservé du texte 9">
            <a:extLst>
              <a:ext uri="{FF2B5EF4-FFF2-40B4-BE49-F238E27FC236}">
                <a16:creationId xmlns:a16="http://schemas.microsoft.com/office/drawing/2014/main" xmlns="" id="{9B84F92C-EDE2-43BA-A70E-04F4C2136700}"/>
              </a:ext>
            </a:extLst>
          </p:cNvPr>
          <p:cNvSpPr>
            <a:spLocks noGrp="1"/>
          </p:cNvSpPr>
          <p:nvPr>
            <p:ph type="body" sz="quarter" idx="24"/>
          </p:nvPr>
        </p:nvSpPr>
        <p:spPr>
          <a:xfrm>
            <a:off x="495300" y="1811427"/>
            <a:ext cx="8439071" cy="4092900"/>
          </a:xfrm>
        </p:spPr>
        <p:txBody>
          <a:bodyPr>
            <a:normAutofit/>
          </a:bodyPr>
          <a:lstStyle/>
          <a:p>
            <a:r>
              <a:rPr lang="fr-FR" dirty="0"/>
              <a:t>La TeqCO2 est une unité de mesure des gaz à effet de serre. Elle permet de mesuré l’impact des différents gaz à effet de serre rapporté au dioxyde de carbone, le CO2.</a:t>
            </a:r>
          </a:p>
          <a:p>
            <a:r>
              <a:rPr lang="fr-FR" dirty="0"/>
              <a:t>Il existe différents gaz à effet de serre mais leur impact est très différent selon leur nature. La tonne équivalent CO2 permet de ramener le potentiel de réchauffement des gaz a une unité de mesure commune, le CO2.</a:t>
            </a:r>
          </a:p>
          <a:p>
            <a:r>
              <a:rPr lang="fr-FR" dirty="0"/>
              <a:t>L’avantage d’utiliser la tonne équivalent CO2 est que cela permet de cumuler et calculer les émissions d’une source émettant différents gaz à effet de serre dans l’atmosphère et d’harmoniser les résultats. </a:t>
            </a:r>
          </a:p>
          <a:p>
            <a:r>
              <a:rPr lang="fr-FR" dirty="0"/>
              <a:t>Pour cela il existe différents calculs émis par le Groupe d’Experts Intergouvernemental sur l’Evolution du Climat, le GIEC.</a:t>
            </a:r>
          </a:p>
          <a:p>
            <a:r>
              <a:rPr lang="fr-FR" dirty="0"/>
              <a:t>Au sein du diagnostic du PCATE du territoire de Gevrey-Chambertin et Nuits-Saint-Georges, il a été retenu le PRG (Potentiel de Réchauffement Global) issu du dernier rapport du GIEC</a:t>
            </a:r>
          </a:p>
          <a:p>
            <a:endParaRPr lang="fr-FR" dirty="0"/>
          </a:p>
        </p:txBody>
      </p:sp>
      <p:sp>
        <p:nvSpPr>
          <p:cNvPr id="11" name="Espace réservé du texte 10">
            <a:extLst>
              <a:ext uri="{FF2B5EF4-FFF2-40B4-BE49-F238E27FC236}">
                <a16:creationId xmlns:a16="http://schemas.microsoft.com/office/drawing/2014/main" xmlns="" id="{F8651582-9F21-46D9-A117-18287A7CA6A7}"/>
              </a:ext>
            </a:extLst>
          </p:cNvPr>
          <p:cNvSpPr>
            <a:spLocks noGrp="1"/>
          </p:cNvSpPr>
          <p:nvPr>
            <p:ph type="body" sz="quarter" idx="13"/>
          </p:nvPr>
        </p:nvSpPr>
        <p:spPr/>
        <p:txBody>
          <a:bodyPr/>
          <a:lstStyle/>
          <a:p>
            <a:r>
              <a:rPr lang="fr-FR" dirty="0"/>
              <a:t>Tonne équivalent CO2</a:t>
            </a:r>
          </a:p>
        </p:txBody>
      </p:sp>
      <p:sp>
        <p:nvSpPr>
          <p:cNvPr id="16" name="Espace réservé du numéro de diapositive 15">
            <a:extLst>
              <a:ext uri="{FF2B5EF4-FFF2-40B4-BE49-F238E27FC236}">
                <a16:creationId xmlns:a16="http://schemas.microsoft.com/office/drawing/2014/main" xmlns="" id="{7FE791EF-945F-406F-89D1-55614C64E1BB}"/>
              </a:ext>
            </a:extLst>
          </p:cNvPr>
          <p:cNvSpPr>
            <a:spLocks noGrp="1"/>
          </p:cNvSpPr>
          <p:nvPr>
            <p:ph type="sldNum" sz="quarter" idx="12"/>
          </p:nvPr>
        </p:nvSpPr>
        <p:spPr/>
        <p:txBody>
          <a:bodyPr/>
          <a:lstStyle/>
          <a:p>
            <a:fld id="{01DFE443-B80B-44A7-B8E3-175A733CB829}" type="slidenum">
              <a:rPr lang="fr-FR" smtClean="0"/>
              <a:pPr/>
              <a:t>5</a:t>
            </a:fld>
            <a:endParaRPr lang="fr-FR"/>
          </a:p>
        </p:txBody>
      </p:sp>
      <p:graphicFrame>
        <p:nvGraphicFramePr>
          <p:cNvPr id="2" name="Tableau 1">
            <a:extLst>
              <a:ext uri="{FF2B5EF4-FFF2-40B4-BE49-F238E27FC236}">
                <a16:creationId xmlns:a16="http://schemas.microsoft.com/office/drawing/2014/main" xmlns="" id="{572EFF8D-E1E5-4CFA-B1B9-292CD643188A}"/>
              </a:ext>
            </a:extLst>
          </p:cNvPr>
          <p:cNvGraphicFramePr>
            <a:graphicFrameLocks noGrp="1"/>
          </p:cNvGraphicFramePr>
          <p:nvPr>
            <p:extLst>
              <p:ext uri="{D42A27DB-BD31-4B8C-83A1-F6EECF244321}">
                <p14:modId xmlns:p14="http://schemas.microsoft.com/office/powerpoint/2010/main" val="2220274731"/>
              </p:ext>
            </p:extLst>
          </p:nvPr>
        </p:nvGraphicFramePr>
        <p:xfrm>
          <a:off x="1524000" y="4267200"/>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3721047924"/>
                    </a:ext>
                  </a:extLst>
                </a:gridCol>
                <a:gridCol w="3048000">
                  <a:extLst>
                    <a:ext uri="{9D8B030D-6E8A-4147-A177-3AD203B41FA5}">
                      <a16:colId xmlns:a16="http://schemas.microsoft.com/office/drawing/2014/main" xmlns="" val="3119169337"/>
                    </a:ext>
                  </a:extLst>
                </a:gridCol>
              </a:tblGrid>
              <a:tr h="370840">
                <a:tc gridSpan="2">
                  <a:txBody>
                    <a:bodyPr/>
                    <a:lstStyle/>
                    <a:p>
                      <a:pPr algn="ctr"/>
                      <a:r>
                        <a:rPr lang="fr-FR" sz="1400" dirty="0">
                          <a:solidFill>
                            <a:schemeClr val="tx1"/>
                          </a:solidFill>
                        </a:rPr>
                        <a:t>PRG tonne équivalent CO2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fr-FR" dirty="0"/>
                    </a:p>
                  </a:txBody>
                  <a:tcPr/>
                </a:tc>
                <a:extLst>
                  <a:ext uri="{0D108BD9-81ED-4DB2-BD59-A6C34878D82A}">
                    <a16:rowId xmlns:a16="http://schemas.microsoft.com/office/drawing/2014/main" xmlns="" val="1832913939"/>
                  </a:ext>
                </a:extLst>
              </a:tr>
              <a:tr h="370840">
                <a:tc>
                  <a:txBody>
                    <a:bodyPr/>
                    <a:lstStyle/>
                    <a:p>
                      <a:pPr algn="ctr"/>
                      <a:r>
                        <a:rPr lang="fr-FR" sz="1400" dirty="0">
                          <a:solidFill>
                            <a:schemeClr val="tx1"/>
                          </a:solidFill>
                        </a:rPr>
                        <a:t>CO2</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solidFill>
                            <a:schemeClr val="tx1"/>
                          </a:solidFill>
                        </a:rPr>
                        <a:t>1 teqco2</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494352516"/>
                  </a:ext>
                </a:extLst>
              </a:tr>
              <a:tr h="370840">
                <a:tc>
                  <a:txBody>
                    <a:bodyPr/>
                    <a:lstStyle/>
                    <a:p>
                      <a:pPr algn="ctr"/>
                      <a:r>
                        <a:rPr lang="fr-FR" sz="1400" dirty="0">
                          <a:solidFill>
                            <a:schemeClr val="tx1"/>
                          </a:solidFill>
                        </a:rPr>
                        <a:t>CH4 (méthane)</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fr-FR" sz="1400" dirty="0">
                          <a:solidFill>
                            <a:schemeClr val="tx1"/>
                          </a:solidFill>
                        </a:rPr>
                        <a:t>28 teqco2</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992952903"/>
                  </a:ext>
                </a:extLst>
              </a:tr>
              <a:tr h="370840">
                <a:tc>
                  <a:txBody>
                    <a:bodyPr/>
                    <a:lstStyle/>
                    <a:p>
                      <a:pPr algn="ctr"/>
                      <a:r>
                        <a:rPr lang="fr-FR" sz="1400" dirty="0">
                          <a:solidFill>
                            <a:schemeClr val="tx1"/>
                          </a:solidFill>
                        </a:rPr>
                        <a:t>N2O (protoxyde d’azote)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dirty="0">
                          <a:solidFill>
                            <a:schemeClr val="tx1"/>
                          </a:solidFill>
                        </a:rPr>
                        <a:t>265 teqco2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34609932"/>
                  </a:ext>
                </a:extLst>
              </a:tr>
            </a:tbl>
          </a:graphicData>
        </a:graphic>
      </p:graphicFrame>
      <p:cxnSp>
        <p:nvCxnSpPr>
          <p:cNvPr id="4" name="Connecteur droit avec flèche 3">
            <a:extLst>
              <a:ext uri="{FF2B5EF4-FFF2-40B4-BE49-F238E27FC236}">
                <a16:creationId xmlns:a16="http://schemas.microsoft.com/office/drawing/2014/main" xmlns="" id="{71C2FEC1-AF2B-4066-826A-723609EE15B0}"/>
              </a:ext>
            </a:extLst>
          </p:cNvPr>
          <p:cNvCxnSpPr>
            <a:cxnSpLocks/>
          </p:cNvCxnSpPr>
          <p:nvPr/>
        </p:nvCxnSpPr>
        <p:spPr>
          <a:xfrm>
            <a:off x="4216400" y="4787900"/>
            <a:ext cx="11223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xmlns="" id="{935ABAD0-2C22-4CA0-B2CB-6BE62B263E1A}"/>
              </a:ext>
            </a:extLst>
          </p:cNvPr>
          <p:cNvCxnSpPr>
            <a:cxnSpLocks/>
          </p:cNvCxnSpPr>
          <p:nvPr/>
        </p:nvCxnSpPr>
        <p:spPr>
          <a:xfrm>
            <a:off x="4254500" y="5181600"/>
            <a:ext cx="10842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xmlns="" id="{7BF5A203-9E24-43E9-99A3-4ADCAF9DE36C}"/>
              </a:ext>
            </a:extLst>
          </p:cNvPr>
          <p:cNvCxnSpPr>
            <a:cxnSpLocks/>
          </p:cNvCxnSpPr>
          <p:nvPr/>
        </p:nvCxnSpPr>
        <p:spPr>
          <a:xfrm>
            <a:off x="4254500" y="5575300"/>
            <a:ext cx="10842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48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4629C6C8-62A8-4402-A208-EC416242D208}"/>
              </a:ext>
            </a:extLst>
          </p:cNvPr>
          <p:cNvSpPr>
            <a:spLocks noGrp="1"/>
          </p:cNvSpPr>
          <p:nvPr>
            <p:ph type="body" sz="quarter" idx="18"/>
          </p:nvPr>
        </p:nvSpPr>
        <p:spPr/>
        <p:txBody>
          <a:bodyPr/>
          <a:lstStyle/>
          <a:p>
            <a:r>
              <a:rPr lang="fr-FR" dirty="0"/>
              <a:t>Consommation : - 38,5 GWh /an</a:t>
            </a:r>
          </a:p>
        </p:txBody>
      </p:sp>
      <p:sp>
        <p:nvSpPr>
          <p:cNvPr id="9" name="Titre 8">
            <a:extLst>
              <a:ext uri="{FF2B5EF4-FFF2-40B4-BE49-F238E27FC236}">
                <a16:creationId xmlns:a16="http://schemas.microsoft.com/office/drawing/2014/main" xmlns="" id="{10ED0CCE-E2D4-4F68-BC45-DC3DEF0AA670}"/>
              </a:ext>
            </a:extLst>
          </p:cNvPr>
          <p:cNvSpPr>
            <a:spLocks noGrp="1"/>
          </p:cNvSpPr>
          <p:nvPr>
            <p:ph type="title"/>
          </p:nvPr>
        </p:nvSpPr>
        <p:spPr/>
        <p:txBody>
          <a:bodyPr>
            <a:normAutofit/>
          </a:bodyPr>
          <a:lstStyle/>
          <a:p>
            <a:r>
              <a:rPr lang="fr-FR" dirty="0"/>
              <a:t>Economie locale</a:t>
            </a:r>
          </a:p>
        </p:txBody>
      </p:sp>
      <p:sp>
        <p:nvSpPr>
          <p:cNvPr id="10" name="Espace réservé du texte 9">
            <a:extLst>
              <a:ext uri="{FF2B5EF4-FFF2-40B4-BE49-F238E27FC236}">
                <a16:creationId xmlns:a16="http://schemas.microsoft.com/office/drawing/2014/main" xmlns="" id="{C338A22B-E194-488A-B1D3-3ECC2506B0BB}"/>
              </a:ext>
            </a:extLst>
          </p:cNvPr>
          <p:cNvSpPr>
            <a:spLocks noGrp="1"/>
          </p:cNvSpPr>
          <p:nvPr>
            <p:ph type="body" sz="quarter" idx="24"/>
          </p:nvPr>
        </p:nvSpPr>
        <p:spPr/>
        <p:txBody>
          <a:bodyPr>
            <a:normAutofit/>
          </a:bodyPr>
          <a:lstStyle/>
          <a:p>
            <a:pPr algn="just"/>
            <a:r>
              <a:rPr lang="fr-FR" sz="1100" dirty="0"/>
              <a:t>Les potentiels industriels sont essentiellement calculés sur l’amélioration de la performance énergétique des moyens de production et des bâtiments.</a:t>
            </a:r>
          </a:p>
          <a:p>
            <a:pPr algn="just"/>
            <a:r>
              <a:rPr lang="fr-FR" sz="1100" dirty="0"/>
              <a:t>Un gain de 30% est possible sur les consommations d'énergie et de 20% sur les émissions de GES par des mesures d’optimisation et d’amélioration de la performance énergétique.</a:t>
            </a:r>
          </a:p>
        </p:txBody>
      </p:sp>
      <p:sp>
        <p:nvSpPr>
          <p:cNvPr id="11" name="Espace réservé du texte 10">
            <a:extLst>
              <a:ext uri="{FF2B5EF4-FFF2-40B4-BE49-F238E27FC236}">
                <a16:creationId xmlns:a16="http://schemas.microsoft.com/office/drawing/2014/main" xmlns="" id="{E6B3683E-670E-4E4B-AEC9-ED548E35B874}"/>
              </a:ext>
            </a:extLst>
          </p:cNvPr>
          <p:cNvSpPr>
            <a:spLocks noGrp="1"/>
          </p:cNvSpPr>
          <p:nvPr>
            <p:ph type="body" sz="quarter" idx="13"/>
          </p:nvPr>
        </p:nvSpPr>
        <p:spPr/>
        <p:txBody>
          <a:bodyPr/>
          <a:lstStyle/>
          <a:p>
            <a:r>
              <a:rPr lang="fr-FR" dirty="0"/>
              <a:t>Potentiels industriels</a:t>
            </a:r>
          </a:p>
        </p:txBody>
      </p:sp>
      <p:sp>
        <p:nvSpPr>
          <p:cNvPr id="12" name="Espace réservé du texte 11">
            <a:extLst>
              <a:ext uri="{FF2B5EF4-FFF2-40B4-BE49-F238E27FC236}">
                <a16:creationId xmlns:a16="http://schemas.microsoft.com/office/drawing/2014/main" xmlns="" id="{EF7367C6-4C79-42B1-8C3C-801E740932C3}"/>
              </a:ext>
            </a:extLst>
          </p:cNvPr>
          <p:cNvSpPr>
            <a:spLocks noGrp="1"/>
          </p:cNvSpPr>
          <p:nvPr>
            <p:ph type="body" sz="quarter" idx="14"/>
          </p:nvPr>
        </p:nvSpPr>
        <p:spPr/>
        <p:txBody>
          <a:bodyPr/>
          <a:lstStyle/>
          <a:p>
            <a:r>
              <a:rPr lang="fr-FR" dirty="0"/>
              <a:t>Chiffres potentiels :</a:t>
            </a:r>
          </a:p>
        </p:txBody>
      </p:sp>
      <p:sp>
        <p:nvSpPr>
          <p:cNvPr id="13" name="Espace réservé du texte 12">
            <a:extLst>
              <a:ext uri="{FF2B5EF4-FFF2-40B4-BE49-F238E27FC236}">
                <a16:creationId xmlns:a16="http://schemas.microsoft.com/office/drawing/2014/main" xmlns="" id="{302869E6-C937-47A9-B0B5-156B59E556E4}"/>
              </a:ext>
            </a:extLst>
          </p:cNvPr>
          <p:cNvSpPr>
            <a:spLocks noGrp="1"/>
          </p:cNvSpPr>
          <p:nvPr>
            <p:ph type="body" sz="quarter" idx="19"/>
          </p:nvPr>
        </p:nvSpPr>
        <p:spPr/>
        <p:txBody>
          <a:bodyPr/>
          <a:lstStyle/>
          <a:p>
            <a:r>
              <a:rPr lang="fr-FR" dirty="0"/>
              <a:t>Emissions : -3600 teqCO2/an</a:t>
            </a:r>
          </a:p>
        </p:txBody>
      </p:sp>
      <p:sp>
        <p:nvSpPr>
          <p:cNvPr id="14" name="Espace réservé du texte 13">
            <a:extLst>
              <a:ext uri="{FF2B5EF4-FFF2-40B4-BE49-F238E27FC236}">
                <a16:creationId xmlns:a16="http://schemas.microsoft.com/office/drawing/2014/main" xmlns="" id="{193458AA-D913-482D-87F8-031C3779B11E}"/>
              </a:ext>
            </a:extLst>
          </p:cNvPr>
          <p:cNvSpPr>
            <a:spLocks noGrp="1"/>
          </p:cNvSpPr>
          <p:nvPr>
            <p:ph type="body" sz="quarter" idx="20"/>
          </p:nvPr>
        </p:nvSpPr>
        <p:spPr/>
        <p:txBody>
          <a:bodyPr/>
          <a:lstStyle/>
          <a:p>
            <a:r>
              <a:rPr lang="fr-FR" dirty="0"/>
              <a:t>Economie de 5,6 millions d’€/an </a:t>
            </a:r>
          </a:p>
        </p:txBody>
      </p:sp>
      <p:pic>
        <p:nvPicPr>
          <p:cNvPr id="19" name="Espace réservé pour une image  23">
            <a:extLst>
              <a:ext uri="{FF2B5EF4-FFF2-40B4-BE49-F238E27FC236}">
                <a16:creationId xmlns:a16="http://schemas.microsoft.com/office/drawing/2014/main" xmlns="" id="{66753A7D-180E-48CE-BD37-9EC7C4BCDCC1}"/>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mc:AlternateContent xmlns:mc="http://schemas.openxmlformats.org/markup-compatibility/2006">
        <mc:Choice xmlns:cx1="http://schemas.microsoft.com/office/drawing/2015/9/8/chartex" xmlns="" Requires="cx1">
          <p:graphicFrame>
            <p:nvGraphicFramePr>
              <p:cNvPr id="16" name="Espace réservé du graphique 15">
                <a:extLst>
                  <a:ext uri="{FF2B5EF4-FFF2-40B4-BE49-F238E27FC236}">
                    <a16:creationId xmlns:a16="http://schemas.microsoft.com/office/drawing/2014/main" id="{F54810FC-1935-4B10-AFBB-68FB724AAF8C}"/>
                  </a:ext>
                </a:extLst>
              </p:cNvPr>
              <p:cNvGraphicFramePr>
                <a:graphicFrameLocks noGrp="1"/>
              </p:cNvGraphicFramePr>
              <p:nvPr>
                <p:ph type="chart" sz="quarter" idx="22"/>
                <p:extLst>
                  <p:ext uri="{D42A27DB-BD31-4B8C-83A1-F6EECF244321}">
                    <p14:modId xmlns:p14="http://schemas.microsoft.com/office/powerpoint/2010/main" val="3664763428"/>
                  </p:ext>
                </p:extLst>
              </p:nvPr>
            </p:nvGraphicFramePr>
            <p:xfrm>
              <a:off x="377825" y="1409700"/>
              <a:ext cx="4041775" cy="277653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6" name="Espace réservé du graphique 15">
                <a:extLst>
                  <a:ext uri="{FF2B5EF4-FFF2-40B4-BE49-F238E27FC236}">
                    <a16:creationId xmlns:a16="http://schemas.microsoft.com/office/drawing/2014/main" xmlns="" xmlns:cx1="http://schemas.microsoft.com/office/drawing/2015/9/8/chartex" id="{F54810FC-1935-4B10-AFBB-68FB724AAF8C}"/>
                  </a:ext>
                </a:extLst>
              </p:cNvPr>
              <p:cNvPicPr>
                <a:picLocks noGrp="1" noRot="1" noChangeAspect="1" noMove="1" noResize="1" noEditPoints="1" noAdjustHandles="1" noChangeArrowheads="1" noChangeShapeType="1"/>
              </p:cNvPicPr>
              <p:nvPr/>
            </p:nvPicPr>
            <p:blipFill>
              <a:blip r:embed="rId4"/>
              <a:stretch>
                <a:fillRect/>
              </a:stretch>
            </p:blipFill>
            <p:spPr>
              <a:xfrm>
                <a:off x="377825" y="1409700"/>
                <a:ext cx="4041775" cy="2776538"/>
              </a:xfrm>
              <a:prstGeom prst="rect">
                <a:avLst/>
              </a:prstGeom>
            </p:spPr>
          </p:pic>
        </mc:Fallback>
      </mc:AlternateContent>
      <p:sp>
        <p:nvSpPr>
          <p:cNvPr id="17" name="ZoneTexte 16">
            <a:extLst>
              <a:ext uri="{FF2B5EF4-FFF2-40B4-BE49-F238E27FC236}">
                <a16:creationId xmlns:a16="http://schemas.microsoft.com/office/drawing/2014/main" xmlns="" id="{62FEE54E-FEF3-4938-A499-02364D496189}"/>
              </a:ext>
            </a:extLst>
          </p:cNvPr>
          <p:cNvSpPr txBox="1"/>
          <p:nvPr/>
        </p:nvSpPr>
        <p:spPr>
          <a:xfrm>
            <a:off x="3375178" y="3198167"/>
            <a:ext cx="733425" cy="461665"/>
          </a:xfrm>
          <a:prstGeom prst="rect">
            <a:avLst/>
          </a:prstGeom>
          <a:noFill/>
        </p:spPr>
        <p:txBody>
          <a:bodyPr wrap="square" rtlCol="0">
            <a:spAutoFit/>
          </a:bodyPr>
          <a:lstStyle/>
          <a:p>
            <a:pPr algn="ctr"/>
            <a:r>
              <a:rPr lang="fr-FR" sz="800" b="1" dirty="0"/>
              <a:t>Conso après potentiels</a:t>
            </a:r>
          </a:p>
        </p:txBody>
      </p:sp>
      <p:sp>
        <p:nvSpPr>
          <p:cNvPr id="18" name="ZoneTexte 17">
            <a:extLst>
              <a:ext uri="{FF2B5EF4-FFF2-40B4-BE49-F238E27FC236}">
                <a16:creationId xmlns:a16="http://schemas.microsoft.com/office/drawing/2014/main" xmlns="" id="{D000B7F7-A2F9-4355-A0B7-EA409F4498B1}"/>
              </a:ext>
            </a:extLst>
          </p:cNvPr>
          <p:cNvSpPr txBox="1"/>
          <p:nvPr/>
        </p:nvSpPr>
        <p:spPr>
          <a:xfrm>
            <a:off x="1000027" y="2998614"/>
            <a:ext cx="733425" cy="338554"/>
          </a:xfrm>
          <a:prstGeom prst="rect">
            <a:avLst/>
          </a:prstGeom>
          <a:noFill/>
        </p:spPr>
        <p:txBody>
          <a:bodyPr wrap="square" rtlCol="0">
            <a:spAutoFit/>
          </a:bodyPr>
          <a:lstStyle/>
          <a:p>
            <a:pPr algn="ctr"/>
            <a:r>
              <a:rPr lang="fr-FR" sz="800" b="1" dirty="0"/>
              <a:t>Conso 2014</a:t>
            </a:r>
          </a:p>
        </p:txBody>
      </p:sp>
      <p:sp>
        <p:nvSpPr>
          <p:cNvPr id="20" name="ZoneTexte 19">
            <a:extLst>
              <a:ext uri="{FF2B5EF4-FFF2-40B4-BE49-F238E27FC236}">
                <a16:creationId xmlns:a16="http://schemas.microsoft.com/office/drawing/2014/main" xmlns="" id="{4A334314-4E33-4461-AF8D-DBEA4160ACF1}"/>
              </a:ext>
            </a:extLst>
          </p:cNvPr>
          <p:cNvSpPr txBox="1"/>
          <p:nvPr/>
        </p:nvSpPr>
        <p:spPr>
          <a:xfrm>
            <a:off x="2111473" y="2905779"/>
            <a:ext cx="885684" cy="584775"/>
          </a:xfrm>
          <a:prstGeom prst="rect">
            <a:avLst/>
          </a:prstGeom>
          <a:noFill/>
        </p:spPr>
        <p:txBody>
          <a:bodyPr wrap="square" rtlCol="0">
            <a:spAutoFit/>
          </a:bodyPr>
          <a:lstStyle/>
          <a:p>
            <a:pPr algn="ctr"/>
            <a:r>
              <a:rPr lang="fr-FR" sz="800" b="1" dirty="0"/>
              <a:t>Amélioration de la performance énergétique</a:t>
            </a:r>
          </a:p>
        </p:txBody>
      </p:sp>
      <mc:AlternateContent xmlns:mc="http://schemas.openxmlformats.org/markup-compatibility/2006">
        <mc:Choice xmlns:cx1="http://schemas.microsoft.com/office/drawing/2015/9/8/chartex" xmlns="" Requires="cx1">
          <p:graphicFrame>
            <p:nvGraphicFramePr>
              <p:cNvPr id="21" name="Graphique 20">
                <a:extLst>
                  <a:ext uri="{FF2B5EF4-FFF2-40B4-BE49-F238E27FC236}">
                    <a16:creationId xmlns:a16="http://schemas.microsoft.com/office/drawing/2014/main" id="{FD849DCA-8D35-466A-BF90-8F45A24CE290}"/>
                  </a:ext>
                </a:extLst>
              </p:cNvPr>
              <p:cNvGraphicFramePr/>
              <p:nvPr>
                <p:extLst>
                  <p:ext uri="{D42A27DB-BD31-4B8C-83A1-F6EECF244321}">
                    <p14:modId xmlns:p14="http://schemas.microsoft.com/office/powerpoint/2010/main" val="2310451436"/>
                  </p:ext>
                </p:extLst>
              </p:nvPr>
            </p:nvGraphicFramePr>
            <p:xfrm>
              <a:off x="377825" y="4185803"/>
              <a:ext cx="4041609" cy="2234048"/>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21" name="Graphique 20">
                <a:extLst>
                  <a:ext uri="{FF2B5EF4-FFF2-40B4-BE49-F238E27FC236}">
                    <a16:creationId xmlns:a16="http://schemas.microsoft.com/office/drawing/2014/main" xmlns="" xmlns:cx1="http://schemas.microsoft.com/office/drawing/2015/9/8/chartex" id="{FD849DCA-8D35-466A-BF90-8F45A24CE290}"/>
                  </a:ext>
                </a:extLst>
              </p:cNvPr>
              <p:cNvPicPr>
                <a:picLocks noGrp="1" noRot="1" noChangeAspect="1" noMove="1" noResize="1" noEditPoints="1" noAdjustHandles="1" noChangeArrowheads="1" noChangeShapeType="1"/>
              </p:cNvPicPr>
              <p:nvPr/>
            </p:nvPicPr>
            <p:blipFill>
              <a:blip r:embed="rId6"/>
              <a:stretch>
                <a:fillRect/>
              </a:stretch>
            </p:blipFill>
            <p:spPr>
              <a:xfrm>
                <a:off x="377825" y="4185803"/>
                <a:ext cx="4041609" cy="2234048"/>
              </a:xfrm>
              <a:prstGeom prst="rect">
                <a:avLst/>
              </a:prstGeom>
            </p:spPr>
          </p:pic>
        </mc:Fallback>
      </mc:AlternateContent>
      <p:sp>
        <p:nvSpPr>
          <p:cNvPr id="22" name="ZoneTexte 21">
            <a:extLst>
              <a:ext uri="{FF2B5EF4-FFF2-40B4-BE49-F238E27FC236}">
                <a16:creationId xmlns:a16="http://schemas.microsoft.com/office/drawing/2014/main" xmlns="" id="{9C77DA6F-8520-4E71-948F-03E9D641688D}"/>
              </a:ext>
            </a:extLst>
          </p:cNvPr>
          <p:cNvSpPr txBox="1"/>
          <p:nvPr/>
        </p:nvSpPr>
        <p:spPr>
          <a:xfrm>
            <a:off x="3402318" y="5448299"/>
            <a:ext cx="733425" cy="461665"/>
          </a:xfrm>
          <a:prstGeom prst="rect">
            <a:avLst/>
          </a:prstGeom>
          <a:noFill/>
        </p:spPr>
        <p:txBody>
          <a:bodyPr wrap="square" rtlCol="0">
            <a:spAutoFit/>
          </a:bodyPr>
          <a:lstStyle/>
          <a:p>
            <a:pPr algn="ctr"/>
            <a:r>
              <a:rPr lang="fr-FR" sz="800" b="1" dirty="0"/>
              <a:t>Conso après potentiels</a:t>
            </a:r>
          </a:p>
        </p:txBody>
      </p:sp>
      <p:sp>
        <p:nvSpPr>
          <p:cNvPr id="23" name="ZoneTexte 22">
            <a:extLst>
              <a:ext uri="{FF2B5EF4-FFF2-40B4-BE49-F238E27FC236}">
                <a16:creationId xmlns:a16="http://schemas.microsoft.com/office/drawing/2014/main" xmlns="" id="{F3DF90CC-6D2A-43B8-AACB-7A4110E54410}"/>
              </a:ext>
            </a:extLst>
          </p:cNvPr>
          <p:cNvSpPr txBox="1"/>
          <p:nvPr/>
        </p:nvSpPr>
        <p:spPr>
          <a:xfrm>
            <a:off x="1027167" y="5248746"/>
            <a:ext cx="733425" cy="338554"/>
          </a:xfrm>
          <a:prstGeom prst="rect">
            <a:avLst/>
          </a:prstGeom>
          <a:noFill/>
        </p:spPr>
        <p:txBody>
          <a:bodyPr wrap="square" rtlCol="0">
            <a:spAutoFit/>
          </a:bodyPr>
          <a:lstStyle/>
          <a:p>
            <a:pPr algn="ctr"/>
            <a:r>
              <a:rPr lang="fr-FR" sz="800" b="1" dirty="0"/>
              <a:t>Emissions 2014</a:t>
            </a:r>
          </a:p>
        </p:txBody>
      </p:sp>
      <p:sp>
        <p:nvSpPr>
          <p:cNvPr id="24" name="ZoneTexte 23">
            <a:extLst>
              <a:ext uri="{FF2B5EF4-FFF2-40B4-BE49-F238E27FC236}">
                <a16:creationId xmlns:a16="http://schemas.microsoft.com/office/drawing/2014/main" xmlns="" id="{3D847FEF-ECA2-40AF-BB14-4ADE3A21EE98}"/>
              </a:ext>
            </a:extLst>
          </p:cNvPr>
          <p:cNvSpPr txBox="1"/>
          <p:nvPr/>
        </p:nvSpPr>
        <p:spPr>
          <a:xfrm>
            <a:off x="2146437" y="5248746"/>
            <a:ext cx="885684" cy="584775"/>
          </a:xfrm>
          <a:prstGeom prst="rect">
            <a:avLst/>
          </a:prstGeom>
          <a:noFill/>
        </p:spPr>
        <p:txBody>
          <a:bodyPr wrap="square" rtlCol="0">
            <a:spAutoFit/>
          </a:bodyPr>
          <a:lstStyle/>
          <a:p>
            <a:pPr algn="ctr"/>
            <a:r>
              <a:rPr lang="fr-FR" sz="800" b="1" dirty="0"/>
              <a:t>Amélioration de la performance énergétique</a:t>
            </a:r>
          </a:p>
        </p:txBody>
      </p:sp>
      <p:pic>
        <p:nvPicPr>
          <p:cNvPr id="25" name="Espace réservé pour une image  16">
            <a:extLst>
              <a:ext uri="{FF2B5EF4-FFF2-40B4-BE49-F238E27FC236}">
                <a16:creationId xmlns:a16="http://schemas.microsoft.com/office/drawing/2014/main" xmlns="" id="{1C0DE6A3-75D1-4B2B-A4F1-60C5AB7C5313}"/>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26" name="Espace réservé pour une image  41">
            <a:extLst>
              <a:ext uri="{FF2B5EF4-FFF2-40B4-BE49-F238E27FC236}">
                <a16:creationId xmlns:a16="http://schemas.microsoft.com/office/drawing/2014/main" xmlns="" id="{50ADC843-5573-42F2-B14A-B23193E85AFD}"/>
              </a:ext>
            </a:extLst>
          </p:cNvPr>
          <p:cNvPicPr>
            <a:picLocks noGrp="1" noChangeAspect="1"/>
          </p:cNvPicPr>
          <p:nvPr>
            <p:ph type="pic" sz="quarter" idx="16"/>
          </p:nvPr>
        </p:nvPicPr>
        <p:blipFill>
          <a:blip r:embed="rId8"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7" name="Espace réservé pour une image  24">
            <a:extLst>
              <a:ext uri="{FF2B5EF4-FFF2-40B4-BE49-F238E27FC236}">
                <a16:creationId xmlns:a16="http://schemas.microsoft.com/office/drawing/2014/main" xmlns="" id="{F54F6FC4-3046-428B-8497-DB574B7C5CE2}"/>
              </a:ext>
            </a:extLst>
          </p:cNvPr>
          <p:cNvPicPr>
            <a:picLocks noGrp="1" noChangeAspect="1"/>
          </p:cNvPicPr>
          <p:nvPr>
            <p:ph type="pic" sz="quarter" idx="17"/>
          </p:nvPr>
        </p:nvPicPr>
        <p:blipFill>
          <a:blip r:embed="rId9"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4" name="Espace réservé du numéro de diapositive 3">
            <a:extLst>
              <a:ext uri="{FF2B5EF4-FFF2-40B4-BE49-F238E27FC236}">
                <a16:creationId xmlns:a16="http://schemas.microsoft.com/office/drawing/2014/main" xmlns="" id="{638F83C2-AF1F-41F5-A150-8E4E365C710E}"/>
              </a:ext>
            </a:extLst>
          </p:cNvPr>
          <p:cNvSpPr>
            <a:spLocks noGrp="1"/>
          </p:cNvSpPr>
          <p:nvPr>
            <p:ph type="sldNum" sz="quarter" idx="12"/>
          </p:nvPr>
        </p:nvSpPr>
        <p:spPr/>
        <p:txBody>
          <a:bodyPr/>
          <a:lstStyle/>
          <a:p>
            <a:fld id="{01DFE443-B80B-44A7-B8E3-175A733CB829}" type="slidenum">
              <a:rPr lang="fr-FR" smtClean="0"/>
              <a:t>50</a:t>
            </a:fld>
            <a:endParaRPr lang="fr-FR"/>
          </a:p>
        </p:txBody>
      </p:sp>
      <p:sp>
        <p:nvSpPr>
          <p:cNvPr id="6" name="Espace réservé du texte 5">
            <a:extLst>
              <a:ext uri="{FF2B5EF4-FFF2-40B4-BE49-F238E27FC236}">
                <a16:creationId xmlns:a16="http://schemas.microsoft.com/office/drawing/2014/main" xmlns="" id="{F71707FA-0F45-4FA1-99C7-3C4C1900C232}"/>
              </a:ext>
            </a:extLst>
          </p:cNvPr>
          <p:cNvSpPr>
            <a:spLocks noGrp="1"/>
          </p:cNvSpPr>
          <p:nvPr>
            <p:ph type="body" sz="quarter" idx="21"/>
          </p:nvPr>
        </p:nvSpPr>
        <p:spPr/>
        <p:txBody>
          <a:bodyPr/>
          <a:lstStyle/>
          <a:p>
            <a:endParaRPr lang="fr-FR"/>
          </a:p>
        </p:txBody>
      </p:sp>
      <p:sp>
        <p:nvSpPr>
          <p:cNvPr id="28" name="Espace réservé du texte 1">
            <a:extLst>
              <a:ext uri="{FF2B5EF4-FFF2-40B4-BE49-F238E27FC236}">
                <a16:creationId xmlns:a16="http://schemas.microsoft.com/office/drawing/2014/main" xmlns="" id="{25A22D98-D1C2-4644-A546-BB4710BA73C8}"/>
              </a:ext>
            </a:extLst>
          </p:cNvPr>
          <p:cNvSpPr txBox="1">
            <a:spLocks/>
          </p:cNvSpPr>
          <p:nvPr/>
        </p:nvSpPr>
        <p:spPr>
          <a:xfrm>
            <a:off x="4712758" y="6518671"/>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profil énergétique de la CC SICECO Potentiels : B&amp;L évolution à partir des scénarios Négawatt</a:t>
            </a:r>
          </a:p>
        </p:txBody>
      </p:sp>
    </p:spTree>
    <p:extLst>
      <p:ext uri="{BB962C8B-B14F-4D97-AF65-F5344CB8AC3E}">
        <p14:creationId xmlns:p14="http://schemas.microsoft.com/office/powerpoint/2010/main" val="868104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97300FA-879F-440A-8E86-93DEDCDBB14E}"/>
              </a:ext>
            </a:extLst>
          </p:cNvPr>
          <p:cNvSpPr>
            <a:spLocks noGrp="1"/>
          </p:cNvSpPr>
          <p:nvPr>
            <p:ph type="title"/>
          </p:nvPr>
        </p:nvSpPr>
        <p:spPr/>
        <p:txBody>
          <a:bodyPr/>
          <a:lstStyle/>
          <a:p>
            <a:r>
              <a:rPr lang="fr-FR" dirty="0"/>
              <a:t>Energie renouvelables</a:t>
            </a:r>
          </a:p>
        </p:txBody>
      </p:sp>
      <p:sp>
        <p:nvSpPr>
          <p:cNvPr id="4" name="Espace réservé pour une image  3">
            <a:extLst>
              <a:ext uri="{FF2B5EF4-FFF2-40B4-BE49-F238E27FC236}">
                <a16:creationId xmlns:a16="http://schemas.microsoft.com/office/drawing/2014/main" xmlns="" id="{4FBAA8D9-5634-4F1F-8A11-8F1B0C4FF14E}"/>
              </a:ext>
            </a:extLst>
          </p:cNvPr>
          <p:cNvSpPr>
            <a:spLocks noGrp="1"/>
          </p:cNvSpPr>
          <p:nvPr>
            <p:ph type="pic" sz="quarter" idx="12"/>
          </p:nvPr>
        </p:nvSpPr>
        <p:spPr/>
      </p:sp>
      <p:pic>
        <p:nvPicPr>
          <p:cNvPr id="7" name="Espace réservé pour une image  4">
            <a:extLst>
              <a:ext uri="{FF2B5EF4-FFF2-40B4-BE49-F238E27FC236}">
                <a16:creationId xmlns:a16="http://schemas.microsoft.com/office/drawing/2014/main" xmlns="" id="{11DF5A7D-0E76-4A89-9E78-80D23E22C9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3" r="642" b="1183"/>
          <a:stretch/>
        </p:blipFill>
        <p:spPr>
          <a:xfrm>
            <a:off x="5713061" y="1988840"/>
            <a:ext cx="3434207" cy="2249700"/>
          </a:xfrm>
          <a:prstGeom prst="rect">
            <a:avLst/>
          </a:prstGeom>
        </p:spPr>
      </p:pic>
      <p:pic>
        <p:nvPicPr>
          <p:cNvPr id="8" name="Espace réservé pour une image  3">
            <a:extLst>
              <a:ext uri="{FF2B5EF4-FFF2-40B4-BE49-F238E27FC236}">
                <a16:creationId xmlns:a16="http://schemas.microsoft.com/office/drawing/2014/main" xmlns="" id="{980D2FBF-A39A-4E83-98E3-6582CD9A76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218" r="9817" b="27218"/>
          <a:stretch/>
        </p:blipFill>
        <p:spPr>
          <a:xfrm>
            <a:off x="2144688" y="0"/>
            <a:ext cx="6999312" cy="1988840"/>
          </a:xfrm>
          <a:prstGeom prst="rect">
            <a:avLst/>
          </a:prstGeom>
        </p:spPr>
      </p:pic>
      <p:pic>
        <p:nvPicPr>
          <p:cNvPr id="9" name="Espace réservé pour une image  1">
            <a:extLst>
              <a:ext uri="{FF2B5EF4-FFF2-40B4-BE49-F238E27FC236}">
                <a16:creationId xmlns:a16="http://schemas.microsoft.com/office/drawing/2014/main" xmlns="" id="{8E6580AF-63E7-494C-9E00-C961138615B6}"/>
              </a:ext>
            </a:extLst>
          </p:cNvPr>
          <p:cNvPicPr>
            <a:picLocks noChangeAspect="1"/>
          </p:cNvPicPr>
          <p:nvPr/>
        </p:nvPicPr>
        <p:blipFill>
          <a:blip r:embed="rId4" cstate="print">
            <a:extLst>
              <a:ext uri="{28A0092B-C50C-407E-A947-70E740481C1C}">
                <a14:useLocalDpi xmlns:a14="http://schemas.microsoft.com/office/drawing/2010/main" val="0"/>
              </a:ext>
            </a:extLst>
          </a:blip>
          <a:srcRect l="13790" r="13790"/>
          <a:stretch>
            <a:fillRect/>
          </a:stretch>
        </p:blipFill>
        <p:spPr>
          <a:xfrm>
            <a:off x="-15552" y="0"/>
            <a:ext cx="2160240" cy="1988840"/>
          </a:xfrm>
          <a:prstGeom prst="rect">
            <a:avLst/>
          </a:prstGeom>
        </p:spPr>
      </p:pic>
      <p:sp>
        <p:nvSpPr>
          <p:cNvPr id="5" name="Espace réservé du texte 4">
            <a:extLst>
              <a:ext uri="{FF2B5EF4-FFF2-40B4-BE49-F238E27FC236}">
                <a16:creationId xmlns:a16="http://schemas.microsoft.com/office/drawing/2014/main" xmlns="" id="{05050446-1A1E-4C37-A69E-DD7CBCD5E36F}"/>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435196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9A1DDD2-17E9-4709-9920-E000C3668920}"/>
              </a:ext>
            </a:extLst>
          </p:cNvPr>
          <p:cNvSpPr>
            <a:spLocks noGrp="1"/>
          </p:cNvSpPr>
          <p:nvPr>
            <p:ph type="body" sz="quarter" idx="18"/>
          </p:nvPr>
        </p:nvSpPr>
        <p:spPr/>
        <p:txBody>
          <a:bodyPr/>
          <a:lstStyle/>
          <a:p>
            <a:r>
              <a:rPr lang="fr-FR" dirty="0"/>
              <a:t>8,5 Ktep produits sur le territoire</a:t>
            </a:r>
          </a:p>
        </p:txBody>
      </p:sp>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p:txBody>
          <a:bodyPr/>
          <a:lstStyle/>
          <a:p>
            <a:r>
              <a:rPr lang="fr-FR" dirty="0"/>
              <a:t>Selon les hypothèses du SICECO, 3 communes supplémentaires seraient favorables au développement d’un réseau de </a:t>
            </a:r>
            <a:r>
              <a:rPr lang="fr-FR" dirty="0" smtClean="0"/>
              <a:t>chaleur.</a:t>
            </a:r>
            <a:endParaRPr lang="fr-FR" dirty="0"/>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Production d’énergie renouvelable</a:t>
            </a:r>
          </a:p>
        </p:txBody>
      </p:sp>
      <p:sp>
        <p:nvSpPr>
          <p:cNvPr id="12" name="Espace réservé du texte 11">
            <a:extLst>
              <a:ext uri="{FF2B5EF4-FFF2-40B4-BE49-F238E27FC236}">
                <a16:creationId xmlns:a16="http://schemas.microsoft.com/office/drawing/2014/main" xmlns=""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ACD954B-2173-4CC7-BF3B-5D23F6E41E67}"/>
              </a:ext>
            </a:extLst>
          </p:cNvPr>
          <p:cNvSpPr>
            <a:spLocks noGrp="1"/>
          </p:cNvSpPr>
          <p:nvPr>
            <p:ph type="body" sz="quarter" idx="19"/>
          </p:nvPr>
        </p:nvSpPr>
        <p:spPr>
          <a:xfrm>
            <a:off x="5159828" y="5357273"/>
            <a:ext cx="3958771" cy="360000"/>
          </a:xfrm>
        </p:spPr>
        <p:txBody>
          <a:bodyPr/>
          <a:lstStyle/>
          <a:p>
            <a:r>
              <a:rPr lang="fr-FR" dirty="0"/>
              <a:t>+8,8 Ktep potentiellement productible</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xmlns="" id="{6B96E959-D6D1-4E3B-9913-48EA2E648F52}"/>
              </a:ext>
            </a:extLst>
          </p:cNvPr>
          <p:cNvGraphicFramePr>
            <a:graphicFrameLocks noGrp="1"/>
          </p:cNvGraphicFramePr>
          <p:nvPr>
            <p:ph type="chart" sz="quarter" idx="22"/>
            <p:extLst>
              <p:ext uri="{D42A27DB-BD31-4B8C-83A1-F6EECF244321}">
                <p14:modId xmlns:p14="http://schemas.microsoft.com/office/powerpoint/2010/main" val="3953770690"/>
              </p:ext>
            </p:extLst>
          </p:nvPr>
        </p:nvGraphicFramePr>
        <p:xfrm>
          <a:off x="321820" y="161925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du contenu 4">
            <a:extLst>
              <a:ext uri="{FF2B5EF4-FFF2-40B4-BE49-F238E27FC236}">
                <a16:creationId xmlns:a16="http://schemas.microsoft.com/office/drawing/2014/main" xmlns="" id="{F438FA1A-31ED-4E8F-8336-57474FAA9236}"/>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19" name="Espace réservé du contenu 4">
            <a:extLst>
              <a:ext uri="{FF2B5EF4-FFF2-40B4-BE49-F238E27FC236}">
                <a16:creationId xmlns:a16="http://schemas.microsoft.com/office/drawing/2014/main" xmlns="" id="{3047C3F2-3614-4479-847B-C395576A5DE1}"/>
              </a:ext>
            </a:extLst>
          </p:cNvPr>
          <p:cNvPicPr>
            <a:picLocks noChangeAspect="1"/>
          </p:cNvPicPr>
          <p:nvPr/>
        </p:nvPicPr>
        <p:blipFill>
          <a:blip r:embed="rId2" cstate="print">
            <a:extLst>
              <a:ext uri="{28A0092B-C50C-407E-A947-70E740481C1C}">
                <a14:useLocalDpi xmlns:a14="http://schemas.microsoft.com/office/drawing/2010/main" val="0"/>
              </a:ext>
            </a:extLst>
          </a:blip>
          <a:srcRect l="1489" r="1489"/>
          <a:stretch>
            <a:fillRect/>
          </a:stretch>
        </p:blipFill>
        <p:spPr>
          <a:xfrm>
            <a:off x="8497888" y="492125"/>
            <a:ext cx="620712" cy="639763"/>
          </a:xfrm>
          <a:prstGeom prst="rect">
            <a:avLst/>
          </a:prstGeom>
        </p:spPr>
      </p:pic>
      <p:pic>
        <p:nvPicPr>
          <p:cNvPr id="20" name="Espace réservé du contenu 4">
            <a:extLst>
              <a:ext uri="{FF2B5EF4-FFF2-40B4-BE49-F238E27FC236}">
                <a16:creationId xmlns:a16="http://schemas.microsoft.com/office/drawing/2014/main" xmlns="" id="{91D77C20-1754-4988-951D-17F081AF90C4}"/>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sp>
        <p:nvSpPr>
          <p:cNvPr id="5" name="Espace réservé du numéro de diapositive 4">
            <a:extLst>
              <a:ext uri="{FF2B5EF4-FFF2-40B4-BE49-F238E27FC236}">
                <a16:creationId xmlns:a16="http://schemas.microsoft.com/office/drawing/2014/main" xmlns="" id="{7A50F7EC-0DD4-4DF8-A2F6-FAE0FBC56349}"/>
              </a:ext>
            </a:extLst>
          </p:cNvPr>
          <p:cNvSpPr>
            <a:spLocks noGrp="1"/>
          </p:cNvSpPr>
          <p:nvPr>
            <p:ph type="sldNum" sz="quarter" idx="12"/>
          </p:nvPr>
        </p:nvSpPr>
        <p:spPr/>
        <p:txBody>
          <a:bodyPr/>
          <a:lstStyle/>
          <a:p>
            <a:fld id="{01DFE443-B80B-44A7-B8E3-175A733CB829}" type="slidenum">
              <a:rPr lang="fr-FR" smtClean="0"/>
              <a:t>52</a:t>
            </a:fld>
            <a:endParaRPr lang="fr-FR"/>
          </a:p>
        </p:txBody>
      </p:sp>
      <p:sp>
        <p:nvSpPr>
          <p:cNvPr id="21" name="Espace réservé du texte 1">
            <a:extLst>
              <a:ext uri="{FF2B5EF4-FFF2-40B4-BE49-F238E27FC236}">
                <a16:creationId xmlns:a16="http://schemas.microsoft.com/office/drawing/2014/main" xmlns="" id="{403A10C7-FA0D-433B-AA42-376AAC8F5F2D}"/>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2746294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9A1DDD2-17E9-4709-9920-E000C3668920}"/>
              </a:ext>
            </a:extLst>
          </p:cNvPr>
          <p:cNvSpPr>
            <a:spLocks noGrp="1"/>
          </p:cNvSpPr>
          <p:nvPr>
            <p:ph type="body" sz="quarter" idx="18"/>
          </p:nvPr>
        </p:nvSpPr>
        <p:spPr/>
        <p:txBody>
          <a:bodyPr/>
          <a:lstStyle/>
          <a:p>
            <a:r>
              <a:rPr lang="fr-FR" dirty="0"/>
              <a:t>Nombre d’installations : 2900</a:t>
            </a:r>
          </a:p>
        </p:txBody>
      </p:sp>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p:txBody>
          <a:bodyPr/>
          <a:lstStyle/>
          <a:p>
            <a:pPr algn="just"/>
            <a:r>
              <a:rPr lang="fr-FR" sz="1100" dirty="0"/>
              <a:t>Le secteur bois énergie permet de produire  près de 94 GWh  de chaleur sur le territoire de Gevrey-Chambertin et Nuits-Saint-Georges. </a:t>
            </a:r>
          </a:p>
          <a:p>
            <a:pPr algn="just"/>
            <a:r>
              <a:rPr lang="fr-FR" sz="1100" dirty="0"/>
              <a:t>Le secteur résidentiel est le plus concerné dans la production de chaleur par le bois, les chaufferies sont très majoritairement  des systèmes individuels : 2900 installations dans le résidentiel, 4 dans le domaine du tertiaire (chaufferies collectives) 2 dans le secteur de l’industrie et 1 dans le secteur agricole. </a:t>
            </a:r>
          </a:p>
          <a:p>
            <a:endParaRPr lang="fr-FR" dirty="0"/>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Biomasse</a:t>
            </a:r>
          </a:p>
        </p:txBody>
      </p:sp>
      <p:sp>
        <p:nvSpPr>
          <p:cNvPr id="12" name="Espace réservé du texte 11">
            <a:extLst>
              <a:ext uri="{FF2B5EF4-FFF2-40B4-BE49-F238E27FC236}">
                <a16:creationId xmlns:a16="http://schemas.microsoft.com/office/drawing/2014/main" xmlns=""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ACD954B-2173-4CC7-BF3B-5D23F6E41E67}"/>
              </a:ext>
            </a:extLst>
          </p:cNvPr>
          <p:cNvSpPr>
            <a:spLocks noGrp="1"/>
          </p:cNvSpPr>
          <p:nvPr>
            <p:ph type="body" sz="quarter" idx="19"/>
          </p:nvPr>
        </p:nvSpPr>
        <p:spPr/>
        <p:txBody>
          <a:bodyPr/>
          <a:lstStyle/>
          <a:p>
            <a:r>
              <a:rPr lang="fr-FR" dirty="0"/>
              <a:t>Production de chaleur : 94 GWh</a:t>
            </a:r>
          </a:p>
        </p:txBody>
      </p:sp>
      <p:sp>
        <p:nvSpPr>
          <p:cNvPr id="14" name="Espace réservé du texte 13">
            <a:extLst>
              <a:ext uri="{FF2B5EF4-FFF2-40B4-BE49-F238E27FC236}">
                <a16:creationId xmlns:a16="http://schemas.microsoft.com/office/drawing/2014/main" xmlns="" id="{071B9188-ED2C-4FD5-9B7C-AF578EABC40D}"/>
              </a:ext>
            </a:extLst>
          </p:cNvPr>
          <p:cNvSpPr>
            <a:spLocks noGrp="1"/>
          </p:cNvSpPr>
          <p:nvPr>
            <p:ph type="body" sz="quarter" idx="20"/>
          </p:nvPr>
        </p:nvSpPr>
        <p:spPr/>
        <p:txBody>
          <a:bodyPr/>
          <a:lstStyle/>
          <a:p>
            <a:r>
              <a:rPr lang="fr-FR" dirty="0"/>
              <a:t>Source de chauffage principal pour 22% des logements</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xmlns="" id="{8E9118F5-14B5-459E-9774-DAD20A8066FD}"/>
              </a:ext>
            </a:extLst>
          </p:cNvPr>
          <p:cNvGraphicFramePr>
            <a:graphicFrameLocks noGrp="1"/>
          </p:cNvGraphicFramePr>
          <p:nvPr>
            <p:ph type="chart" sz="quarter" idx="22"/>
            <p:extLst>
              <p:ext uri="{D42A27DB-BD31-4B8C-83A1-F6EECF244321}">
                <p14:modId xmlns:p14="http://schemas.microsoft.com/office/powerpoint/2010/main" val="1032286951"/>
              </p:ext>
            </p:extLst>
          </p:nvPr>
        </p:nvGraphicFramePr>
        <p:xfrm>
          <a:off x="377825" y="1409700"/>
          <a:ext cx="4041775" cy="2374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Espace réservé du contenu 18">
            <a:extLst>
              <a:ext uri="{FF2B5EF4-FFF2-40B4-BE49-F238E27FC236}">
                <a16:creationId xmlns:a16="http://schemas.microsoft.com/office/drawing/2014/main" xmlns="" id="{3FA30BDC-79E6-4A43-9174-773150B3D269}"/>
              </a:ext>
            </a:extLst>
          </p:cNvPr>
          <p:cNvGraphicFramePr>
            <a:graphicFrameLocks noGrp="1"/>
          </p:cNvGraphicFramePr>
          <p:nvPr>
            <p:ph sz="quarter" idx="25"/>
            <p:extLst>
              <p:ext uri="{D42A27DB-BD31-4B8C-83A1-F6EECF244321}">
                <p14:modId xmlns:p14="http://schemas.microsoft.com/office/powerpoint/2010/main" val="3826571053"/>
              </p:ext>
            </p:extLst>
          </p:nvPr>
        </p:nvGraphicFramePr>
        <p:xfrm>
          <a:off x="377825" y="3784075"/>
          <a:ext cx="4041775" cy="2461150"/>
        </p:xfrm>
        <a:graphic>
          <a:graphicData uri="http://schemas.openxmlformats.org/drawingml/2006/chart">
            <c:chart xmlns:c="http://schemas.openxmlformats.org/drawingml/2006/chart" xmlns:r="http://schemas.openxmlformats.org/officeDocument/2006/relationships" r:id="rId4"/>
          </a:graphicData>
        </a:graphic>
      </p:graphicFrame>
      <p:pic>
        <p:nvPicPr>
          <p:cNvPr id="23" name="Espace réservé pour une image  25">
            <a:extLst>
              <a:ext uri="{FF2B5EF4-FFF2-40B4-BE49-F238E27FC236}">
                <a16:creationId xmlns:a16="http://schemas.microsoft.com/office/drawing/2014/main" xmlns="" id="{317F4773-5021-41A3-8B39-D8E0AA202234}"/>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24" name="Espace réservé pour une image  25">
            <a:extLst>
              <a:ext uri="{FF2B5EF4-FFF2-40B4-BE49-F238E27FC236}">
                <a16:creationId xmlns:a16="http://schemas.microsoft.com/office/drawing/2014/main" xmlns="" id="{E8FE7ADC-3A3B-429F-9067-66C64EE906A0}"/>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6" name="Espace réservé pour une image  25">
            <a:extLst>
              <a:ext uri="{FF2B5EF4-FFF2-40B4-BE49-F238E27FC236}">
                <a16:creationId xmlns:a16="http://schemas.microsoft.com/office/drawing/2014/main" xmlns="" id="{B80D1229-2EC8-4B77-8DCA-9C972326C5CB}"/>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4" name="Espace réservé du numéro de diapositive 3">
            <a:extLst>
              <a:ext uri="{FF2B5EF4-FFF2-40B4-BE49-F238E27FC236}">
                <a16:creationId xmlns:a16="http://schemas.microsoft.com/office/drawing/2014/main" xmlns="" id="{CB7E427D-0FC2-48A3-9FA2-5BDF4EC8D5AA}"/>
              </a:ext>
            </a:extLst>
          </p:cNvPr>
          <p:cNvSpPr>
            <a:spLocks noGrp="1"/>
          </p:cNvSpPr>
          <p:nvPr>
            <p:ph type="sldNum" sz="quarter" idx="12"/>
          </p:nvPr>
        </p:nvSpPr>
        <p:spPr/>
        <p:txBody>
          <a:bodyPr/>
          <a:lstStyle/>
          <a:p>
            <a:fld id="{01DFE443-B80B-44A7-B8E3-175A733CB829}" type="slidenum">
              <a:rPr lang="fr-FR" smtClean="0"/>
              <a:t>53</a:t>
            </a:fld>
            <a:endParaRPr lang="fr-FR"/>
          </a:p>
        </p:txBody>
      </p:sp>
      <p:sp>
        <p:nvSpPr>
          <p:cNvPr id="18" name="Espace réservé du texte 1">
            <a:extLst>
              <a:ext uri="{FF2B5EF4-FFF2-40B4-BE49-F238E27FC236}">
                <a16:creationId xmlns:a16="http://schemas.microsoft.com/office/drawing/2014/main" xmlns="" id="{ABAD8ED4-17CF-4C0A-97D6-A43164B1F158}"/>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3675491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9A1DDD2-17E9-4709-9920-E000C3668920}"/>
              </a:ext>
            </a:extLst>
          </p:cNvPr>
          <p:cNvSpPr>
            <a:spLocks noGrp="1"/>
          </p:cNvSpPr>
          <p:nvPr>
            <p:ph type="body" sz="quarter" idx="18"/>
          </p:nvPr>
        </p:nvSpPr>
        <p:spPr/>
        <p:txBody>
          <a:bodyPr/>
          <a:lstStyle/>
          <a:p>
            <a:r>
              <a:rPr lang="fr-FR" dirty="0"/>
              <a:t>Nombre d’installations : 1</a:t>
            </a:r>
          </a:p>
        </p:txBody>
      </p:sp>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p:txBody>
          <a:bodyPr>
            <a:normAutofit/>
          </a:bodyPr>
          <a:lstStyle/>
          <a:p>
            <a:pPr algn="just"/>
            <a:r>
              <a:rPr lang="fr-FR" sz="1100" dirty="0"/>
              <a:t>Le territoire de Gevrey-Chambertin et Nuits-Saint-Georges compte une seule installation de méthanisation permettant de produire de la chaleur.</a:t>
            </a:r>
          </a:p>
          <a:p>
            <a:pPr algn="just"/>
            <a:r>
              <a:rPr lang="fr-FR" sz="1100" dirty="0"/>
              <a:t>Cette installation qui se situe sur la commune de Brochon, a pour fonction de produire de la chaleur à partir de d’effluents agricole, de l’industrie agroalimentaire ou d’installations de stockage de déchets. </a:t>
            </a:r>
          </a:p>
          <a:p>
            <a:pPr algn="just"/>
            <a:r>
              <a:rPr lang="fr-FR" sz="1100" dirty="0"/>
              <a:t>Cette installation permet de produire près de 460 MWh/an.</a:t>
            </a:r>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Méthanisation</a:t>
            </a:r>
          </a:p>
        </p:txBody>
      </p:sp>
      <p:sp>
        <p:nvSpPr>
          <p:cNvPr id="12" name="Espace réservé du texte 11">
            <a:extLst>
              <a:ext uri="{FF2B5EF4-FFF2-40B4-BE49-F238E27FC236}">
                <a16:creationId xmlns:a16="http://schemas.microsoft.com/office/drawing/2014/main" xmlns=""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ACD954B-2173-4CC7-BF3B-5D23F6E41E67}"/>
              </a:ext>
            </a:extLst>
          </p:cNvPr>
          <p:cNvSpPr>
            <a:spLocks noGrp="1"/>
          </p:cNvSpPr>
          <p:nvPr>
            <p:ph type="body" sz="quarter" idx="19"/>
          </p:nvPr>
        </p:nvSpPr>
        <p:spPr/>
        <p:txBody>
          <a:bodyPr/>
          <a:lstStyle/>
          <a:p>
            <a:r>
              <a:rPr lang="fr-FR" dirty="0"/>
              <a:t>Production de chaleur : 460 MWh</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xmlns="" id="{2D7C2950-312A-4453-A46D-3F1D87F13A2C}"/>
              </a:ext>
            </a:extLst>
          </p:cNvPr>
          <p:cNvGraphicFramePr>
            <a:graphicFrameLocks noGrp="1"/>
          </p:cNvGraphicFramePr>
          <p:nvPr>
            <p:ph type="chart" sz="quarter" idx="22"/>
            <p:extLst>
              <p:ext uri="{D42A27DB-BD31-4B8C-83A1-F6EECF244321}">
                <p14:modId xmlns:p14="http://schemas.microsoft.com/office/powerpoint/2010/main" val="145795078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pour une image  2">
            <a:extLst>
              <a:ext uri="{FF2B5EF4-FFF2-40B4-BE49-F238E27FC236}">
                <a16:creationId xmlns:a16="http://schemas.microsoft.com/office/drawing/2014/main" xmlns="" id="{C29B6FD5-0677-4F8E-A154-00786EAE9689}"/>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p:spPr>
      </p:pic>
      <p:pic>
        <p:nvPicPr>
          <p:cNvPr id="19" name="Espace réservé pour une image  2">
            <a:extLst>
              <a:ext uri="{FF2B5EF4-FFF2-40B4-BE49-F238E27FC236}">
                <a16:creationId xmlns:a16="http://schemas.microsoft.com/office/drawing/2014/main" xmlns="" id="{7513787A-C3B0-4302-97E1-26816E78A0E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p:spPr>
      </p:pic>
      <p:sp>
        <p:nvSpPr>
          <p:cNvPr id="20" name="Espace réservé du texte 12">
            <a:extLst>
              <a:ext uri="{FF2B5EF4-FFF2-40B4-BE49-F238E27FC236}">
                <a16:creationId xmlns:a16="http://schemas.microsoft.com/office/drawing/2014/main" xmlns="" id="{CAD145A0-8A3A-4DB6-B132-DF4FB0BEB27E}"/>
              </a:ext>
            </a:extLst>
          </p:cNvPr>
          <p:cNvSpPr txBox="1">
            <a:spLocks/>
          </p:cNvSpPr>
          <p:nvPr/>
        </p:nvSpPr>
        <p:spPr>
          <a:xfrm>
            <a:off x="5159426" y="5856202"/>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Puissance installée :</a:t>
            </a:r>
          </a:p>
        </p:txBody>
      </p:sp>
      <p:pic>
        <p:nvPicPr>
          <p:cNvPr id="21" name="Espace réservé pour une image  2">
            <a:extLst>
              <a:ext uri="{FF2B5EF4-FFF2-40B4-BE49-F238E27FC236}">
                <a16:creationId xmlns:a16="http://schemas.microsoft.com/office/drawing/2014/main" xmlns="" id="{7BC7F110-24C9-4DF2-80DB-F9ADCAFC5E92}"/>
              </a:ext>
            </a:extLst>
          </p:cNvPr>
          <p:cNvPicPr>
            <a:picLocks noChangeAspect="1"/>
          </p:cNvPicPr>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845090"/>
            <a:ext cx="311150" cy="358775"/>
          </a:xfrm>
          <a:prstGeom prst="rect">
            <a:avLst/>
          </a:prstGeom>
        </p:spPr>
      </p:pic>
      <p:sp>
        <p:nvSpPr>
          <p:cNvPr id="4" name="Espace réservé du numéro de diapositive 3">
            <a:extLst>
              <a:ext uri="{FF2B5EF4-FFF2-40B4-BE49-F238E27FC236}">
                <a16:creationId xmlns:a16="http://schemas.microsoft.com/office/drawing/2014/main" xmlns="" id="{C914DF3A-02AF-4819-AC7A-63FD00EB3486}"/>
              </a:ext>
            </a:extLst>
          </p:cNvPr>
          <p:cNvSpPr>
            <a:spLocks noGrp="1"/>
          </p:cNvSpPr>
          <p:nvPr>
            <p:ph type="sldNum" sz="quarter" idx="12"/>
          </p:nvPr>
        </p:nvSpPr>
        <p:spPr/>
        <p:txBody>
          <a:bodyPr/>
          <a:lstStyle/>
          <a:p>
            <a:fld id="{01DFE443-B80B-44A7-B8E3-175A733CB829}" type="slidenum">
              <a:rPr lang="fr-FR" smtClean="0"/>
              <a:t>54</a:t>
            </a:fld>
            <a:endParaRPr lang="fr-FR"/>
          </a:p>
        </p:txBody>
      </p:sp>
      <p:sp>
        <p:nvSpPr>
          <p:cNvPr id="22" name="Espace réservé du texte 1">
            <a:extLst>
              <a:ext uri="{FF2B5EF4-FFF2-40B4-BE49-F238E27FC236}">
                <a16:creationId xmlns:a16="http://schemas.microsoft.com/office/drawing/2014/main" xmlns="" id="{505DB0AF-D877-4A84-B07F-B6543C7F42CC}"/>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446380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9A1DDD2-17E9-4709-9920-E000C3668920}"/>
              </a:ext>
            </a:extLst>
          </p:cNvPr>
          <p:cNvSpPr>
            <a:spLocks noGrp="1"/>
          </p:cNvSpPr>
          <p:nvPr>
            <p:ph type="body" sz="quarter" idx="18"/>
          </p:nvPr>
        </p:nvSpPr>
        <p:spPr/>
        <p:txBody>
          <a:bodyPr/>
          <a:lstStyle/>
          <a:p>
            <a:r>
              <a:rPr lang="fr-FR" dirty="0"/>
              <a:t>Nombre d’installations : 222</a:t>
            </a:r>
          </a:p>
        </p:txBody>
      </p:sp>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p:txBody>
          <a:bodyPr>
            <a:normAutofit/>
          </a:bodyPr>
          <a:lstStyle/>
          <a:p>
            <a:pPr algn="just"/>
            <a:r>
              <a:rPr lang="fr-FR" sz="1100" dirty="0"/>
              <a:t>Le territoire compte plus de 200 installations de panneaux photovoltaïque avec une puissance installée de 1,26 MW crête. </a:t>
            </a:r>
          </a:p>
          <a:p>
            <a:pPr algn="just"/>
            <a:r>
              <a:rPr lang="fr-FR" sz="1100" dirty="0"/>
              <a:t>L’ensemble de ces installations permettent de produire 1,24 GWh sur le territoire.</a:t>
            </a:r>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Solaire photovoltaïque</a:t>
            </a:r>
          </a:p>
        </p:txBody>
      </p:sp>
      <p:sp>
        <p:nvSpPr>
          <p:cNvPr id="12" name="Espace réservé du texte 11">
            <a:extLst>
              <a:ext uri="{FF2B5EF4-FFF2-40B4-BE49-F238E27FC236}">
                <a16:creationId xmlns:a16="http://schemas.microsoft.com/office/drawing/2014/main" xmlns="" id="{F7410975-CD55-4D05-8C30-0337E7B430E3}"/>
              </a:ext>
            </a:extLst>
          </p:cNvPr>
          <p:cNvSpPr>
            <a:spLocks noGrp="1"/>
          </p:cNvSpPr>
          <p:nvPr>
            <p:ph type="body" sz="quarter" idx="14"/>
          </p:nvPr>
        </p:nvSpPr>
        <p:spPr/>
        <p:txBody>
          <a:bodyPr/>
          <a:lstStyle/>
          <a:p>
            <a:r>
              <a:rPr lang="fr-FR" dirty="0"/>
              <a:t>Chiffes clés</a:t>
            </a:r>
          </a:p>
        </p:txBody>
      </p:sp>
      <p:sp>
        <p:nvSpPr>
          <p:cNvPr id="13" name="Espace réservé du texte 12">
            <a:extLst>
              <a:ext uri="{FF2B5EF4-FFF2-40B4-BE49-F238E27FC236}">
                <a16:creationId xmlns:a16="http://schemas.microsoft.com/office/drawing/2014/main" xmlns="" id="{9ACD954B-2173-4CC7-BF3B-5D23F6E41E67}"/>
              </a:ext>
            </a:extLst>
          </p:cNvPr>
          <p:cNvSpPr>
            <a:spLocks noGrp="1"/>
          </p:cNvSpPr>
          <p:nvPr>
            <p:ph type="body" sz="quarter" idx="19"/>
          </p:nvPr>
        </p:nvSpPr>
        <p:spPr/>
        <p:txBody>
          <a:bodyPr/>
          <a:lstStyle/>
          <a:p>
            <a:r>
              <a:rPr lang="fr-FR" dirty="0"/>
              <a:t>Puissance installée : 1,26 </a:t>
            </a:r>
            <a:r>
              <a:rPr lang="fr-FR" dirty="0" err="1"/>
              <a:t>MWc</a:t>
            </a:r>
            <a:endParaRPr lang="fr-FR" dirty="0"/>
          </a:p>
        </p:txBody>
      </p:sp>
      <p:sp>
        <p:nvSpPr>
          <p:cNvPr id="14" name="Espace réservé du texte 13">
            <a:extLst>
              <a:ext uri="{FF2B5EF4-FFF2-40B4-BE49-F238E27FC236}">
                <a16:creationId xmlns:a16="http://schemas.microsoft.com/office/drawing/2014/main" xmlns="" id="{071B9188-ED2C-4FD5-9B7C-AF578EABC40D}"/>
              </a:ext>
            </a:extLst>
          </p:cNvPr>
          <p:cNvSpPr>
            <a:spLocks noGrp="1"/>
          </p:cNvSpPr>
          <p:nvPr>
            <p:ph type="body" sz="quarter" idx="20"/>
          </p:nvPr>
        </p:nvSpPr>
        <p:spPr/>
        <p:txBody>
          <a:bodyPr/>
          <a:lstStyle/>
          <a:p>
            <a:r>
              <a:rPr lang="fr-FR" dirty="0"/>
              <a:t>Production  d’électricité : 1240 MWh</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pic>
        <p:nvPicPr>
          <p:cNvPr id="17" name="Espace réservé pour une image  2">
            <a:extLst>
              <a:ext uri="{FF2B5EF4-FFF2-40B4-BE49-F238E27FC236}">
                <a16:creationId xmlns:a16="http://schemas.microsoft.com/office/drawing/2014/main" xmlns="" id="{DE6F8D36-E868-4877-AF0D-931EA508DA71}"/>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4400" y="4840288"/>
            <a:ext cx="311150" cy="360362"/>
          </a:xfrm>
        </p:spPr>
      </p:pic>
      <p:pic>
        <p:nvPicPr>
          <p:cNvPr id="18" name="Espace réservé pour une image  2">
            <a:extLst>
              <a:ext uri="{FF2B5EF4-FFF2-40B4-BE49-F238E27FC236}">
                <a16:creationId xmlns:a16="http://schemas.microsoft.com/office/drawing/2014/main" xmlns="" id="{FA86AF9A-005F-4567-B716-E3A6CF684A0E}"/>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4400" y="5357813"/>
            <a:ext cx="311150" cy="358775"/>
          </a:xfrm>
        </p:spPr>
      </p:pic>
      <p:pic>
        <p:nvPicPr>
          <p:cNvPr id="19" name="Espace réservé pour une image  2">
            <a:extLst>
              <a:ext uri="{FF2B5EF4-FFF2-40B4-BE49-F238E27FC236}">
                <a16:creationId xmlns:a16="http://schemas.microsoft.com/office/drawing/2014/main" xmlns="" id="{5F48CB84-A911-46E5-9D3A-03A75AD16535}"/>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6637" r="6637"/>
          <a:stretch>
            <a:fillRect/>
          </a:stretch>
        </p:blipFill>
        <p:spPr>
          <a:xfrm>
            <a:off x="4721225" y="5884863"/>
            <a:ext cx="311150" cy="358775"/>
          </a:xfrm>
        </p:spPr>
      </p:pic>
      <p:graphicFrame>
        <p:nvGraphicFramePr>
          <p:cNvPr id="20" name="Espace réservé du graphique 19">
            <a:extLst>
              <a:ext uri="{FF2B5EF4-FFF2-40B4-BE49-F238E27FC236}">
                <a16:creationId xmlns:a16="http://schemas.microsoft.com/office/drawing/2014/main" xmlns="" id="{B5DCD4CA-B1F7-4DAA-8E18-F41F0259F55E}"/>
              </a:ext>
            </a:extLst>
          </p:cNvPr>
          <p:cNvGraphicFramePr>
            <a:graphicFrameLocks noGrp="1"/>
          </p:cNvGraphicFramePr>
          <p:nvPr>
            <p:ph type="chart" sz="quarter" idx="22"/>
            <p:extLst>
              <p:ext uri="{D42A27DB-BD31-4B8C-83A1-F6EECF244321}">
                <p14:modId xmlns:p14="http://schemas.microsoft.com/office/powerpoint/2010/main" val="3421316456"/>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4" name="Espace réservé du numéro de diapositive 3">
            <a:extLst>
              <a:ext uri="{FF2B5EF4-FFF2-40B4-BE49-F238E27FC236}">
                <a16:creationId xmlns:a16="http://schemas.microsoft.com/office/drawing/2014/main" xmlns="" id="{88C26464-7F12-4B77-AF12-AC6C9228C308}"/>
              </a:ext>
            </a:extLst>
          </p:cNvPr>
          <p:cNvSpPr>
            <a:spLocks noGrp="1"/>
          </p:cNvSpPr>
          <p:nvPr>
            <p:ph type="sldNum" sz="quarter" idx="12"/>
          </p:nvPr>
        </p:nvSpPr>
        <p:spPr/>
        <p:txBody>
          <a:bodyPr/>
          <a:lstStyle/>
          <a:p>
            <a:fld id="{01DFE443-B80B-44A7-B8E3-175A733CB829}" type="slidenum">
              <a:rPr lang="fr-FR" smtClean="0"/>
              <a:t>55</a:t>
            </a:fld>
            <a:endParaRPr lang="fr-FR"/>
          </a:p>
        </p:txBody>
      </p:sp>
      <p:sp>
        <p:nvSpPr>
          <p:cNvPr id="21" name="Espace réservé du texte 1">
            <a:extLst>
              <a:ext uri="{FF2B5EF4-FFF2-40B4-BE49-F238E27FC236}">
                <a16:creationId xmlns:a16="http://schemas.microsoft.com/office/drawing/2014/main" xmlns="" id="{C5D13AF3-1E5B-470D-A77B-CE573C365B45}"/>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spTree>
    <p:extLst>
      <p:ext uri="{BB962C8B-B14F-4D97-AF65-F5344CB8AC3E}">
        <p14:creationId xmlns:p14="http://schemas.microsoft.com/office/powerpoint/2010/main" val="306001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9A1DDD2-17E9-4709-9920-E000C3668920}"/>
              </a:ext>
            </a:extLst>
          </p:cNvPr>
          <p:cNvSpPr>
            <a:spLocks noGrp="1"/>
          </p:cNvSpPr>
          <p:nvPr>
            <p:ph type="body" sz="quarter" idx="18"/>
          </p:nvPr>
        </p:nvSpPr>
        <p:spPr/>
        <p:txBody>
          <a:bodyPr/>
          <a:lstStyle/>
          <a:p>
            <a:r>
              <a:rPr lang="fr-FR" dirty="0"/>
              <a:t>Nombre d’installation : 179 m²</a:t>
            </a:r>
          </a:p>
        </p:txBody>
      </p:sp>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p:txBody>
          <a:bodyPr/>
          <a:lstStyle/>
          <a:p>
            <a:pPr algn="just"/>
            <a:r>
              <a:rPr lang="fr-FR" sz="1100" dirty="0"/>
              <a:t>Le solaire thermique est un moyen de répondre au besoins en eau chaude sanitaire (ECS). Le secteur résidentiel et tertiaire nécessite l’utilisation de près de 22 000 MWh/an.</a:t>
            </a:r>
          </a:p>
          <a:p>
            <a:pPr algn="just"/>
            <a:r>
              <a:rPr lang="fr-FR" sz="1100" dirty="0"/>
              <a:t>Le territoire dispose de 179 installations de solaire thermique dans le secteur du résidentiel. Les dispositifs permettent de produire environ 400 MWh/an de chaleur.</a:t>
            </a:r>
          </a:p>
          <a:p>
            <a:endParaRPr lang="fr-FR" dirty="0"/>
          </a:p>
          <a:p>
            <a:endParaRPr lang="fr-FR" dirty="0"/>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Solaire thermique</a:t>
            </a:r>
          </a:p>
        </p:txBody>
      </p:sp>
      <p:sp>
        <p:nvSpPr>
          <p:cNvPr id="12" name="Espace réservé du texte 11">
            <a:extLst>
              <a:ext uri="{FF2B5EF4-FFF2-40B4-BE49-F238E27FC236}">
                <a16:creationId xmlns:a16="http://schemas.microsoft.com/office/drawing/2014/main" xmlns=""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ACD954B-2173-4CC7-BF3B-5D23F6E41E67}"/>
              </a:ext>
            </a:extLst>
          </p:cNvPr>
          <p:cNvSpPr>
            <a:spLocks noGrp="1"/>
          </p:cNvSpPr>
          <p:nvPr>
            <p:ph type="body" sz="quarter" idx="19"/>
          </p:nvPr>
        </p:nvSpPr>
        <p:spPr/>
        <p:txBody>
          <a:bodyPr/>
          <a:lstStyle/>
          <a:p>
            <a:r>
              <a:rPr lang="fr-FR" dirty="0"/>
              <a:t> Puissance installée :</a:t>
            </a:r>
          </a:p>
        </p:txBody>
      </p:sp>
      <p:sp>
        <p:nvSpPr>
          <p:cNvPr id="14" name="Espace réservé du texte 13">
            <a:extLst>
              <a:ext uri="{FF2B5EF4-FFF2-40B4-BE49-F238E27FC236}">
                <a16:creationId xmlns:a16="http://schemas.microsoft.com/office/drawing/2014/main" xmlns="" id="{071B9188-ED2C-4FD5-9B7C-AF578EABC40D}"/>
              </a:ext>
            </a:extLst>
          </p:cNvPr>
          <p:cNvSpPr>
            <a:spLocks noGrp="1"/>
          </p:cNvSpPr>
          <p:nvPr>
            <p:ph type="body" sz="quarter" idx="20"/>
          </p:nvPr>
        </p:nvSpPr>
        <p:spPr/>
        <p:txBody>
          <a:bodyPr/>
          <a:lstStyle/>
          <a:p>
            <a:r>
              <a:rPr lang="fr-FR" dirty="0"/>
              <a:t>Production : 400 MWh</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8" name="Espace réservé du graphique 17">
            <a:extLst>
              <a:ext uri="{FF2B5EF4-FFF2-40B4-BE49-F238E27FC236}">
                <a16:creationId xmlns:a16="http://schemas.microsoft.com/office/drawing/2014/main" xmlns="" id="{189E038D-FD99-4D44-8D2F-3CF86E7C9116}"/>
              </a:ext>
            </a:extLst>
          </p:cNvPr>
          <p:cNvGraphicFramePr>
            <a:graphicFrameLocks noGrp="1"/>
          </p:cNvGraphicFramePr>
          <p:nvPr>
            <p:ph type="chart" sz="quarter" idx="22"/>
            <p:extLst>
              <p:ext uri="{D42A27DB-BD31-4B8C-83A1-F6EECF244321}">
                <p14:modId xmlns:p14="http://schemas.microsoft.com/office/powerpoint/2010/main" val="1193625108"/>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numéro de diapositive 6">
            <a:extLst>
              <a:ext uri="{FF2B5EF4-FFF2-40B4-BE49-F238E27FC236}">
                <a16:creationId xmlns:a16="http://schemas.microsoft.com/office/drawing/2014/main" xmlns="" id="{6EBF5603-684F-40F4-950F-C6E68D89014E}"/>
              </a:ext>
            </a:extLst>
          </p:cNvPr>
          <p:cNvSpPr>
            <a:spLocks noGrp="1"/>
          </p:cNvSpPr>
          <p:nvPr>
            <p:ph type="sldNum" sz="quarter" idx="12"/>
          </p:nvPr>
        </p:nvSpPr>
        <p:spPr/>
        <p:txBody>
          <a:bodyPr/>
          <a:lstStyle/>
          <a:p>
            <a:fld id="{01DFE443-B80B-44A7-B8E3-175A733CB829}" type="slidenum">
              <a:rPr lang="fr-FR" smtClean="0"/>
              <a:t>56</a:t>
            </a:fld>
            <a:endParaRPr lang="fr-FR"/>
          </a:p>
        </p:txBody>
      </p:sp>
      <p:sp>
        <p:nvSpPr>
          <p:cNvPr id="17" name="Espace réservé du texte 1">
            <a:extLst>
              <a:ext uri="{FF2B5EF4-FFF2-40B4-BE49-F238E27FC236}">
                <a16:creationId xmlns:a16="http://schemas.microsoft.com/office/drawing/2014/main" xmlns="" id="{24AD2E65-685B-4CE0-8D4C-D3EA46D15442}"/>
              </a:ext>
            </a:extLst>
          </p:cNvPr>
          <p:cNvSpPr txBox="1">
            <a:spLocks/>
          </p:cNvSpPr>
          <p:nvPr/>
        </p:nvSpPr>
        <p:spPr>
          <a:xfrm>
            <a:off x="237806" y="6105379"/>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pic>
        <p:nvPicPr>
          <p:cNvPr id="19" name="Espace réservé du contenu 4">
            <a:extLst>
              <a:ext uri="{FF2B5EF4-FFF2-40B4-BE49-F238E27FC236}">
                <a16:creationId xmlns:a16="http://schemas.microsoft.com/office/drawing/2014/main" xmlns="" id="{0CC9EEF9-F420-46C2-8DAA-A684F70841A5}"/>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20" name="Espace réservé du contenu 4">
            <a:extLst>
              <a:ext uri="{FF2B5EF4-FFF2-40B4-BE49-F238E27FC236}">
                <a16:creationId xmlns:a16="http://schemas.microsoft.com/office/drawing/2014/main" xmlns="" id="{BA90F93A-658A-498F-BD5A-840A2D7BB9A3}"/>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2" name="Espace réservé du contenu 4">
            <a:extLst>
              <a:ext uri="{FF2B5EF4-FFF2-40B4-BE49-F238E27FC236}">
                <a16:creationId xmlns:a16="http://schemas.microsoft.com/office/drawing/2014/main" xmlns="" id="{04402091-83E1-4B13-BEA5-E8B7950E2B4C}"/>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Tree>
    <p:extLst>
      <p:ext uri="{BB962C8B-B14F-4D97-AF65-F5344CB8AC3E}">
        <p14:creationId xmlns:p14="http://schemas.microsoft.com/office/powerpoint/2010/main" val="524575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a:xfrm>
            <a:off x="4760517" y="1527787"/>
            <a:ext cx="4209804" cy="4261713"/>
          </a:xfrm>
        </p:spPr>
        <p:txBody>
          <a:bodyPr>
            <a:normAutofit/>
          </a:bodyPr>
          <a:lstStyle/>
          <a:p>
            <a:pPr algn="just"/>
            <a:r>
              <a:rPr lang="fr-FR" sz="1050" dirty="0"/>
              <a:t>Comme on peut le voir sur cette carte datant de décembre 2017, il existe plusieurs initiatives déjà mises en places pour des démarches énergétiques innovantes et d’autres sont en projet pour voir le jour dans les années à venir</a:t>
            </a:r>
            <a:r>
              <a:rPr lang="fr-FR" sz="1050" dirty="0" smtClean="0"/>
              <a:t>. Il s’agit néanmoins que des projets connus par le SICECO, le tout principalement en lien avec les collectivités (communes et intercommunalités). </a:t>
            </a:r>
            <a:endParaRPr lang="fr-FR" sz="1050" dirty="0"/>
          </a:p>
          <a:p>
            <a:pPr algn="just"/>
            <a:r>
              <a:rPr lang="fr-FR" sz="1050" dirty="0"/>
              <a:t>Ce sont des démarches énergétiques bénéfiques dans la réduction des consommations et le développement des énergies renouvelables : </a:t>
            </a:r>
          </a:p>
          <a:p>
            <a:pPr marL="171450" indent="-171450" algn="just">
              <a:buFont typeface="Arial" panose="020B0604020202020204" pitchFamily="34" charset="0"/>
              <a:buChar char="•"/>
            </a:pPr>
            <a:r>
              <a:rPr lang="fr-FR" sz="1050" dirty="0"/>
              <a:t>21 pré-diagnostics énergétiques et inventaires patrimoniaux ont été réalisé. Deux de plus sont prévus.</a:t>
            </a:r>
          </a:p>
          <a:p>
            <a:pPr marL="171450" indent="-171450" algn="just">
              <a:buFont typeface="Arial" panose="020B0604020202020204" pitchFamily="34" charset="0"/>
              <a:buChar char="•"/>
            </a:pPr>
            <a:r>
              <a:rPr lang="fr-FR" sz="1050" dirty="0"/>
              <a:t>6 Installations sont en place pour la filière bois énergie (chaudières) et 5 communes sont favorables à de nouvelles pratiques pour le bois énergie.</a:t>
            </a:r>
          </a:p>
          <a:p>
            <a:pPr marL="171450" indent="-171450" algn="just">
              <a:buFont typeface="Arial" panose="020B0604020202020204" pitchFamily="34" charset="0"/>
              <a:buChar char="•"/>
            </a:pPr>
            <a:r>
              <a:rPr lang="fr-FR" sz="1050" dirty="0"/>
              <a:t>2 bornes de rechargement de véhicules électriques sont déjà en place et trois supplémentaires devraient voir le jour.</a:t>
            </a:r>
          </a:p>
          <a:p>
            <a:pPr algn="just"/>
            <a:r>
              <a:rPr lang="fr-FR" sz="1050" dirty="0"/>
              <a:t>Ces démarches pourraient permettre de produire de nouvelles énergies et renforcer les ambitions de réduction de consommations de l’énergie sur le territoire de Gevrey-Chambertin et Nuits-Saint-Georges. </a:t>
            </a:r>
          </a:p>
          <a:p>
            <a:pPr algn="just"/>
            <a:r>
              <a:rPr lang="fr-FR" sz="1050" dirty="0" smtClean="0"/>
              <a:t>Les </a:t>
            </a:r>
            <a:r>
              <a:rPr lang="fr-FR" sz="1050" dirty="0"/>
              <a:t>données de l’éolien correspondent à la capacité d’accueil réservée sur le </a:t>
            </a:r>
            <a:r>
              <a:rPr lang="fr-FR" sz="1050" dirty="0" smtClean="0"/>
              <a:t>poste.</a:t>
            </a:r>
            <a:endParaRPr lang="fr-FR" sz="1050" dirty="0"/>
          </a:p>
          <a:p>
            <a:pPr marL="171450" indent="-171450">
              <a:buFont typeface="Arial" panose="020B0604020202020204" pitchFamily="34" charset="0"/>
              <a:buChar char="•"/>
            </a:pPr>
            <a:endParaRPr lang="fr-FR" dirty="0"/>
          </a:p>
          <a:p>
            <a:pPr marL="171450" indent="-171450">
              <a:buFontTx/>
              <a:buChar char="-"/>
            </a:pPr>
            <a:endParaRPr lang="fr-FR" dirty="0"/>
          </a:p>
          <a:p>
            <a:pPr marL="171450" indent="-171450">
              <a:buFontTx/>
              <a:buChar char="-"/>
            </a:pPr>
            <a:endParaRPr lang="fr-FR" dirty="0"/>
          </a:p>
          <a:p>
            <a:endParaRPr lang="fr-FR" dirty="0"/>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a:xfrm>
            <a:off x="4570872" y="1266769"/>
            <a:ext cx="4362172" cy="334497"/>
          </a:xfrm>
        </p:spPr>
        <p:txBody>
          <a:bodyPr/>
          <a:lstStyle/>
          <a:p>
            <a:r>
              <a:rPr lang="fr-FR" sz="1400" dirty="0"/>
              <a:t>Installations, projets et démarches énergétiques</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xmlns="" id="{CE2C28D1-BC7A-4217-9363-05E3C8CF6F60}"/>
              </a:ext>
            </a:extLst>
          </p:cNvPr>
          <p:cNvSpPr>
            <a:spLocks noGrp="1"/>
          </p:cNvSpPr>
          <p:nvPr>
            <p:ph type="sldNum" sz="quarter" idx="12"/>
          </p:nvPr>
        </p:nvSpPr>
        <p:spPr/>
        <p:txBody>
          <a:bodyPr/>
          <a:lstStyle/>
          <a:p>
            <a:fld id="{01DFE443-B80B-44A7-B8E3-175A733CB829}" type="slidenum">
              <a:rPr lang="fr-FR" smtClean="0"/>
              <a:t>57</a:t>
            </a:fld>
            <a:endParaRPr lang="fr-FR"/>
          </a:p>
        </p:txBody>
      </p:sp>
      <p:sp>
        <p:nvSpPr>
          <p:cNvPr id="12" name="Espace réservé du texte 1">
            <a:extLst>
              <a:ext uri="{FF2B5EF4-FFF2-40B4-BE49-F238E27FC236}">
                <a16:creationId xmlns:a16="http://schemas.microsoft.com/office/drawing/2014/main" xmlns="" id="{11FD9BC1-377E-4801-B63C-0AC923A5F055}"/>
              </a:ext>
            </a:extLst>
          </p:cNvPr>
          <p:cNvSpPr txBox="1">
            <a:spLocks/>
          </p:cNvSpPr>
          <p:nvPr/>
        </p:nvSpPr>
        <p:spPr>
          <a:xfrm>
            <a:off x="167636" y="6126146"/>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Carte : SICECO</a:t>
            </a:r>
          </a:p>
        </p:txBody>
      </p:sp>
      <p:pic>
        <p:nvPicPr>
          <p:cNvPr id="13" name="Image 12">
            <a:extLst>
              <a:ext uri="{FF2B5EF4-FFF2-40B4-BE49-F238E27FC236}">
                <a16:creationId xmlns:a16="http://schemas.microsoft.com/office/drawing/2014/main" xmlns="" id="{CDB4E91A-FBAB-4049-8F0C-962FEA8E8C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77" t="4463" b="7064"/>
          <a:stretch/>
        </p:blipFill>
        <p:spPr>
          <a:xfrm>
            <a:off x="121085" y="1257301"/>
            <a:ext cx="4603283" cy="4597400"/>
          </a:xfrm>
          <a:prstGeom prst="rect">
            <a:avLst/>
          </a:prstGeom>
        </p:spPr>
      </p:pic>
      <p:pic>
        <p:nvPicPr>
          <p:cNvPr id="14" name="Image 13">
            <a:extLst>
              <a:ext uri="{FF2B5EF4-FFF2-40B4-BE49-F238E27FC236}">
                <a16:creationId xmlns:a16="http://schemas.microsoft.com/office/drawing/2014/main" xmlns="" id="{A812D1C1-1EFD-4EE7-8751-6C0ADE748B47}"/>
              </a:ext>
            </a:extLst>
          </p:cNvPr>
          <p:cNvPicPr>
            <a:picLocks noChangeAspect="1"/>
          </p:cNvPicPr>
          <p:nvPr/>
        </p:nvPicPr>
        <p:blipFill>
          <a:blip r:embed="rId4"/>
          <a:stretch>
            <a:fillRect/>
          </a:stretch>
        </p:blipFill>
        <p:spPr>
          <a:xfrm>
            <a:off x="1909461" y="4594076"/>
            <a:ext cx="211439" cy="205289"/>
          </a:xfrm>
          <a:prstGeom prst="rect">
            <a:avLst/>
          </a:prstGeom>
        </p:spPr>
      </p:pic>
      <p:pic>
        <p:nvPicPr>
          <p:cNvPr id="18" name="Image 17">
            <a:extLst>
              <a:ext uri="{FF2B5EF4-FFF2-40B4-BE49-F238E27FC236}">
                <a16:creationId xmlns:a16="http://schemas.microsoft.com/office/drawing/2014/main" xmlns="" id="{E192580B-A548-42C5-A182-816634463313}"/>
              </a:ext>
            </a:extLst>
          </p:cNvPr>
          <p:cNvPicPr>
            <a:picLocks noChangeAspect="1"/>
          </p:cNvPicPr>
          <p:nvPr/>
        </p:nvPicPr>
        <p:blipFill>
          <a:blip r:embed="rId4"/>
          <a:stretch>
            <a:fillRect/>
          </a:stretch>
        </p:blipFill>
        <p:spPr>
          <a:xfrm>
            <a:off x="1414161" y="4439396"/>
            <a:ext cx="211439" cy="205289"/>
          </a:xfrm>
          <a:prstGeom prst="rect">
            <a:avLst/>
          </a:prstGeom>
        </p:spPr>
      </p:pic>
      <p:pic>
        <p:nvPicPr>
          <p:cNvPr id="19" name="Image 18">
            <a:extLst>
              <a:ext uri="{FF2B5EF4-FFF2-40B4-BE49-F238E27FC236}">
                <a16:creationId xmlns:a16="http://schemas.microsoft.com/office/drawing/2014/main" xmlns="" id="{C9A11039-1C90-457F-AAA8-E6117A0C46E5}"/>
              </a:ext>
            </a:extLst>
          </p:cNvPr>
          <p:cNvPicPr>
            <a:picLocks noChangeAspect="1"/>
          </p:cNvPicPr>
          <p:nvPr/>
        </p:nvPicPr>
        <p:blipFill>
          <a:blip r:embed="rId4"/>
          <a:stretch>
            <a:fillRect/>
          </a:stretch>
        </p:blipFill>
        <p:spPr>
          <a:xfrm>
            <a:off x="1519880" y="4118313"/>
            <a:ext cx="211439" cy="205289"/>
          </a:xfrm>
          <a:prstGeom prst="rect">
            <a:avLst/>
          </a:prstGeom>
        </p:spPr>
      </p:pic>
      <p:pic>
        <p:nvPicPr>
          <p:cNvPr id="20" name="Image 19">
            <a:extLst>
              <a:ext uri="{FF2B5EF4-FFF2-40B4-BE49-F238E27FC236}">
                <a16:creationId xmlns:a16="http://schemas.microsoft.com/office/drawing/2014/main" xmlns="" id="{1A5DE32B-739C-4ECA-A4EC-EDD22973186B}"/>
              </a:ext>
            </a:extLst>
          </p:cNvPr>
          <p:cNvPicPr>
            <a:picLocks noChangeAspect="1"/>
          </p:cNvPicPr>
          <p:nvPr/>
        </p:nvPicPr>
        <p:blipFill>
          <a:blip r:embed="rId4"/>
          <a:stretch>
            <a:fillRect/>
          </a:stretch>
        </p:blipFill>
        <p:spPr>
          <a:xfrm>
            <a:off x="1807860" y="3839637"/>
            <a:ext cx="211439" cy="205289"/>
          </a:xfrm>
          <a:prstGeom prst="rect">
            <a:avLst/>
          </a:prstGeom>
        </p:spPr>
      </p:pic>
      <p:pic>
        <p:nvPicPr>
          <p:cNvPr id="21" name="Image 20">
            <a:extLst>
              <a:ext uri="{FF2B5EF4-FFF2-40B4-BE49-F238E27FC236}">
                <a16:creationId xmlns:a16="http://schemas.microsoft.com/office/drawing/2014/main" xmlns="" id="{75BA8EFF-FDC7-424F-9E1C-462CDBBDE2B2}"/>
              </a:ext>
            </a:extLst>
          </p:cNvPr>
          <p:cNvPicPr>
            <a:picLocks noChangeAspect="1"/>
          </p:cNvPicPr>
          <p:nvPr/>
        </p:nvPicPr>
        <p:blipFill>
          <a:blip r:embed="rId4"/>
          <a:stretch>
            <a:fillRect/>
          </a:stretch>
        </p:blipFill>
        <p:spPr>
          <a:xfrm>
            <a:off x="1456380" y="3623051"/>
            <a:ext cx="211439" cy="205289"/>
          </a:xfrm>
          <a:prstGeom prst="rect">
            <a:avLst/>
          </a:prstGeom>
        </p:spPr>
      </p:pic>
      <p:pic>
        <p:nvPicPr>
          <p:cNvPr id="22" name="Image 21">
            <a:extLst>
              <a:ext uri="{FF2B5EF4-FFF2-40B4-BE49-F238E27FC236}">
                <a16:creationId xmlns:a16="http://schemas.microsoft.com/office/drawing/2014/main" xmlns="" id="{BDDC4950-6DAB-4BE7-A86C-ED76E8FA2D7E}"/>
              </a:ext>
            </a:extLst>
          </p:cNvPr>
          <p:cNvPicPr>
            <a:picLocks noChangeAspect="1"/>
          </p:cNvPicPr>
          <p:nvPr/>
        </p:nvPicPr>
        <p:blipFill>
          <a:blip r:embed="rId4"/>
          <a:stretch>
            <a:fillRect/>
          </a:stretch>
        </p:blipFill>
        <p:spPr>
          <a:xfrm>
            <a:off x="303125" y="3012765"/>
            <a:ext cx="211439" cy="205289"/>
          </a:xfrm>
          <a:prstGeom prst="rect">
            <a:avLst/>
          </a:prstGeom>
        </p:spPr>
      </p:pic>
      <p:pic>
        <p:nvPicPr>
          <p:cNvPr id="23" name="Image 22">
            <a:extLst>
              <a:ext uri="{FF2B5EF4-FFF2-40B4-BE49-F238E27FC236}">
                <a16:creationId xmlns:a16="http://schemas.microsoft.com/office/drawing/2014/main" xmlns="" id="{5BE2883B-ECCA-4AE6-A73A-B28A109D49C1}"/>
              </a:ext>
            </a:extLst>
          </p:cNvPr>
          <p:cNvPicPr>
            <a:picLocks noChangeAspect="1"/>
          </p:cNvPicPr>
          <p:nvPr/>
        </p:nvPicPr>
        <p:blipFill>
          <a:blip r:embed="rId4"/>
          <a:stretch>
            <a:fillRect/>
          </a:stretch>
        </p:blipFill>
        <p:spPr>
          <a:xfrm>
            <a:off x="1308441" y="2910120"/>
            <a:ext cx="211439" cy="205289"/>
          </a:xfrm>
          <a:prstGeom prst="rect">
            <a:avLst/>
          </a:prstGeom>
        </p:spPr>
      </p:pic>
      <p:pic>
        <p:nvPicPr>
          <p:cNvPr id="24" name="Image 23">
            <a:extLst>
              <a:ext uri="{FF2B5EF4-FFF2-40B4-BE49-F238E27FC236}">
                <a16:creationId xmlns:a16="http://schemas.microsoft.com/office/drawing/2014/main" xmlns="" id="{66B58B24-5CDB-4F47-ACC4-8C434AFCB1F3}"/>
              </a:ext>
            </a:extLst>
          </p:cNvPr>
          <p:cNvPicPr>
            <a:picLocks noChangeAspect="1"/>
          </p:cNvPicPr>
          <p:nvPr/>
        </p:nvPicPr>
        <p:blipFill>
          <a:blip r:embed="rId4"/>
          <a:stretch>
            <a:fillRect/>
          </a:stretch>
        </p:blipFill>
        <p:spPr>
          <a:xfrm>
            <a:off x="2063006" y="3453356"/>
            <a:ext cx="211439" cy="205289"/>
          </a:xfrm>
          <a:prstGeom prst="rect">
            <a:avLst/>
          </a:prstGeom>
        </p:spPr>
      </p:pic>
      <p:pic>
        <p:nvPicPr>
          <p:cNvPr id="25" name="Image 24">
            <a:extLst>
              <a:ext uri="{FF2B5EF4-FFF2-40B4-BE49-F238E27FC236}">
                <a16:creationId xmlns:a16="http://schemas.microsoft.com/office/drawing/2014/main" xmlns="" id="{9D7FB4A0-9BDD-4FA7-94BB-D02EC7AA0359}"/>
              </a:ext>
            </a:extLst>
          </p:cNvPr>
          <p:cNvPicPr>
            <a:picLocks noChangeAspect="1"/>
          </p:cNvPicPr>
          <p:nvPr/>
        </p:nvPicPr>
        <p:blipFill>
          <a:blip r:embed="rId4"/>
          <a:stretch>
            <a:fillRect/>
          </a:stretch>
        </p:blipFill>
        <p:spPr>
          <a:xfrm>
            <a:off x="2933666" y="4237620"/>
            <a:ext cx="211439" cy="205289"/>
          </a:xfrm>
          <a:prstGeom prst="rect">
            <a:avLst/>
          </a:prstGeom>
        </p:spPr>
      </p:pic>
      <p:pic>
        <p:nvPicPr>
          <p:cNvPr id="26" name="Image 25">
            <a:extLst>
              <a:ext uri="{FF2B5EF4-FFF2-40B4-BE49-F238E27FC236}">
                <a16:creationId xmlns:a16="http://schemas.microsoft.com/office/drawing/2014/main" xmlns="" id="{8156C19D-7F3F-4192-A793-4E8888062B63}"/>
              </a:ext>
            </a:extLst>
          </p:cNvPr>
          <p:cNvPicPr>
            <a:picLocks noChangeAspect="1"/>
          </p:cNvPicPr>
          <p:nvPr/>
        </p:nvPicPr>
        <p:blipFill>
          <a:blip r:embed="rId4"/>
          <a:stretch>
            <a:fillRect/>
          </a:stretch>
        </p:blipFill>
        <p:spPr>
          <a:xfrm>
            <a:off x="3807042" y="3820123"/>
            <a:ext cx="211439" cy="205289"/>
          </a:xfrm>
          <a:prstGeom prst="rect">
            <a:avLst/>
          </a:prstGeom>
        </p:spPr>
      </p:pic>
      <p:pic>
        <p:nvPicPr>
          <p:cNvPr id="27" name="Image 26">
            <a:extLst>
              <a:ext uri="{FF2B5EF4-FFF2-40B4-BE49-F238E27FC236}">
                <a16:creationId xmlns:a16="http://schemas.microsoft.com/office/drawing/2014/main" xmlns="" id="{2F6A1470-5822-4590-A3A2-2CE5F949BD95}"/>
              </a:ext>
            </a:extLst>
          </p:cNvPr>
          <p:cNvPicPr>
            <a:picLocks noChangeAspect="1"/>
          </p:cNvPicPr>
          <p:nvPr/>
        </p:nvPicPr>
        <p:blipFill>
          <a:blip r:embed="rId4"/>
          <a:stretch>
            <a:fillRect/>
          </a:stretch>
        </p:blipFill>
        <p:spPr>
          <a:xfrm>
            <a:off x="3864083" y="3037877"/>
            <a:ext cx="211439" cy="205289"/>
          </a:xfrm>
          <a:prstGeom prst="rect">
            <a:avLst/>
          </a:prstGeom>
        </p:spPr>
      </p:pic>
      <p:pic>
        <p:nvPicPr>
          <p:cNvPr id="28" name="Image 27">
            <a:extLst>
              <a:ext uri="{FF2B5EF4-FFF2-40B4-BE49-F238E27FC236}">
                <a16:creationId xmlns:a16="http://schemas.microsoft.com/office/drawing/2014/main" xmlns="" id="{3B344191-ABDB-4BBC-9830-D5632E631794}"/>
              </a:ext>
            </a:extLst>
          </p:cNvPr>
          <p:cNvPicPr>
            <a:picLocks noChangeAspect="1"/>
          </p:cNvPicPr>
          <p:nvPr/>
        </p:nvPicPr>
        <p:blipFill>
          <a:blip r:embed="rId4"/>
          <a:stretch>
            <a:fillRect/>
          </a:stretch>
        </p:blipFill>
        <p:spPr>
          <a:xfrm>
            <a:off x="3921124" y="2255631"/>
            <a:ext cx="211439" cy="205289"/>
          </a:xfrm>
          <a:prstGeom prst="rect">
            <a:avLst/>
          </a:prstGeom>
        </p:spPr>
      </p:pic>
      <p:pic>
        <p:nvPicPr>
          <p:cNvPr id="29" name="Image 28">
            <a:extLst>
              <a:ext uri="{FF2B5EF4-FFF2-40B4-BE49-F238E27FC236}">
                <a16:creationId xmlns:a16="http://schemas.microsoft.com/office/drawing/2014/main" xmlns="" id="{0C5CA313-D45B-4C1E-B59D-BC939E6B2EA7}"/>
              </a:ext>
            </a:extLst>
          </p:cNvPr>
          <p:cNvPicPr>
            <a:picLocks noChangeAspect="1"/>
          </p:cNvPicPr>
          <p:nvPr/>
        </p:nvPicPr>
        <p:blipFill>
          <a:blip r:embed="rId4"/>
          <a:stretch>
            <a:fillRect/>
          </a:stretch>
        </p:blipFill>
        <p:spPr>
          <a:xfrm>
            <a:off x="2933666" y="3634348"/>
            <a:ext cx="211439" cy="205289"/>
          </a:xfrm>
          <a:prstGeom prst="rect">
            <a:avLst/>
          </a:prstGeom>
        </p:spPr>
      </p:pic>
      <p:pic>
        <p:nvPicPr>
          <p:cNvPr id="30" name="Image 29">
            <a:extLst>
              <a:ext uri="{FF2B5EF4-FFF2-40B4-BE49-F238E27FC236}">
                <a16:creationId xmlns:a16="http://schemas.microsoft.com/office/drawing/2014/main" xmlns="" id="{D21648C7-7D11-4915-999C-78379D94427E}"/>
              </a:ext>
            </a:extLst>
          </p:cNvPr>
          <p:cNvPicPr>
            <a:picLocks noChangeAspect="1"/>
          </p:cNvPicPr>
          <p:nvPr/>
        </p:nvPicPr>
        <p:blipFill>
          <a:blip r:embed="rId4"/>
          <a:stretch>
            <a:fillRect/>
          </a:stretch>
        </p:blipFill>
        <p:spPr>
          <a:xfrm>
            <a:off x="2796351" y="3332712"/>
            <a:ext cx="211439" cy="205289"/>
          </a:xfrm>
          <a:prstGeom prst="rect">
            <a:avLst/>
          </a:prstGeom>
        </p:spPr>
      </p:pic>
      <p:pic>
        <p:nvPicPr>
          <p:cNvPr id="31" name="Image 30">
            <a:extLst>
              <a:ext uri="{FF2B5EF4-FFF2-40B4-BE49-F238E27FC236}">
                <a16:creationId xmlns:a16="http://schemas.microsoft.com/office/drawing/2014/main" xmlns="" id="{C4B2D9E0-B53A-4BBF-9306-A98B04771F67}"/>
              </a:ext>
            </a:extLst>
          </p:cNvPr>
          <p:cNvPicPr>
            <a:picLocks noChangeAspect="1"/>
          </p:cNvPicPr>
          <p:nvPr/>
        </p:nvPicPr>
        <p:blipFill>
          <a:blip r:embed="rId4"/>
          <a:stretch>
            <a:fillRect/>
          </a:stretch>
        </p:blipFill>
        <p:spPr>
          <a:xfrm>
            <a:off x="2392616" y="3251688"/>
            <a:ext cx="211439" cy="205289"/>
          </a:xfrm>
          <a:prstGeom prst="rect">
            <a:avLst/>
          </a:prstGeom>
        </p:spPr>
      </p:pic>
      <p:pic>
        <p:nvPicPr>
          <p:cNvPr id="32" name="Image 31">
            <a:extLst>
              <a:ext uri="{FF2B5EF4-FFF2-40B4-BE49-F238E27FC236}">
                <a16:creationId xmlns:a16="http://schemas.microsoft.com/office/drawing/2014/main" xmlns="" id="{959BC924-FA29-4328-968C-9D03B586835D}"/>
              </a:ext>
            </a:extLst>
          </p:cNvPr>
          <p:cNvPicPr>
            <a:picLocks noChangeAspect="1"/>
          </p:cNvPicPr>
          <p:nvPr/>
        </p:nvPicPr>
        <p:blipFill>
          <a:blip r:embed="rId4"/>
          <a:stretch>
            <a:fillRect/>
          </a:stretch>
        </p:blipFill>
        <p:spPr>
          <a:xfrm>
            <a:off x="2204193" y="2807475"/>
            <a:ext cx="211439" cy="205289"/>
          </a:xfrm>
          <a:prstGeom prst="rect">
            <a:avLst/>
          </a:prstGeom>
        </p:spPr>
      </p:pic>
      <p:pic>
        <p:nvPicPr>
          <p:cNvPr id="33" name="Image 32">
            <a:extLst>
              <a:ext uri="{FF2B5EF4-FFF2-40B4-BE49-F238E27FC236}">
                <a16:creationId xmlns:a16="http://schemas.microsoft.com/office/drawing/2014/main" xmlns="" id="{358F046E-81F8-4265-917D-44AD81287CAF}"/>
              </a:ext>
            </a:extLst>
          </p:cNvPr>
          <p:cNvPicPr>
            <a:picLocks noChangeAspect="1"/>
          </p:cNvPicPr>
          <p:nvPr/>
        </p:nvPicPr>
        <p:blipFill>
          <a:blip r:embed="rId4"/>
          <a:stretch>
            <a:fillRect/>
          </a:stretch>
        </p:blipFill>
        <p:spPr>
          <a:xfrm>
            <a:off x="2223987" y="2517925"/>
            <a:ext cx="211439" cy="205289"/>
          </a:xfrm>
          <a:prstGeom prst="rect">
            <a:avLst/>
          </a:prstGeom>
        </p:spPr>
      </p:pic>
      <p:pic>
        <p:nvPicPr>
          <p:cNvPr id="34" name="Image 33">
            <a:extLst>
              <a:ext uri="{FF2B5EF4-FFF2-40B4-BE49-F238E27FC236}">
                <a16:creationId xmlns:a16="http://schemas.microsoft.com/office/drawing/2014/main" xmlns="" id="{A19AC997-133C-4D65-9460-543C47C2DB76}"/>
              </a:ext>
            </a:extLst>
          </p:cNvPr>
          <p:cNvPicPr>
            <a:picLocks noChangeAspect="1"/>
          </p:cNvPicPr>
          <p:nvPr/>
        </p:nvPicPr>
        <p:blipFill>
          <a:blip r:embed="rId4"/>
          <a:stretch>
            <a:fillRect/>
          </a:stretch>
        </p:blipFill>
        <p:spPr>
          <a:xfrm>
            <a:off x="2322231" y="2167515"/>
            <a:ext cx="211439" cy="205289"/>
          </a:xfrm>
          <a:prstGeom prst="rect">
            <a:avLst/>
          </a:prstGeom>
        </p:spPr>
      </p:pic>
      <p:pic>
        <p:nvPicPr>
          <p:cNvPr id="35" name="Image 34">
            <a:extLst>
              <a:ext uri="{FF2B5EF4-FFF2-40B4-BE49-F238E27FC236}">
                <a16:creationId xmlns:a16="http://schemas.microsoft.com/office/drawing/2014/main" xmlns="" id="{577AF093-F711-4370-B7DD-FD32310801F4}"/>
              </a:ext>
            </a:extLst>
          </p:cNvPr>
          <p:cNvPicPr>
            <a:picLocks noChangeAspect="1"/>
          </p:cNvPicPr>
          <p:nvPr/>
        </p:nvPicPr>
        <p:blipFill>
          <a:blip r:embed="rId4"/>
          <a:stretch>
            <a:fillRect/>
          </a:stretch>
        </p:blipFill>
        <p:spPr>
          <a:xfrm>
            <a:off x="2168725" y="1868423"/>
            <a:ext cx="211439" cy="205289"/>
          </a:xfrm>
          <a:prstGeom prst="rect">
            <a:avLst/>
          </a:prstGeom>
        </p:spPr>
      </p:pic>
      <p:pic>
        <p:nvPicPr>
          <p:cNvPr id="36" name="Image 35">
            <a:extLst>
              <a:ext uri="{FF2B5EF4-FFF2-40B4-BE49-F238E27FC236}">
                <a16:creationId xmlns:a16="http://schemas.microsoft.com/office/drawing/2014/main" xmlns="" id="{BB60B48B-D573-47CA-BC76-F17AB3D7EA2B}"/>
              </a:ext>
            </a:extLst>
          </p:cNvPr>
          <p:cNvPicPr>
            <a:picLocks noChangeAspect="1"/>
          </p:cNvPicPr>
          <p:nvPr/>
        </p:nvPicPr>
        <p:blipFill>
          <a:blip r:embed="rId4"/>
          <a:stretch>
            <a:fillRect/>
          </a:stretch>
        </p:blipFill>
        <p:spPr>
          <a:xfrm>
            <a:off x="2498335" y="1752063"/>
            <a:ext cx="211439" cy="205289"/>
          </a:xfrm>
          <a:prstGeom prst="rect">
            <a:avLst/>
          </a:prstGeom>
        </p:spPr>
      </p:pic>
      <p:pic>
        <p:nvPicPr>
          <p:cNvPr id="37" name="Image 36">
            <a:extLst>
              <a:ext uri="{FF2B5EF4-FFF2-40B4-BE49-F238E27FC236}">
                <a16:creationId xmlns:a16="http://schemas.microsoft.com/office/drawing/2014/main" xmlns="" id="{0E07F965-02AE-409D-ADCA-813EA0AAAA09}"/>
              </a:ext>
            </a:extLst>
          </p:cNvPr>
          <p:cNvPicPr>
            <a:picLocks noChangeAspect="1"/>
          </p:cNvPicPr>
          <p:nvPr/>
        </p:nvPicPr>
        <p:blipFill>
          <a:blip r:embed="rId4"/>
          <a:stretch>
            <a:fillRect/>
          </a:stretch>
        </p:blipFill>
        <p:spPr>
          <a:xfrm>
            <a:off x="2223987" y="1398360"/>
            <a:ext cx="211439" cy="205289"/>
          </a:xfrm>
          <a:prstGeom prst="rect">
            <a:avLst/>
          </a:prstGeom>
        </p:spPr>
      </p:pic>
      <p:pic>
        <p:nvPicPr>
          <p:cNvPr id="38" name="Image 37">
            <a:extLst>
              <a:ext uri="{FF2B5EF4-FFF2-40B4-BE49-F238E27FC236}">
                <a16:creationId xmlns:a16="http://schemas.microsoft.com/office/drawing/2014/main" xmlns="" id="{F8653D9B-7175-4E2D-BE5B-36B6C9DC8D43}"/>
              </a:ext>
            </a:extLst>
          </p:cNvPr>
          <p:cNvPicPr>
            <a:picLocks noChangeAspect="1"/>
          </p:cNvPicPr>
          <p:nvPr/>
        </p:nvPicPr>
        <p:blipFill>
          <a:blip r:embed="rId4"/>
          <a:stretch>
            <a:fillRect/>
          </a:stretch>
        </p:blipFill>
        <p:spPr>
          <a:xfrm>
            <a:off x="1589327" y="2096654"/>
            <a:ext cx="211439" cy="205289"/>
          </a:xfrm>
          <a:prstGeom prst="rect">
            <a:avLst/>
          </a:prstGeom>
        </p:spPr>
      </p:pic>
      <p:pic>
        <p:nvPicPr>
          <p:cNvPr id="39" name="Image 38">
            <a:extLst>
              <a:ext uri="{FF2B5EF4-FFF2-40B4-BE49-F238E27FC236}">
                <a16:creationId xmlns:a16="http://schemas.microsoft.com/office/drawing/2014/main" xmlns="" id="{DB9E534D-1EA8-41CA-92AD-6A74A9314687}"/>
              </a:ext>
            </a:extLst>
          </p:cNvPr>
          <p:cNvPicPr>
            <a:picLocks noChangeAspect="1"/>
          </p:cNvPicPr>
          <p:nvPr/>
        </p:nvPicPr>
        <p:blipFill>
          <a:blip r:embed="rId4"/>
          <a:stretch>
            <a:fillRect/>
          </a:stretch>
        </p:blipFill>
        <p:spPr>
          <a:xfrm>
            <a:off x="3347053" y="3559513"/>
            <a:ext cx="211439" cy="205289"/>
          </a:xfrm>
          <a:prstGeom prst="rect">
            <a:avLst/>
          </a:prstGeom>
        </p:spPr>
      </p:pic>
      <p:pic>
        <p:nvPicPr>
          <p:cNvPr id="15" name="Image 14">
            <a:extLst>
              <a:ext uri="{FF2B5EF4-FFF2-40B4-BE49-F238E27FC236}">
                <a16:creationId xmlns:a16="http://schemas.microsoft.com/office/drawing/2014/main" xmlns="" id="{B63BEF8D-C70B-4475-945C-2CC5FA3E1F5F}"/>
              </a:ext>
            </a:extLst>
          </p:cNvPr>
          <p:cNvPicPr>
            <a:picLocks noChangeAspect="1"/>
          </p:cNvPicPr>
          <p:nvPr/>
        </p:nvPicPr>
        <p:blipFill>
          <a:blip r:embed="rId5"/>
          <a:stretch>
            <a:fillRect/>
          </a:stretch>
        </p:blipFill>
        <p:spPr>
          <a:xfrm>
            <a:off x="3234108" y="4237446"/>
            <a:ext cx="213788" cy="205289"/>
          </a:xfrm>
          <a:prstGeom prst="rect">
            <a:avLst/>
          </a:prstGeom>
        </p:spPr>
      </p:pic>
      <p:pic>
        <p:nvPicPr>
          <p:cNvPr id="40" name="Image 39">
            <a:extLst>
              <a:ext uri="{FF2B5EF4-FFF2-40B4-BE49-F238E27FC236}">
                <a16:creationId xmlns:a16="http://schemas.microsoft.com/office/drawing/2014/main" xmlns="" id="{A73C53DE-5B8B-44B4-8E5A-43ED1D65BA22}"/>
              </a:ext>
            </a:extLst>
          </p:cNvPr>
          <p:cNvPicPr>
            <a:picLocks noChangeAspect="1"/>
          </p:cNvPicPr>
          <p:nvPr/>
        </p:nvPicPr>
        <p:blipFill>
          <a:blip r:embed="rId5"/>
          <a:stretch>
            <a:fillRect/>
          </a:stretch>
        </p:blipFill>
        <p:spPr>
          <a:xfrm>
            <a:off x="3161522" y="4943342"/>
            <a:ext cx="213788" cy="205289"/>
          </a:xfrm>
          <a:prstGeom prst="rect">
            <a:avLst/>
          </a:prstGeom>
        </p:spPr>
      </p:pic>
      <p:pic>
        <p:nvPicPr>
          <p:cNvPr id="41" name="Image 40">
            <a:extLst>
              <a:ext uri="{FF2B5EF4-FFF2-40B4-BE49-F238E27FC236}">
                <a16:creationId xmlns:a16="http://schemas.microsoft.com/office/drawing/2014/main" xmlns="" id="{77812896-01CF-4CEF-AE8E-C7B85984B9EE}"/>
              </a:ext>
            </a:extLst>
          </p:cNvPr>
          <p:cNvPicPr>
            <a:picLocks noChangeAspect="1"/>
          </p:cNvPicPr>
          <p:nvPr/>
        </p:nvPicPr>
        <p:blipFill>
          <a:blip r:embed="rId5"/>
          <a:stretch>
            <a:fillRect/>
          </a:stretch>
        </p:blipFill>
        <p:spPr>
          <a:xfrm>
            <a:off x="2691758" y="5398748"/>
            <a:ext cx="213788" cy="205289"/>
          </a:xfrm>
          <a:prstGeom prst="rect">
            <a:avLst/>
          </a:prstGeom>
        </p:spPr>
      </p:pic>
      <p:pic>
        <p:nvPicPr>
          <p:cNvPr id="42" name="Image 41">
            <a:extLst>
              <a:ext uri="{FF2B5EF4-FFF2-40B4-BE49-F238E27FC236}">
                <a16:creationId xmlns:a16="http://schemas.microsoft.com/office/drawing/2014/main" xmlns="" id="{555386CD-9921-4B03-B4C0-B496EAAB0A7E}"/>
              </a:ext>
            </a:extLst>
          </p:cNvPr>
          <p:cNvPicPr>
            <a:picLocks noChangeAspect="1"/>
          </p:cNvPicPr>
          <p:nvPr/>
        </p:nvPicPr>
        <p:blipFill>
          <a:blip r:embed="rId5"/>
          <a:stretch>
            <a:fillRect/>
          </a:stretch>
        </p:blipFill>
        <p:spPr>
          <a:xfrm>
            <a:off x="2272538" y="3453355"/>
            <a:ext cx="213788" cy="205289"/>
          </a:xfrm>
          <a:prstGeom prst="rect">
            <a:avLst/>
          </a:prstGeom>
        </p:spPr>
      </p:pic>
      <p:pic>
        <p:nvPicPr>
          <p:cNvPr id="43" name="Image 42">
            <a:extLst>
              <a:ext uri="{FF2B5EF4-FFF2-40B4-BE49-F238E27FC236}">
                <a16:creationId xmlns:a16="http://schemas.microsoft.com/office/drawing/2014/main" xmlns="" id="{4ADDE93F-3871-4D0A-B823-202488EB3BC4}"/>
              </a:ext>
            </a:extLst>
          </p:cNvPr>
          <p:cNvPicPr>
            <a:picLocks noChangeAspect="1"/>
          </p:cNvPicPr>
          <p:nvPr/>
        </p:nvPicPr>
        <p:blipFill>
          <a:blip r:embed="rId5"/>
          <a:stretch>
            <a:fillRect/>
          </a:stretch>
        </p:blipFill>
        <p:spPr>
          <a:xfrm>
            <a:off x="947685" y="3121297"/>
            <a:ext cx="213788" cy="205289"/>
          </a:xfrm>
          <a:prstGeom prst="rect">
            <a:avLst/>
          </a:prstGeom>
        </p:spPr>
      </p:pic>
      <p:pic>
        <p:nvPicPr>
          <p:cNvPr id="44" name="Image 43">
            <a:extLst>
              <a:ext uri="{FF2B5EF4-FFF2-40B4-BE49-F238E27FC236}">
                <a16:creationId xmlns:a16="http://schemas.microsoft.com/office/drawing/2014/main" xmlns="" id="{18E98B97-7BA0-4946-BA90-C86BFA2320DD}"/>
              </a:ext>
            </a:extLst>
          </p:cNvPr>
          <p:cNvPicPr>
            <a:picLocks noChangeAspect="1"/>
          </p:cNvPicPr>
          <p:nvPr/>
        </p:nvPicPr>
        <p:blipFill>
          <a:blip r:embed="rId5"/>
          <a:stretch>
            <a:fillRect/>
          </a:stretch>
        </p:blipFill>
        <p:spPr>
          <a:xfrm>
            <a:off x="1519377" y="2913458"/>
            <a:ext cx="213788" cy="205289"/>
          </a:xfrm>
          <a:prstGeom prst="rect">
            <a:avLst/>
          </a:prstGeom>
        </p:spPr>
      </p:pic>
      <p:pic>
        <p:nvPicPr>
          <p:cNvPr id="45" name="Image 44">
            <a:extLst>
              <a:ext uri="{FF2B5EF4-FFF2-40B4-BE49-F238E27FC236}">
                <a16:creationId xmlns:a16="http://schemas.microsoft.com/office/drawing/2014/main" xmlns="" id="{74B944AA-70BE-44D8-845E-D7D08CCF477D}"/>
              </a:ext>
            </a:extLst>
          </p:cNvPr>
          <p:cNvPicPr>
            <a:picLocks noChangeAspect="1"/>
          </p:cNvPicPr>
          <p:nvPr/>
        </p:nvPicPr>
        <p:blipFill>
          <a:blip r:embed="rId5"/>
          <a:stretch>
            <a:fillRect/>
          </a:stretch>
        </p:blipFill>
        <p:spPr>
          <a:xfrm>
            <a:off x="4062788" y="3820122"/>
            <a:ext cx="213788" cy="205289"/>
          </a:xfrm>
          <a:prstGeom prst="rect">
            <a:avLst/>
          </a:prstGeom>
        </p:spPr>
      </p:pic>
      <p:pic>
        <p:nvPicPr>
          <p:cNvPr id="46" name="Image 45">
            <a:extLst>
              <a:ext uri="{FF2B5EF4-FFF2-40B4-BE49-F238E27FC236}">
                <a16:creationId xmlns:a16="http://schemas.microsoft.com/office/drawing/2014/main" xmlns="" id="{31165391-F732-4289-A9E2-09276991D353}"/>
              </a:ext>
            </a:extLst>
          </p:cNvPr>
          <p:cNvPicPr>
            <a:picLocks noChangeAspect="1"/>
          </p:cNvPicPr>
          <p:nvPr/>
        </p:nvPicPr>
        <p:blipFill>
          <a:blip r:embed="rId5"/>
          <a:stretch>
            <a:fillRect/>
          </a:stretch>
        </p:blipFill>
        <p:spPr>
          <a:xfrm>
            <a:off x="3545397" y="2370181"/>
            <a:ext cx="213788" cy="205289"/>
          </a:xfrm>
          <a:prstGeom prst="rect">
            <a:avLst/>
          </a:prstGeom>
        </p:spPr>
      </p:pic>
      <p:pic>
        <p:nvPicPr>
          <p:cNvPr id="47" name="Image 46">
            <a:extLst>
              <a:ext uri="{FF2B5EF4-FFF2-40B4-BE49-F238E27FC236}">
                <a16:creationId xmlns:a16="http://schemas.microsoft.com/office/drawing/2014/main" xmlns="" id="{DA0CEE63-FD0A-4DDB-8C93-EF519BE3679A}"/>
              </a:ext>
            </a:extLst>
          </p:cNvPr>
          <p:cNvPicPr>
            <a:picLocks noChangeAspect="1"/>
          </p:cNvPicPr>
          <p:nvPr/>
        </p:nvPicPr>
        <p:blipFill>
          <a:blip r:embed="rId5"/>
          <a:stretch>
            <a:fillRect/>
          </a:stretch>
        </p:blipFill>
        <p:spPr>
          <a:xfrm>
            <a:off x="3028695" y="2542084"/>
            <a:ext cx="213788" cy="205289"/>
          </a:xfrm>
          <a:prstGeom prst="rect">
            <a:avLst/>
          </a:prstGeom>
        </p:spPr>
      </p:pic>
      <p:pic>
        <p:nvPicPr>
          <p:cNvPr id="48" name="Image 47">
            <a:extLst>
              <a:ext uri="{FF2B5EF4-FFF2-40B4-BE49-F238E27FC236}">
                <a16:creationId xmlns:a16="http://schemas.microsoft.com/office/drawing/2014/main" xmlns="" id="{0B0008D5-D235-4CE7-8B2C-B630432DF3B7}"/>
              </a:ext>
            </a:extLst>
          </p:cNvPr>
          <p:cNvPicPr>
            <a:picLocks noChangeAspect="1"/>
          </p:cNvPicPr>
          <p:nvPr/>
        </p:nvPicPr>
        <p:blipFill>
          <a:blip r:embed="rId5"/>
          <a:stretch>
            <a:fillRect/>
          </a:stretch>
        </p:blipFill>
        <p:spPr>
          <a:xfrm>
            <a:off x="2530054" y="2166570"/>
            <a:ext cx="213788" cy="205289"/>
          </a:xfrm>
          <a:prstGeom prst="rect">
            <a:avLst/>
          </a:prstGeom>
        </p:spPr>
      </p:pic>
      <p:pic>
        <p:nvPicPr>
          <p:cNvPr id="49" name="Image 48">
            <a:extLst>
              <a:ext uri="{FF2B5EF4-FFF2-40B4-BE49-F238E27FC236}">
                <a16:creationId xmlns:a16="http://schemas.microsoft.com/office/drawing/2014/main" xmlns="" id="{4C91AD25-2979-4FDA-A362-23423CC6D2E1}"/>
              </a:ext>
            </a:extLst>
          </p:cNvPr>
          <p:cNvPicPr>
            <a:picLocks noChangeAspect="1"/>
          </p:cNvPicPr>
          <p:nvPr/>
        </p:nvPicPr>
        <p:blipFill>
          <a:blip r:embed="rId5"/>
          <a:stretch>
            <a:fillRect/>
          </a:stretch>
        </p:blipFill>
        <p:spPr>
          <a:xfrm>
            <a:off x="1748917" y="2096654"/>
            <a:ext cx="213788" cy="205289"/>
          </a:xfrm>
          <a:prstGeom prst="rect">
            <a:avLst/>
          </a:prstGeom>
        </p:spPr>
      </p:pic>
      <p:pic>
        <p:nvPicPr>
          <p:cNvPr id="50" name="Image 49">
            <a:extLst>
              <a:ext uri="{FF2B5EF4-FFF2-40B4-BE49-F238E27FC236}">
                <a16:creationId xmlns:a16="http://schemas.microsoft.com/office/drawing/2014/main" xmlns="" id="{1049823F-E94A-4883-8AAA-42C4F092F54D}"/>
              </a:ext>
            </a:extLst>
          </p:cNvPr>
          <p:cNvPicPr>
            <a:picLocks noChangeAspect="1"/>
          </p:cNvPicPr>
          <p:nvPr/>
        </p:nvPicPr>
        <p:blipFill>
          <a:blip r:embed="rId5"/>
          <a:stretch>
            <a:fillRect/>
          </a:stretch>
        </p:blipFill>
        <p:spPr>
          <a:xfrm>
            <a:off x="2423160" y="1401686"/>
            <a:ext cx="213788" cy="205289"/>
          </a:xfrm>
          <a:prstGeom prst="rect">
            <a:avLst/>
          </a:prstGeom>
        </p:spPr>
      </p:pic>
      <p:pic>
        <p:nvPicPr>
          <p:cNvPr id="51" name="Image 50">
            <a:extLst>
              <a:ext uri="{FF2B5EF4-FFF2-40B4-BE49-F238E27FC236}">
                <a16:creationId xmlns:a16="http://schemas.microsoft.com/office/drawing/2014/main" xmlns="" id="{6D51DC99-5184-4090-9C74-873FAAE13D99}"/>
              </a:ext>
            </a:extLst>
          </p:cNvPr>
          <p:cNvPicPr>
            <a:picLocks noChangeAspect="1"/>
          </p:cNvPicPr>
          <p:nvPr/>
        </p:nvPicPr>
        <p:blipFill>
          <a:blip r:embed="rId6"/>
          <a:stretch>
            <a:fillRect/>
          </a:stretch>
        </p:blipFill>
        <p:spPr>
          <a:xfrm>
            <a:off x="2151939" y="3704982"/>
            <a:ext cx="211439" cy="213185"/>
          </a:xfrm>
          <a:prstGeom prst="rect">
            <a:avLst/>
          </a:prstGeom>
        </p:spPr>
      </p:pic>
      <p:pic>
        <p:nvPicPr>
          <p:cNvPr id="52" name="Image 51">
            <a:extLst>
              <a:ext uri="{FF2B5EF4-FFF2-40B4-BE49-F238E27FC236}">
                <a16:creationId xmlns:a16="http://schemas.microsoft.com/office/drawing/2014/main" xmlns="" id="{F40AB9F5-14F2-4E75-AACB-723D668704B1}"/>
              </a:ext>
            </a:extLst>
          </p:cNvPr>
          <p:cNvPicPr>
            <a:picLocks noChangeAspect="1"/>
          </p:cNvPicPr>
          <p:nvPr/>
        </p:nvPicPr>
        <p:blipFill>
          <a:blip r:embed="rId6"/>
          <a:stretch>
            <a:fillRect/>
          </a:stretch>
        </p:blipFill>
        <p:spPr>
          <a:xfrm>
            <a:off x="2863012" y="2891037"/>
            <a:ext cx="211439" cy="213185"/>
          </a:xfrm>
          <a:prstGeom prst="rect">
            <a:avLst/>
          </a:prstGeom>
        </p:spPr>
      </p:pic>
      <p:pic>
        <p:nvPicPr>
          <p:cNvPr id="53" name="Image 52">
            <a:extLst>
              <a:ext uri="{FF2B5EF4-FFF2-40B4-BE49-F238E27FC236}">
                <a16:creationId xmlns:a16="http://schemas.microsoft.com/office/drawing/2014/main" xmlns="" id="{3142508C-8B8B-4655-BEB2-97D113A79DB6}"/>
              </a:ext>
            </a:extLst>
          </p:cNvPr>
          <p:cNvPicPr>
            <a:picLocks noChangeAspect="1"/>
          </p:cNvPicPr>
          <p:nvPr/>
        </p:nvPicPr>
        <p:blipFill>
          <a:blip r:embed="rId6"/>
          <a:stretch>
            <a:fillRect/>
          </a:stretch>
        </p:blipFill>
        <p:spPr>
          <a:xfrm>
            <a:off x="2430117" y="2509084"/>
            <a:ext cx="211439" cy="213185"/>
          </a:xfrm>
          <a:prstGeom prst="rect">
            <a:avLst/>
          </a:prstGeom>
        </p:spPr>
      </p:pic>
      <p:pic>
        <p:nvPicPr>
          <p:cNvPr id="54" name="Image 53">
            <a:extLst>
              <a:ext uri="{FF2B5EF4-FFF2-40B4-BE49-F238E27FC236}">
                <a16:creationId xmlns:a16="http://schemas.microsoft.com/office/drawing/2014/main" xmlns="" id="{500312BD-E1CC-409A-AADE-434D730E7DB3}"/>
              </a:ext>
            </a:extLst>
          </p:cNvPr>
          <p:cNvPicPr>
            <a:picLocks noChangeAspect="1"/>
          </p:cNvPicPr>
          <p:nvPr/>
        </p:nvPicPr>
        <p:blipFill>
          <a:blip r:embed="rId6"/>
          <a:stretch>
            <a:fillRect/>
          </a:stretch>
        </p:blipFill>
        <p:spPr>
          <a:xfrm>
            <a:off x="2709774" y="2165625"/>
            <a:ext cx="211439" cy="213185"/>
          </a:xfrm>
          <a:prstGeom prst="rect">
            <a:avLst/>
          </a:prstGeom>
        </p:spPr>
      </p:pic>
      <p:pic>
        <p:nvPicPr>
          <p:cNvPr id="55" name="Image 54">
            <a:extLst>
              <a:ext uri="{FF2B5EF4-FFF2-40B4-BE49-F238E27FC236}">
                <a16:creationId xmlns:a16="http://schemas.microsoft.com/office/drawing/2014/main" xmlns="" id="{4164C968-C22C-4B97-85AF-572DDF11E4D2}"/>
              </a:ext>
            </a:extLst>
          </p:cNvPr>
          <p:cNvPicPr>
            <a:picLocks noChangeAspect="1"/>
          </p:cNvPicPr>
          <p:nvPr/>
        </p:nvPicPr>
        <p:blipFill>
          <a:blip r:embed="rId6"/>
          <a:stretch>
            <a:fillRect/>
          </a:stretch>
        </p:blipFill>
        <p:spPr>
          <a:xfrm>
            <a:off x="2634431" y="1391371"/>
            <a:ext cx="211439" cy="213185"/>
          </a:xfrm>
          <a:prstGeom prst="rect">
            <a:avLst/>
          </a:prstGeom>
        </p:spPr>
      </p:pic>
      <p:pic>
        <p:nvPicPr>
          <p:cNvPr id="56" name="Image 55">
            <a:extLst>
              <a:ext uri="{FF2B5EF4-FFF2-40B4-BE49-F238E27FC236}">
                <a16:creationId xmlns:a16="http://schemas.microsoft.com/office/drawing/2014/main" xmlns="" id="{9A3FC5EB-BBA7-4CF4-9892-7B130A34DA4A}"/>
              </a:ext>
            </a:extLst>
          </p:cNvPr>
          <p:cNvPicPr>
            <a:picLocks noChangeAspect="1"/>
          </p:cNvPicPr>
          <p:nvPr/>
        </p:nvPicPr>
        <p:blipFill>
          <a:blip r:embed="rId7"/>
          <a:stretch>
            <a:fillRect/>
          </a:stretch>
        </p:blipFill>
        <p:spPr>
          <a:xfrm>
            <a:off x="2364797" y="3710380"/>
            <a:ext cx="211440" cy="213186"/>
          </a:xfrm>
          <a:prstGeom prst="rect">
            <a:avLst/>
          </a:prstGeom>
        </p:spPr>
      </p:pic>
      <p:pic>
        <p:nvPicPr>
          <p:cNvPr id="57" name="Image 56">
            <a:extLst>
              <a:ext uri="{FF2B5EF4-FFF2-40B4-BE49-F238E27FC236}">
                <a16:creationId xmlns:a16="http://schemas.microsoft.com/office/drawing/2014/main" xmlns="" id="{E22ABF04-52BD-4F00-8D88-6DB3E3F5AF7A}"/>
              </a:ext>
            </a:extLst>
          </p:cNvPr>
          <p:cNvPicPr>
            <a:picLocks noChangeAspect="1"/>
          </p:cNvPicPr>
          <p:nvPr/>
        </p:nvPicPr>
        <p:blipFill>
          <a:blip r:embed="rId7"/>
          <a:stretch>
            <a:fillRect/>
          </a:stretch>
        </p:blipFill>
        <p:spPr>
          <a:xfrm>
            <a:off x="2835953" y="1399022"/>
            <a:ext cx="211440" cy="213186"/>
          </a:xfrm>
          <a:prstGeom prst="rect">
            <a:avLst/>
          </a:prstGeom>
        </p:spPr>
      </p:pic>
      <p:sp>
        <p:nvSpPr>
          <p:cNvPr id="59" name="Étoile : 5 branches 58">
            <a:extLst>
              <a:ext uri="{FF2B5EF4-FFF2-40B4-BE49-F238E27FC236}">
                <a16:creationId xmlns:a16="http://schemas.microsoft.com/office/drawing/2014/main" xmlns="" id="{56116082-CEA4-4753-87F0-9B5FB7B7C904}"/>
              </a:ext>
            </a:extLst>
          </p:cNvPr>
          <p:cNvSpPr/>
          <p:nvPr/>
        </p:nvSpPr>
        <p:spPr>
          <a:xfrm>
            <a:off x="2514098" y="3646170"/>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Étoile : 5 branches 59">
            <a:extLst>
              <a:ext uri="{FF2B5EF4-FFF2-40B4-BE49-F238E27FC236}">
                <a16:creationId xmlns:a16="http://schemas.microsoft.com/office/drawing/2014/main" xmlns="" id="{269A9DB5-A679-4DAF-AF16-F3A0B80F4995}"/>
              </a:ext>
            </a:extLst>
          </p:cNvPr>
          <p:cNvSpPr/>
          <p:nvPr/>
        </p:nvSpPr>
        <p:spPr>
          <a:xfrm>
            <a:off x="1447482" y="2832225"/>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Étoile : 5 branches 60">
            <a:extLst>
              <a:ext uri="{FF2B5EF4-FFF2-40B4-BE49-F238E27FC236}">
                <a16:creationId xmlns:a16="http://schemas.microsoft.com/office/drawing/2014/main" xmlns="" id="{E9E23595-223A-40E3-A4A9-2675715D76F6}"/>
              </a:ext>
            </a:extLst>
          </p:cNvPr>
          <p:cNvSpPr/>
          <p:nvPr/>
        </p:nvSpPr>
        <p:spPr>
          <a:xfrm>
            <a:off x="1649832" y="2832225"/>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Étoile : 5 branches 61">
            <a:extLst>
              <a:ext uri="{FF2B5EF4-FFF2-40B4-BE49-F238E27FC236}">
                <a16:creationId xmlns:a16="http://schemas.microsoft.com/office/drawing/2014/main" xmlns="" id="{1BD3E87F-A0E1-4F94-BA9E-3387EADEC5F5}"/>
              </a:ext>
            </a:extLst>
          </p:cNvPr>
          <p:cNvSpPr/>
          <p:nvPr/>
        </p:nvSpPr>
        <p:spPr>
          <a:xfrm>
            <a:off x="2843258" y="5322560"/>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Étoile : 5 branches 62">
            <a:extLst>
              <a:ext uri="{FF2B5EF4-FFF2-40B4-BE49-F238E27FC236}">
                <a16:creationId xmlns:a16="http://schemas.microsoft.com/office/drawing/2014/main" xmlns="" id="{D2E77EB2-5C10-4868-9AC8-2E38B03F14BA}"/>
              </a:ext>
            </a:extLst>
          </p:cNvPr>
          <p:cNvSpPr/>
          <p:nvPr/>
        </p:nvSpPr>
        <p:spPr>
          <a:xfrm>
            <a:off x="4202047" y="3749562"/>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Étoile : 5 branches 63">
            <a:extLst>
              <a:ext uri="{FF2B5EF4-FFF2-40B4-BE49-F238E27FC236}">
                <a16:creationId xmlns:a16="http://schemas.microsoft.com/office/drawing/2014/main" xmlns="" id="{D7F173D6-1A7A-4AC8-ABD4-0D4CF80F8621}"/>
              </a:ext>
            </a:extLst>
          </p:cNvPr>
          <p:cNvSpPr/>
          <p:nvPr/>
        </p:nvSpPr>
        <p:spPr>
          <a:xfrm>
            <a:off x="3009637" y="2838179"/>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Étoile : 5 branches 64">
            <a:extLst>
              <a:ext uri="{FF2B5EF4-FFF2-40B4-BE49-F238E27FC236}">
                <a16:creationId xmlns:a16="http://schemas.microsoft.com/office/drawing/2014/main" xmlns="" id="{0A4A1271-F02A-4A90-9E26-2422BEA7D806}"/>
              </a:ext>
            </a:extLst>
          </p:cNvPr>
          <p:cNvSpPr/>
          <p:nvPr/>
        </p:nvSpPr>
        <p:spPr>
          <a:xfrm>
            <a:off x="3672570" y="2299313"/>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Étoile : 5 branches 65">
            <a:extLst>
              <a:ext uri="{FF2B5EF4-FFF2-40B4-BE49-F238E27FC236}">
                <a16:creationId xmlns:a16="http://schemas.microsoft.com/office/drawing/2014/main" xmlns="" id="{1D2E3256-5523-4D6F-9FC1-BD386631B708}"/>
              </a:ext>
            </a:extLst>
          </p:cNvPr>
          <p:cNvSpPr/>
          <p:nvPr/>
        </p:nvSpPr>
        <p:spPr>
          <a:xfrm>
            <a:off x="2609780" y="2104437"/>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Étoile : 5 branches 66">
            <a:extLst>
              <a:ext uri="{FF2B5EF4-FFF2-40B4-BE49-F238E27FC236}">
                <a16:creationId xmlns:a16="http://schemas.microsoft.com/office/drawing/2014/main" xmlns="" id="{6CF3D343-9B31-4811-9BF0-956EE46F3016}"/>
              </a:ext>
            </a:extLst>
          </p:cNvPr>
          <p:cNvSpPr/>
          <p:nvPr/>
        </p:nvSpPr>
        <p:spPr>
          <a:xfrm>
            <a:off x="2747739" y="1322256"/>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Étoile : 5 branches 67">
            <a:extLst>
              <a:ext uri="{FF2B5EF4-FFF2-40B4-BE49-F238E27FC236}">
                <a16:creationId xmlns:a16="http://schemas.microsoft.com/office/drawing/2014/main" xmlns="" id="{EEE5C120-BDA4-4028-93AF-0937769B58C1}"/>
              </a:ext>
            </a:extLst>
          </p:cNvPr>
          <p:cNvSpPr/>
          <p:nvPr/>
        </p:nvSpPr>
        <p:spPr>
          <a:xfrm>
            <a:off x="2976154" y="1301827"/>
            <a:ext cx="117624" cy="117624"/>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 name="Image 68">
            <a:extLst>
              <a:ext uri="{FF2B5EF4-FFF2-40B4-BE49-F238E27FC236}">
                <a16:creationId xmlns:a16="http://schemas.microsoft.com/office/drawing/2014/main" xmlns="" id="{A2180E21-BF14-4C67-A374-14E7421404C7}"/>
              </a:ext>
            </a:extLst>
          </p:cNvPr>
          <p:cNvPicPr>
            <a:picLocks noChangeAspect="1"/>
          </p:cNvPicPr>
          <p:nvPr/>
        </p:nvPicPr>
        <p:blipFill>
          <a:blip r:embed="rId8"/>
          <a:stretch>
            <a:fillRect/>
          </a:stretch>
        </p:blipFill>
        <p:spPr>
          <a:xfrm>
            <a:off x="3762774" y="5559589"/>
            <a:ext cx="5381226" cy="1238040"/>
          </a:xfrm>
          <a:prstGeom prst="rect">
            <a:avLst/>
          </a:prstGeom>
        </p:spPr>
      </p:pic>
    </p:spTree>
    <p:extLst>
      <p:ext uri="{BB962C8B-B14F-4D97-AF65-F5344CB8AC3E}">
        <p14:creationId xmlns:p14="http://schemas.microsoft.com/office/powerpoint/2010/main" val="330941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9A1DDD2-17E9-4709-9920-E000C3668920}"/>
              </a:ext>
            </a:extLst>
          </p:cNvPr>
          <p:cNvSpPr>
            <a:spLocks noGrp="1"/>
          </p:cNvSpPr>
          <p:nvPr>
            <p:ph type="body" sz="quarter" idx="18"/>
          </p:nvPr>
        </p:nvSpPr>
        <p:spPr/>
        <p:txBody>
          <a:bodyPr/>
          <a:lstStyle/>
          <a:p>
            <a:r>
              <a:rPr lang="fr-FR" dirty="0"/>
              <a:t>Puissance potentielle totale : 70 </a:t>
            </a:r>
            <a:r>
              <a:rPr lang="fr-FR" dirty="0" err="1"/>
              <a:t>MWc</a:t>
            </a:r>
            <a:r>
              <a:rPr lang="fr-FR" dirty="0"/>
              <a:t> </a:t>
            </a:r>
            <a:r>
              <a:rPr lang="fr-FR" sz="1100" dirty="0"/>
              <a:t>dont 404 kWc au sol</a:t>
            </a:r>
            <a:endParaRPr lang="fr-FR" dirty="0"/>
          </a:p>
        </p:txBody>
      </p:sp>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a:xfrm>
            <a:off x="4724567" y="1811427"/>
            <a:ext cx="4209804" cy="2553766"/>
          </a:xfrm>
        </p:spPr>
        <p:txBody>
          <a:bodyPr>
            <a:normAutofit/>
          </a:bodyPr>
          <a:lstStyle/>
          <a:p>
            <a:pPr algn="just"/>
            <a:r>
              <a:rPr lang="fr-FR" dirty="0"/>
              <a:t>Les potentiels photovoltaïques sont issues des sources de données BDTOPO et </a:t>
            </a:r>
            <a:r>
              <a:rPr lang="fr-FR" dirty="0" err="1"/>
              <a:t>Basias</a:t>
            </a:r>
            <a:r>
              <a:rPr lang="fr-FR" dirty="0"/>
              <a:t>, ils ne tiennent pas compte des toitures du secteur résidentiel. </a:t>
            </a:r>
          </a:p>
          <a:p>
            <a:pPr algn="just"/>
            <a:r>
              <a:rPr lang="fr-FR" dirty="0"/>
              <a:t>Le territoire de Gevrey-Chambertin et Nuits-Saint-Georges pourrait accueillir des panneaux photovoltaïques sur plus 1500 bâtiments (dont  potentiellement des friches). Ce qui représente une surface totale de 715 000 m².</a:t>
            </a:r>
          </a:p>
          <a:p>
            <a:pPr algn="just"/>
            <a:r>
              <a:rPr lang="fr-FR" dirty="0"/>
              <a:t>Le territoire pourrait produire 62 GWh/an notamment sur des toitures industrielles avec une installation de 70 MW </a:t>
            </a:r>
            <a:r>
              <a:rPr lang="fr-FR" dirty="0" err="1"/>
              <a:t>crete</a:t>
            </a:r>
            <a:r>
              <a:rPr lang="fr-FR" dirty="0"/>
              <a:t>.</a:t>
            </a:r>
          </a:p>
          <a:p>
            <a:pPr algn="just"/>
            <a:r>
              <a:rPr lang="fr-FR" i="1" dirty="0"/>
              <a:t>Attention les simulations notamment pour le photovoltaïque au sol conduisent à de fortes incertitudes</a:t>
            </a:r>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Potentiels photovoltaïques</a:t>
            </a:r>
          </a:p>
        </p:txBody>
      </p:sp>
      <p:sp>
        <p:nvSpPr>
          <p:cNvPr id="12" name="Espace réservé du texte 11">
            <a:extLst>
              <a:ext uri="{FF2B5EF4-FFF2-40B4-BE49-F238E27FC236}">
                <a16:creationId xmlns:a16="http://schemas.microsoft.com/office/drawing/2014/main" xmlns="" id="{F7410975-CD55-4D05-8C30-0337E7B430E3}"/>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ACD954B-2173-4CC7-BF3B-5D23F6E41E67}"/>
              </a:ext>
            </a:extLst>
          </p:cNvPr>
          <p:cNvSpPr>
            <a:spLocks noGrp="1"/>
          </p:cNvSpPr>
          <p:nvPr>
            <p:ph type="body" sz="quarter" idx="19"/>
          </p:nvPr>
        </p:nvSpPr>
        <p:spPr/>
        <p:txBody>
          <a:bodyPr/>
          <a:lstStyle/>
          <a:p>
            <a:r>
              <a:rPr lang="fr-FR" dirty="0"/>
              <a:t>Production potentiel : 62 GWh/an </a:t>
            </a:r>
            <a:r>
              <a:rPr lang="fr-FR" sz="1200" dirty="0"/>
              <a:t>dont 437 kWh/an au sol</a:t>
            </a:r>
            <a:endParaRPr lang="fr-FR" dirty="0"/>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22" name="Espace réservé du graphique 21">
            <a:extLst>
              <a:ext uri="{FF2B5EF4-FFF2-40B4-BE49-F238E27FC236}">
                <a16:creationId xmlns:a16="http://schemas.microsoft.com/office/drawing/2014/main" xmlns="" id="{0BED3EF0-490A-4C86-B70C-B9CFCB7E3805}"/>
              </a:ext>
            </a:extLst>
          </p:cNvPr>
          <p:cNvGraphicFramePr>
            <a:graphicFrameLocks noGrp="1"/>
          </p:cNvGraphicFramePr>
          <p:nvPr>
            <p:ph type="chart" sz="quarter" idx="22"/>
            <p:extLst>
              <p:ext uri="{D42A27DB-BD31-4B8C-83A1-F6EECF244321}">
                <p14:modId xmlns:p14="http://schemas.microsoft.com/office/powerpoint/2010/main" val="3489667142"/>
              </p:ext>
            </p:extLst>
          </p:nvPr>
        </p:nvGraphicFramePr>
        <p:xfrm>
          <a:off x="377825" y="4572000"/>
          <a:ext cx="4041775" cy="1946275"/>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numéro de diapositive 6">
            <a:extLst>
              <a:ext uri="{FF2B5EF4-FFF2-40B4-BE49-F238E27FC236}">
                <a16:creationId xmlns:a16="http://schemas.microsoft.com/office/drawing/2014/main" xmlns="" id="{FD38AB14-31B6-46E0-A570-D890244F33D3}"/>
              </a:ext>
            </a:extLst>
          </p:cNvPr>
          <p:cNvSpPr>
            <a:spLocks noGrp="1"/>
          </p:cNvSpPr>
          <p:nvPr>
            <p:ph type="sldNum" sz="quarter" idx="12"/>
          </p:nvPr>
        </p:nvSpPr>
        <p:spPr/>
        <p:txBody>
          <a:bodyPr/>
          <a:lstStyle/>
          <a:p>
            <a:fld id="{01DFE443-B80B-44A7-B8E3-175A733CB829}" type="slidenum">
              <a:rPr lang="fr-FR" smtClean="0"/>
              <a:t>58</a:t>
            </a:fld>
            <a:endParaRPr lang="fr-FR"/>
          </a:p>
        </p:txBody>
      </p:sp>
      <p:sp>
        <p:nvSpPr>
          <p:cNvPr id="17" name="Espace réservé du texte 1">
            <a:extLst>
              <a:ext uri="{FF2B5EF4-FFF2-40B4-BE49-F238E27FC236}">
                <a16:creationId xmlns:a16="http://schemas.microsoft.com/office/drawing/2014/main" xmlns="" id="{7DA2D6B7-E4F1-4153-ABE3-EAB8C1BF8B2F}"/>
              </a:ext>
            </a:extLst>
          </p:cNvPr>
          <p:cNvSpPr txBox="1">
            <a:spLocks/>
          </p:cNvSpPr>
          <p:nvPr/>
        </p:nvSpPr>
        <p:spPr>
          <a:xfrm>
            <a:off x="4756396"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 BD TOPO, BD </a:t>
            </a:r>
            <a:r>
              <a:rPr lang="fr-FR" sz="1100" i="1" dirty="0" err="1"/>
              <a:t>Basias</a:t>
            </a:r>
            <a:endParaRPr lang="fr-FR" sz="1100" i="1" dirty="0"/>
          </a:p>
        </p:txBody>
      </p:sp>
      <p:pic>
        <p:nvPicPr>
          <p:cNvPr id="18" name="Espace réservé du contenu 4">
            <a:extLst>
              <a:ext uri="{FF2B5EF4-FFF2-40B4-BE49-F238E27FC236}">
                <a16:creationId xmlns:a16="http://schemas.microsoft.com/office/drawing/2014/main" xmlns="" id="{C8202438-8484-4A4B-B9E2-2CDFC57D2D5E}"/>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pic>
        <p:nvPicPr>
          <p:cNvPr id="19" name="Espace réservé du contenu 4">
            <a:extLst>
              <a:ext uri="{FF2B5EF4-FFF2-40B4-BE49-F238E27FC236}">
                <a16:creationId xmlns:a16="http://schemas.microsoft.com/office/drawing/2014/main" xmlns="" id="{17EF82A0-0A1D-47B0-9C2A-88ADB12BB3DF}"/>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pic>
        <p:nvPicPr>
          <p:cNvPr id="20" name="Image 19">
            <a:extLst>
              <a:ext uri="{FF2B5EF4-FFF2-40B4-BE49-F238E27FC236}">
                <a16:creationId xmlns:a16="http://schemas.microsoft.com/office/drawing/2014/main" xmlns="" id="{1BD83023-1BD8-450D-BE81-63185C726C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76" t="2226" r="7461" b="6959"/>
          <a:stretch/>
        </p:blipFill>
        <p:spPr>
          <a:xfrm>
            <a:off x="32376" y="1282545"/>
            <a:ext cx="4738534" cy="3371398"/>
          </a:xfrm>
          <a:prstGeom prst="rect">
            <a:avLst/>
          </a:prstGeom>
        </p:spPr>
      </p:pic>
    </p:spTree>
    <p:extLst>
      <p:ext uri="{BB962C8B-B14F-4D97-AF65-F5344CB8AC3E}">
        <p14:creationId xmlns:p14="http://schemas.microsoft.com/office/powerpoint/2010/main" val="3507147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99A1DDD2-17E9-4709-9920-E000C3668920}"/>
              </a:ext>
            </a:extLst>
          </p:cNvPr>
          <p:cNvSpPr>
            <a:spLocks noGrp="1"/>
          </p:cNvSpPr>
          <p:nvPr>
            <p:ph type="body" sz="quarter" idx="18"/>
          </p:nvPr>
        </p:nvSpPr>
        <p:spPr/>
        <p:txBody>
          <a:bodyPr/>
          <a:lstStyle/>
          <a:p>
            <a:r>
              <a:rPr lang="fr-FR" dirty="0"/>
              <a:t>Production potentielle : 35 GWh/an</a:t>
            </a:r>
          </a:p>
        </p:txBody>
      </p:sp>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p:txBody>
          <a:bodyPr/>
          <a:lstStyle/>
          <a:p>
            <a:pPr algn="just"/>
            <a:r>
              <a:rPr lang="fr-FR" sz="1100" dirty="0"/>
              <a:t>En considérant que le méthane produit 9,96 kWh/m3, avec un rendement électrique de 40% et un rendement thermique de 35%, le territoire serait capable de produire 35,7 GWh/an.</a:t>
            </a:r>
          </a:p>
          <a:p>
            <a:pPr algn="just"/>
            <a:r>
              <a:rPr lang="fr-FR" sz="1100" dirty="0"/>
              <a:t>Les résidus et effluents des industries agroalimentaires représentent  près de 3 000 000 de m3 de produit pouvant âtre voués à la méthanisation. Vient ensuite les résidus issues des déchets agricoles (résidus de culture et de l’élevage), avec un total de 2 500 000 de m3 produits par an.</a:t>
            </a:r>
          </a:p>
          <a:p>
            <a:pPr algn="just"/>
            <a:r>
              <a:rPr lang="fr-FR" sz="1100" dirty="0"/>
              <a:t>Le biogaz a pour avantage de pouvoir être utilisé comme système de chauffage émettant moins de GES que l’utilisation de gaz conventionnels et il en va de même pour le secteur des transports, avec l’utilisation de véhicule roulant au gaz naturel pouvant offrir d’autres possibilités que le gasoil et l’essence.</a:t>
            </a:r>
          </a:p>
          <a:p>
            <a:endParaRPr lang="fr-FR" dirty="0"/>
          </a:p>
          <a:p>
            <a:endParaRPr lang="fr-FR" dirty="0"/>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Potentiels biogaz</a:t>
            </a:r>
          </a:p>
        </p:txBody>
      </p:sp>
      <p:sp>
        <p:nvSpPr>
          <p:cNvPr id="12" name="Espace réservé du texte 11">
            <a:extLst>
              <a:ext uri="{FF2B5EF4-FFF2-40B4-BE49-F238E27FC236}">
                <a16:creationId xmlns:a16="http://schemas.microsoft.com/office/drawing/2014/main" xmlns="" id="{F7410975-CD55-4D05-8C30-0337E7B430E3}"/>
              </a:ext>
            </a:extLst>
          </p:cNvPr>
          <p:cNvSpPr>
            <a:spLocks noGrp="1"/>
          </p:cNvSpPr>
          <p:nvPr>
            <p:ph type="body" sz="quarter" idx="14"/>
          </p:nvPr>
        </p:nvSpPr>
        <p:spPr/>
        <p:txBody>
          <a:bodyPr/>
          <a:lstStyle/>
          <a:p>
            <a:r>
              <a:rPr lang="fr-FR" dirty="0"/>
              <a:t>Chiffres clés</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graphicFrame>
        <p:nvGraphicFramePr>
          <p:cNvPr id="17" name="Espace réservé du graphique 16">
            <a:extLst>
              <a:ext uri="{FF2B5EF4-FFF2-40B4-BE49-F238E27FC236}">
                <a16:creationId xmlns:a16="http://schemas.microsoft.com/office/drawing/2014/main" xmlns="" id="{B047ECCF-6E29-4619-99D8-5FE49A3D7B4D}"/>
              </a:ext>
            </a:extLst>
          </p:cNvPr>
          <p:cNvGraphicFramePr>
            <a:graphicFrameLocks noGrp="1"/>
          </p:cNvGraphicFramePr>
          <p:nvPr>
            <p:ph type="chart" sz="quarter" idx="22"/>
            <p:extLst>
              <p:ext uri="{D42A27DB-BD31-4B8C-83A1-F6EECF244321}">
                <p14:modId xmlns:p14="http://schemas.microsoft.com/office/powerpoint/2010/main" val="407851243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sp>
        <p:nvSpPr>
          <p:cNvPr id="7" name="Espace réservé du numéro de diapositive 6">
            <a:extLst>
              <a:ext uri="{FF2B5EF4-FFF2-40B4-BE49-F238E27FC236}">
                <a16:creationId xmlns:a16="http://schemas.microsoft.com/office/drawing/2014/main" xmlns="" id="{37E41A03-0E62-4549-BF78-6F82243D1B4C}"/>
              </a:ext>
            </a:extLst>
          </p:cNvPr>
          <p:cNvSpPr>
            <a:spLocks noGrp="1"/>
          </p:cNvSpPr>
          <p:nvPr>
            <p:ph type="sldNum" sz="quarter" idx="12"/>
          </p:nvPr>
        </p:nvSpPr>
        <p:spPr/>
        <p:txBody>
          <a:bodyPr/>
          <a:lstStyle/>
          <a:p>
            <a:fld id="{01DFE443-B80B-44A7-B8E3-175A733CB829}" type="slidenum">
              <a:rPr lang="fr-FR" smtClean="0"/>
              <a:t>59</a:t>
            </a:fld>
            <a:endParaRPr lang="fr-FR"/>
          </a:p>
        </p:txBody>
      </p:sp>
      <p:sp>
        <p:nvSpPr>
          <p:cNvPr id="19" name="Espace réservé du texte 1">
            <a:extLst>
              <a:ext uri="{FF2B5EF4-FFF2-40B4-BE49-F238E27FC236}">
                <a16:creationId xmlns:a16="http://schemas.microsoft.com/office/drawing/2014/main" xmlns="" id="{54658672-C764-4687-81F6-8BAF1A6D4F71}"/>
              </a:ext>
            </a:extLst>
          </p:cNvPr>
          <p:cNvSpPr txBox="1">
            <a:spLocks/>
          </p:cNvSpPr>
          <p:nvPr/>
        </p:nvSpPr>
        <p:spPr>
          <a:xfrm>
            <a:off x="511381" y="431708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profil énergétique de la CC SICECO</a:t>
            </a:r>
          </a:p>
        </p:txBody>
      </p:sp>
      <p:pic>
        <p:nvPicPr>
          <p:cNvPr id="20" name="Espace réservé du contenu 4">
            <a:extLst>
              <a:ext uri="{FF2B5EF4-FFF2-40B4-BE49-F238E27FC236}">
                <a16:creationId xmlns:a16="http://schemas.microsoft.com/office/drawing/2014/main" xmlns="" id="{B8AD5B79-9A8F-44D0-A658-ECBB75830D0A}"/>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spTree>
    <p:extLst>
      <p:ext uri="{BB962C8B-B14F-4D97-AF65-F5344CB8AC3E}">
        <p14:creationId xmlns:p14="http://schemas.microsoft.com/office/powerpoint/2010/main" val="2252612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a:extLst>
              <a:ext uri="{FF2B5EF4-FFF2-40B4-BE49-F238E27FC236}">
                <a16:creationId xmlns:a16="http://schemas.microsoft.com/office/drawing/2014/main" xmlns="" id="{FAD91B08-0019-451F-8AC4-F2E118F0B06B}"/>
              </a:ext>
            </a:extLst>
          </p:cNvPr>
          <p:cNvSpPr>
            <a:spLocks noGrp="1"/>
          </p:cNvSpPr>
          <p:nvPr>
            <p:ph type="sldNum" sz="quarter" idx="12"/>
          </p:nvPr>
        </p:nvSpPr>
        <p:spPr/>
        <p:txBody>
          <a:bodyPr/>
          <a:lstStyle/>
          <a:p>
            <a:fld id="{01DFE443-B80B-44A7-B8E3-175A733CB829}" type="slidenum">
              <a:rPr lang="fr-FR" smtClean="0"/>
              <a:pPr/>
              <a:t>6</a:t>
            </a:fld>
            <a:endParaRPr lang="fr-FR"/>
          </a:p>
        </p:txBody>
      </p:sp>
    </p:spTree>
    <p:extLst>
      <p:ext uri="{BB962C8B-B14F-4D97-AF65-F5344CB8AC3E}">
        <p14:creationId xmlns:p14="http://schemas.microsoft.com/office/powerpoint/2010/main" val="3468839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3BB97F06-BC22-4517-9699-EEE00B012B78}"/>
              </a:ext>
            </a:extLst>
          </p:cNvPr>
          <p:cNvSpPr>
            <a:spLocks noGrp="1"/>
          </p:cNvSpPr>
          <p:nvPr>
            <p:ph type="title"/>
          </p:nvPr>
        </p:nvSpPr>
        <p:spPr/>
        <p:txBody>
          <a:bodyPr/>
          <a:lstStyle/>
          <a:p>
            <a:r>
              <a:rPr lang="fr-FR" dirty="0"/>
              <a:t>Energie renouvelables </a:t>
            </a:r>
          </a:p>
        </p:txBody>
      </p:sp>
      <p:sp>
        <p:nvSpPr>
          <p:cNvPr id="10" name="Espace réservé du texte 9">
            <a:extLst>
              <a:ext uri="{FF2B5EF4-FFF2-40B4-BE49-F238E27FC236}">
                <a16:creationId xmlns:a16="http://schemas.microsoft.com/office/drawing/2014/main" xmlns="" id="{C5F0D199-BB6B-4DDE-BEE1-E51620BB238B}"/>
              </a:ext>
            </a:extLst>
          </p:cNvPr>
          <p:cNvSpPr>
            <a:spLocks noGrp="1"/>
          </p:cNvSpPr>
          <p:nvPr>
            <p:ph type="body" sz="quarter" idx="24"/>
          </p:nvPr>
        </p:nvSpPr>
        <p:spPr/>
        <p:txBody>
          <a:bodyPr>
            <a:normAutofit/>
          </a:bodyPr>
          <a:lstStyle/>
          <a:p>
            <a:pPr algn="just"/>
            <a:r>
              <a:rPr lang="fr-FR" sz="1100" dirty="0"/>
              <a:t>D’après le SRE (Schéma Régional Eolien), le territoire dispose de 156 km² de terrain éligible à l’installation d’éolienne.</a:t>
            </a:r>
          </a:p>
          <a:p>
            <a:pPr algn="just"/>
            <a:r>
              <a:rPr lang="fr-FR" sz="1100" dirty="0"/>
              <a:t>A partir de cette superficie, le SICECO a fait un prorata évaluant la puissance pouvant être installée à 240 MW.</a:t>
            </a:r>
          </a:p>
          <a:p>
            <a:pPr algn="just"/>
            <a:r>
              <a:rPr lang="fr-FR" sz="1100" dirty="0"/>
              <a:t>La carte suivante présente en vert les zones favorables à l’implantation d’éolienne. Ces zones sont notamment localisées à l’est du territoire dans la plaine et à l’ouest sur les hauteurs de la côte de Nuit.</a:t>
            </a:r>
          </a:p>
          <a:p>
            <a:pPr algn="just"/>
            <a:r>
              <a:rPr lang="fr-FR" sz="1100" dirty="0"/>
              <a:t>Cela nécessite d’être confronté avec les volontés locales et la faisabilité technique.</a:t>
            </a:r>
          </a:p>
        </p:txBody>
      </p:sp>
      <p:sp>
        <p:nvSpPr>
          <p:cNvPr id="11" name="Espace réservé du texte 10">
            <a:extLst>
              <a:ext uri="{FF2B5EF4-FFF2-40B4-BE49-F238E27FC236}">
                <a16:creationId xmlns:a16="http://schemas.microsoft.com/office/drawing/2014/main" xmlns="" id="{B1199BEC-CE77-464B-ABFC-E60ECA27D90D}"/>
              </a:ext>
            </a:extLst>
          </p:cNvPr>
          <p:cNvSpPr>
            <a:spLocks noGrp="1"/>
          </p:cNvSpPr>
          <p:nvPr>
            <p:ph type="body" sz="quarter" idx="13"/>
          </p:nvPr>
        </p:nvSpPr>
        <p:spPr/>
        <p:txBody>
          <a:bodyPr/>
          <a:lstStyle/>
          <a:p>
            <a:r>
              <a:rPr lang="fr-FR" dirty="0"/>
              <a:t>Potentiels Eolien</a:t>
            </a:r>
          </a:p>
        </p:txBody>
      </p:sp>
      <p:pic>
        <p:nvPicPr>
          <p:cNvPr id="16" name="Espace réservé du contenu 4">
            <a:extLst>
              <a:ext uri="{FF2B5EF4-FFF2-40B4-BE49-F238E27FC236}">
                <a16:creationId xmlns:a16="http://schemas.microsoft.com/office/drawing/2014/main" xmlns="" id="{23D20827-31F8-4A8A-8524-957E8E0BCFD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17" name="Espace réservé du texte 9">
            <a:extLst>
              <a:ext uri="{FF2B5EF4-FFF2-40B4-BE49-F238E27FC236}">
                <a16:creationId xmlns:a16="http://schemas.microsoft.com/office/drawing/2014/main" xmlns="" id="{131E658D-EC3C-4D6D-B2AA-82431E096763}"/>
              </a:ext>
            </a:extLst>
          </p:cNvPr>
          <p:cNvSpPr txBox="1">
            <a:spLocks/>
          </p:cNvSpPr>
          <p:nvPr/>
        </p:nvSpPr>
        <p:spPr>
          <a:xfrm>
            <a:off x="293641" y="1226910"/>
            <a:ext cx="6704059" cy="48235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i="1" dirty="0"/>
              <a:t>Le secteur éolien n’est pas possible sur le territoire de Gevrey-Chambertin et Nuits-Saint-Georges à cause de la classification UNESCO des paysages, il n’est présenté qu’à titre informatif</a:t>
            </a:r>
          </a:p>
        </p:txBody>
      </p:sp>
      <p:pic>
        <p:nvPicPr>
          <p:cNvPr id="18" name="Espace réservé du contenu 17">
            <a:extLst>
              <a:ext uri="{FF2B5EF4-FFF2-40B4-BE49-F238E27FC236}">
                <a16:creationId xmlns:a16="http://schemas.microsoft.com/office/drawing/2014/main" xmlns="" id="{40331B44-91C4-4DB7-9436-3C5366E5EDC4}"/>
              </a:ext>
            </a:extLst>
          </p:cNvPr>
          <p:cNvPicPr>
            <a:picLocks noGrp="1"/>
          </p:cNvPicPr>
          <p:nvPr>
            <p:ph sz="quarter" idx="25"/>
          </p:nvPr>
        </p:nvPicPr>
        <p:blipFill rotWithShape="1">
          <a:blip r:embed="rId3" cstate="print">
            <a:extLst>
              <a:ext uri="{28A0092B-C50C-407E-A947-70E740481C1C}">
                <a14:useLocalDpi xmlns:a14="http://schemas.microsoft.com/office/drawing/2010/main" val="0"/>
              </a:ext>
            </a:extLst>
          </a:blip>
          <a:srcRect r="27950"/>
          <a:stretch/>
        </p:blipFill>
        <p:spPr>
          <a:xfrm>
            <a:off x="293641" y="1755428"/>
            <a:ext cx="3928735" cy="3858255"/>
          </a:xfrm>
          <a:prstGeom prst="rect">
            <a:avLst/>
          </a:prstGeom>
        </p:spPr>
      </p:pic>
      <p:sp>
        <p:nvSpPr>
          <p:cNvPr id="2" name="Espace réservé du numéro de diapositive 1">
            <a:extLst>
              <a:ext uri="{FF2B5EF4-FFF2-40B4-BE49-F238E27FC236}">
                <a16:creationId xmlns:a16="http://schemas.microsoft.com/office/drawing/2014/main" xmlns="" id="{85F71A98-53B8-4E86-891D-96A2734B3407}"/>
              </a:ext>
            </a:extLst>
          </p:cNvPr>
          <p:cNvSpPr>
            <a:spLocks noGrp="1"/>
          </p:cNvSpPr>
          <p:nvPr>
            <p:ph type="sldNum" sz="quarter" idx="12"/>
          </p:nvPr>
        </p:nvSpPr>
        <p:spPr/>
        <p:txBody>
          <a:bodyPr/>
          <a:lstStyle/>
          <a:p>
            <a:fld id="{01DFE443-B80B-44A7-B8E3-175A733CB829}" type="slidenum">
              <a:rPr lang="fr-FR" smtClean="0"/>
              <a:t>60</a:t>
            </a:fld>
            <a:endParaRPr lang="fr-FR"/>
          </a:p>
        </p:txBody>
      </p:sp>
      <p:sp>
        <p:nvSpPr>
          <p:cNvPr id="13" name="Espace réservé du texte 1">
            <a:extLst>
              <a:ext uri="{FF2B5EF4-FFF2-40B4-BE49-F238E27FC236}">
                <a16:creationId xmlns:a16="http://schemas.microsoft.com/office/drawing/2014/main" xmlns="" id="{A2088D5A-F36D-44CB-ACC4-0C522579C96C}"/>
              </a:ext>
            </a:extLst>
          </p:cNvPr>
          <p:cNvSpPr txBox="1">
            <a:spLocks/>
          </p:cNvSpPr>
          <p:nvPr/>
        </p:nvSpPr>
        <p:spPr>
          <a:xfrm>
            <a:off x="469740" y="5659850"/>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SRE Bourgogne</a:t>
            </a:r>
          </a:p>
        </p:txBody>
      </p:sp>
    </p:spTree>
    <p:extLst>
      <p:ext uri="{BB962C8B-B14F-4D97-AF65-F5344CB8AC3E}">
        <p14:creationId xmlns:p14="http://schemas.microsoft.com/office/powerpoint/2010/main" val="2319022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D4D8B38-9DF4-490F-A775-51BCDCFF9141}"/>
              </a:ext>
            </a:extLst>
          </p:cNvPr>
          <p:cNvSpPr txBox="1">
            <a:spLocks/>
          </p:cNvSpPr>
          <p:nvPr/>
        </p:nvSpPr>
        <p:spPr>
          <a:xfrm>
            <a:off x="1414463" y="2726922"/>
            <a:ext cx="6315075" cy="810090"/>
          </a:xfrm>
          <a:prstGeom prst="rect">
            <a:avLst/>
          </a:prstGeom>
        </p:spPr>
        <p:txBody>
          <a:bodyPr vert="horz" lIns="68580" tIns="34290" rIns="68580" bIns="34290" rtlCol="0" anchor="ctr">
            <a:normAutofit/>
          </a:bodyPr>
          <a:lstStyle>
            <a:lvl1pPr algn="ctr" defTabSz="914323" rtl="0" eaLnBrk="1" latinLnBrk="0" hangingPunct="1">
              <a:spcBef>
                <a:spcPct val="0"/>
              </a:spcBef>
              <a:buNone/>
              <a:defRPr sz="3200" b="1" kern="1200">
                <a:solidFill>
                  <a:schemeClr val="tx1"/>
                </a:solidFill>
                <a:latin typeface="Franklin Gothic Medium" panose="020B0603020102020204" pitchFamily="34" charset="0"/>
                <a:ea typeface="+mj-ea"/>
                <a:cs typeface="+mj-cs"/>
              </a:defRPr>
            </a:lvl1pPr>
          </a:lstStyle>
          <a:p>
            <a:pPr defTabSz="685742"/>
            <a:r>
              <a:rPr lang="fr-FR" sz="2400" dirty="0">
                <a:solidFill>
                  <a:srgbClr val="8B1A56"/>
                </a:solidFill>
              </a:rPr>
              <a:t>Partie II : Diagnostic Territorial</a:t>
            </a:r>
          </a:p>
        </p:txBody>
      </p:sp>
      <p:sp>
        <p:nvSpPr>
          <p:cNvPr id="3" name="Espace réservé du contenu 2">
            <a:extLst>
              <a:ext uri="{FF2B5EF4-FFF2-40B4-BE49-F238E27FC236}">
                <a16:creationId xmlns:a16="http://schemas.microsoft.com/office/drawing/2014/main" xmlns="" id="{5805DAD6-F4E7-4600-B815-B3617856D133}"/>
              </a:ext>
            </a:extLst>
          </p:cNvPr>
          <p:cNvSpPr txBox="1">
            <a:spLocks/>
          </p:cNvSpPr>
          <p:nvPr/>
        </p:nvSpPr>
        <p:spPr>
          <a:xfrm>
            <a:off x="365760" y="3429000"/>
            <a:ext cx="8290560" cy="1944216"/>
          </a:xfrm>
          <a:prstGeom prst="rect">
            <a:avLst/>
          </a:prstGeom>
        </p:spPr>
        <p:txBody>
          <a:bodyPr vert="horz" lIns="68580" tIns="34290" rIns="68580" bIns="34290" rtlCol="0">
            <a:noAutofit/>
          </a:bodyPr>
          <a:lstStyle>
            <a:lvl1pPr marL="0" indent="0" algn="ctr" defTabSz="914323" rtl="0" eaLnBrk="1" latinLnBrk="0" hangingPunct="1">
              <a:spcBef>
                <a:spcPct val="20000"/>
              </a:spcBef>
              <a:buFont typeface="Arial" panose="020B0604020202020204" pitchFamily="34" charset="0"/>
              <a:buNone/>
              <a:defRPr sz="2400" kern="1200">
                <a:solidFill>
                  <a:srgbClr val="7F7F7F"/>
                </a:solidFill>
                <a:latin typeface="Franklin Gothic Medium" panose="020B0603020102020204" pitchFamily="34" charset="0"/>
                <a:ea typeface="+mn-ea"/>
                <a:cs typeface="+mn-cs"/>
              </a:defRPr>
            </a:lvl1pPr>
            <a:lvl2pPr marL="457162" indent="0" algn="ctr" defTabSz="914323"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323" indent="0" algn="ctr" defTabSz="914323"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485"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647"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5808"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2970"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132"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294"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38113" lvl="2" algn="l" defTabSz="685742"/>
            <a:r>
              <a:rPr lang="fr-FR" sz="1500" b="1" dirty="0">
                <a:solidFill>
                  <a:srgbClr val="7FC31B"/>
                </a:solidFill>
                <a:latin typeface="Calibri"/>
              </a:rPr>
              <a:t>Consommation énergétique du territoire					Page 62</a:t>
            </a:r>
            <a:endParaRPr lang="fr-FR" sz="1500" dirty="0">
              <a:solidFill>
                <a:srgbClr val="7FC31B"/>
              </a:solidFill>
              <a:latin typeface="Calibri"/>
            </a:endParaRPr>
          </a:p>
          <a:p>
            <a:pPr marL="138113" lvl="2" algn="l" defTabSz="685742"/>
            <a:r>
              <a:rPr lang="fr-FR" sz="1500" b="1" dirty="0">
                <a:solidFill>
                  <a:srgbClr val="7FC31B"/>
                </a:solidFill>
                <a:latin typeface="Calibri"/>
              </a:rPr>
              <a:t>Emissions de gaz à effet de serre 						Page 72</a:t>
            </a:r>
          </a:p>
          <a:p>
            <a:pPr marL="138113" lvl="2" algn="l" defTabSz="685742"/>
            <a:r>
              <a:rPr lang="fr-FR" sz="1500" b="1" dirty="0">
                <a:solidFill>
                  <a:srgbClr val="7FC31B"/>
                </a:solidFill>
                <a:latin typeface="Calibri"/>
              </a:rPr>
              <a:t>Séquestration nette de dioxyde de carbone 				Page 84</a:t>
            </a:r>
          </a:p>
          <a:p>
            <a:pPr marL="138113" lvl="2" algn="l" defTabSz="685742"/>
            <a:r>
              <a:rPr lang="fr-FR" sz="1500" b="1" dirty="0">
                <a:solidFill>
                  <a:srgbClr val="7FC31B"/>
                </a:solidFill>
                <a:latin typeface="Calibri"/>
              </a:rPr>
              <a:t>Réseaux de distribution et de transport d’électricité, de gaz et de chaleur	Page 89</a:t>
            </a:r>
          </a:p>
          <a:p>
            <a:pPr marL="138113" lvl="2" algn="l" defTabSz="685742"/>
            <a:r>
              <a:rPr lang="fr-FR" sz="1500" b="1" dirty="0">
                <a:solidFill>
                  <a:srgbClr val="7FC31B"/>
                </a:solidFill>
                <a:latin typeface="Calibri"/>
              </a:rPr>
              <a:t>Emissions de polluants atmosphériques 					Page 94</a:t>
            </a:r>
          </a:p>
          <a:p>
            <a:pPr marL="138113" lvl="2" algn="l" defTabSz="685742"/>
            <a:r>
              <a:rPr lang="fr-FR" sz="1500" b="1" dirty="0">
                <a:solidFill>
                  <a:srgbClr val="7FC31B"/>
                </a:solidFill>
                <a:latin typeface="Calibri"/>
              </a:rPr>
              <a:t>Vulnérabilité du territoire face aux coûts de l’énergie			Page 111</a:t>
            </a:r>
            <a:endParaRPr lang="fr-FR" sz="1500" dirty="0">
              <a:solidFill>
                <a:srgbClr val="7FC31B"/>
              </a:solidFill>
              <a:latin typeface="Calibri"/>
            </a:endParaRPr>
          </a:p>
        </p:txBody>
      </p:sp>
    </p:spTree>
    <p:extLst>
      <p:ext uri="{BB962C8B-B14F-4D97-AF65-F5344CB8AC3E}">
        <p14:creationId xmlns:p14="http://schemas.microsoft.com/office/powerpoint/2010/main" val="2813398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Consommation d’énergie</a:t>
            </a:r>
          </a:p>
        </p:txBody>
      </p:sp>
      <p:pic>
        <p:nvPicPr>
          <p:cNvPr id="1026" name="Picture 2" descr="Électricité, Industrie, Puissance, Énergie, Ciel, Dawn">
            <a:extLst>
              <a:ext uri="{FF2B5EF4-FFF2-40B4-BE49-F238E27FC236}">
                <a16:creationId xmlns:a16="http://schemas.microsoft.com/office/drawing/2014/main" xmlns="" id="{5BBA37A5-35F4-4DB4-80D3-891B796E3132}"/>
              </a:ext>
            </a:extLst>
          </p:cNvPr>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7298" r="72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 Plant, Industrie, La Flamme, Rétro Éclairage">
            <a:extLst>
              <a:ext uri="{FF2B5EF4-FFF2-40B4-BE49-F238E27FC236}">
                <a16:creationId xmlns:a16="http://schemas.microsoft.com/office/drawing/2014/main" xmlns="" id="{ADDFEC7F-468D-49D0-934F-D36A22FCD94A}"/>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31491" b="314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mme, De Gaz, Flamme De Gaz, Bleu, Chaud, Anneau">
            <a:extLst>
              <a:ext uri="{FF2B5EF4-FFF2-40B4-BE49-F238E27FC236}">
                <a16:creationId xmlns:a16="http://schemas.microsoft.com/office/drawing/2014/main" xmlns="" id="{250BAA78-8CF4-4CC9-9A9D-6AD23B770FF9}"/>
              </a:ext>
            </a:extLst>
          </p:cNvPr>
          <p:cNvPicPr>
            <a:picLocks noGrp="1" noChangeAspect="1" noChangeArrowheads="1"/>
          </p:cNvPicPr>
          <p:nvPr>
            <p:ph type="pic" sz="quarter" idx="14"/>
          </p:nvPr>
        </p:nvPicPr>
        <p:blipFill>
          <a:blip r:embed="rId4" cstate="print">
            <a:extLst>
              <a:ext uri="{28A0092B-C50C-407E-A947-70E740481C1C}">
                <a14:useLocalDpi xmlns:a14="http://schemas.microsoft.com/office/drawing/2010/main" val="0"/>
              </a:ext>
            </a:extLst>
          </a:blip>
          <a:srcRect l="12371" r="123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xmlns="" id="{D110CD77-4EDD-4435-A1C0-90D7B492E373}"/>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865251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a:xfrm>
            <a:off x="5159829" y="5477104"/>
            <a:ext cx="3806774" cy="360000"/>
          </a:xfrm>
        </p:spPr>
        <p:txBody>
          <a:bodyPr/>
          <a:lstStyle/>
          <a:p>
            <a:r>
              <a:rPr lang="fr-FR" dirty="0"/>
              <a:t>120 Ktep en 2014 </a:t>
            </a:r>
            <a:endParaRPr lang="fr-FR" dirty="0">
              <a:highlight>
                <a:srgbClr val="FFFF00"/>
              </a:highlight>
            </a:endParaRPr>
          </a:p>
        </p:txBody>
      </p:sp>
      <p:sp>
        <p:nvSpPr>
          <p:cNvPr id="9" name="Titre 8">
            <a:extLst>
              <a:ext uri="{FF2B5EF4-FFF2-40B4-BE49-F238E27FC236}">
                <a16:creationId xmlns:a16="http://schemas.microsoft.com/office/drawing/2014/main" xmlns="" id="{E36A6511-C207-4421-946C-A08EF9D7FAE4}"/>
              </a:ext>
            </a:extLst>
          </p:cNvPr>
          <p:cNvSpPr>
            <a:spLocks noGrp="1"/>
          </p:cNvSpPr>
          <p:nvPr>
            <p:ph type="title"/>
          </p:nvPr>
        </p:nvSpPr>
        <p:spPr/>
        <p:txBody>
          <a:bodyPr/>
          <a:lstStyle/>
          <a:p>
            <a:r>
              <a:rPr lang="fr-FR" dirty="0"/>
              <a:t>Consommation énergétique du territoire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a:xfrm>
            <a:off x="4724567" y="1811427"/>
            <a:ext cx="4209804" cy="2932100"/>
          </a:xfrm>
        </p:spPr>
        <p:txBody>
          <a:bodyPr>
            <a:normAutofit/>
          </a:bodyPr>
          <a:lstStyle/>
          <a:p>
            <a:pPr algn="just"/>
            <a:r>
              <a:rPr lang="fr-FR" sz="1100" dirty="0"/>
              <a:t>Les données présentées dans le volet des consommations d’énergies sont des données corrigées du climat (à climat normal, supprimant les influences de températures extrêmes).</a:t>
            </a:r>
          </a:p>
          <a:p>
            <a:pPr algn="just"/>
            <a:r>
              <a:rPr lang="fr-FR" sz="1100" dirty="0"/>
              <a:t>Le territoire est principalement orienté sur l’utilisation de produits pétroliers (68%), principalement utilisés comme carburant ou comme combustible pour le chauffage.</a:t>
            </a:r>
          </a:p>
          <a:p>
            <a:pPr algn="just"/>
            <a:r>
              <a:rPr lang="fr-FR" sz="1100" dirty="0"/>
              <a:t>Les énergies renouvelables ne représentent actuellement que 4% du mix énergétique (3,4 Ktep) du territoire,. </a:t>
            </a:r>
          </a:p>
          <a:p>
            <a:pPr algn="just"/>
            <a:r>
              <a:rPr lang="fr-FR" sz="1100" dirty="0"/>
              <a:t>L’électricité et le gaz naturel représente a eux deux 28% des consommations.</a:t>
            </a:r>
          </a:p>
          <a:p>
            <a:pPr algn="just"/>
            <a:r>
              <a:rPr lang="fr-FR" sz="1100" dirty="0"/>
              <a:t>Le secteur qui consomme le plus d’énergie est le transport routier avec une consommation uniquement composée de produits pétroliers.</a:t>
            </a:r>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Consommation d’énergie finale</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a:xfrm>
            <a:off x="4722663" y="4842270"/>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a:xfrm>
            <a:off x="5159829" y="5993375"/>
            <a:ext cx="3806774" cy="360000"/>
          </a:xfrm>
        </p:spPr>
        <p:txBody>
          <a:bodyPr/>
          <a:lstStyle/>
          <a:p>
            <a:r>
              <a:rPr lang="fr-FR" dirty="0"/>
              <a:t>1,3 tep/</a:t>
            </a:r>
            <a:r>
              <a:rPr lang="fr-FR" dirty="0" err="1"/>
              <a:t>hab</a:t>
            </a:r>
            <a:r>
              <a:rPr lang="fr-FR" dirty="0"/>
              <a:t>/an.</a:t>
            </a:r>
          </a:p>
        </p:txBody>
      </p:sp>
      <p:pic>
        <p:nvPicPr>
          <p:cNvPr id="17" name="Espace réservé pour une image  16">
            <a:extLst>
              <a:ext uri="{FF2B5EF4-FFF2-40B4-BE49-F238E27FC236}">
                <a16:creationId xmlns:a16="http://schemas.microsoft.com/office/drawing/2014/main" xmlns="" id="{961F9459-675F-479E-9EFF-D898301CCD5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8" name="Espace réservé du contenu 17">
            <a:extLst>
              <a:ext uri="{FF2B5EF4-FFF2-40B4-BE49-F238E27FC236}">
                <a16:creationId xmlns:a16="http://schemas.microsoft.com/office/drawing/2014/main" xmlns="" id="{FBFF94C4-FEF4-4938-919D-9AED99F84BAB}"/>
              </a:ext>
            </a:extLst>
          </p:cNvPr>
          <p:cNvGraphicFramePr>
            <a:graphicFrameLocks noGrp="1"/>
          </p:cNvGraphicFramePr>
          <p:nvPr>
            <p:ph sz="quarter" idx="25"/>
            <p:extLst>
              <p:ext uri="{D42A27DB-BD31-4B8C-83A1-F6EECF244321}">
                <p14:modId xmlns:p14="http://schemas.microsoft.com/office/powerpoint/2010/main" val="3560969231"/>
              </p:ext>
            </p:extLst>
          </p:nvPr>
        </p:nvGraphicFramePr>
        <p:xfrm>
          <a:off x="377826" y="3771075"/>
          <a:ext cx="3690591" cy="2576968"/>
        </p:xfrm>
        <a:graphic>
          <a:graphicData uri="http://schemas.openxmlformats.org/drawingml/2006/chart">
            <c:chart xmlns:c="http://schemas.openxmlformats.org/drawingml/2006/chart" xmlns:r="http://schemas.openxmlformats.org/officeDocument/2006/relationships" r:id="rId3"/>
          </a:graphicData>
        </a:graphic>
      </p:graphicFrame>
      <p:pic>
        <p:nvPicPr>
          <p:cNvPr id="20" name="Espace réservé pour une image  19">
            <a:extLst>
              <a:ext uri="{FF2B5EF4-FFF2-40B4-BE49-F238E27FC236}">
                <a16:creationId xmlns:a16="http://schemas.microsoft.com/office/drawing/2014/main" xmlns="" id="{42F8566B-DF69-47CE-9D01-99824B5497C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993376"/>
            <a:ext cx="310774" cy="360000"/>
          </a:xfrm>
          <a:prstGeom prst="rect">
            <a:avLst/>
          </a:prstGeom>
        </p:spPr>
      </p:pic>
      <p:pic>
        <p:nvPicPr>
          <p:cNvPr id="22" name="Espace réservé pour une image  16">
            <a:extLst>
              <a:ext uri="{FF2B5EF4-FFF2-40B4-BE49-F238E27FC236}">
                <a16:creationId xmlns:a16="http://schemas.microsoft.com/office/drawing/2014/main" xmlns="" id="{6BBC9173-7C81-4195-B5A9-C0DE7A392795}"/>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828" r="6828"/>
          <a:stretch>
            <a:fillRect/>
          </a:stretch>
        </p:blipFill>
        <p:spPr>
          <a:xfrm>
            <a:off x="4721185" y="5477104"/>
            <a:ext cx="313582" cy="360000"/>
          </a:xfrm>
          <a:prstGeom prst="rect">
            <a:avLst/>
          </a:prstGeom>
        </p:spPr>
      </p:pic>
      <p:graphicFrame>
        <p:nvGraphicFramePr>
          <p:cNvPr id="28" name="Espace réservé du graphique 27">
            <a:extLst>
              <a:ext uri="{FF2B5EF4-FFF2-40B4-BE49-F238E27FC236}">
                <a16:creationId xmlns:a16="http://schemas.microsoft.com/office/drawing/2014/main" xmlns="" id="{069601ED-5DDF-4AF8-BDE0-67C8B2A96227}"/>
              </a:ext>
            </a:extLst>
          </p:cNvPr>
          <p:cNvGraphicFramePr>
            <a:graphicFrameLocks noGrp="1"/>
          </p:cNvGraphicFramePr>
          <p:nvPr>
            <p:ph type="chart" sz="quarter" idx="22"/>
            <p:extLst>
              <p:ext uri="{D42A27DB-BD31-4B8C-83A1-F6EECF244321}">
                <p14:modId xmlns:p14="http://schemas.microsoft.com/office/powerpoint/2010/main" val="2952927441"/>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Graphique 20">
            <a:extLst>
              <a:ext uri="{FF2B5EF4-FFF2-40B4-BE49-F238E27FC236}">
                <a16:creationId xmlns:a16="http://schemas.microsoft.com/office/drawing/2014/main" xmlns="" id="{50C738B1-082F-4259-8C2B-55DB7A107019}"/>
              </a:ext>
            </a:extLst>
          </p:cNvPr>
          <p:cNvGraphicFramePr>
            <a:graphicFrameLocks/>
          </p:cNvGraphicFramePr>
          <p:nvPr>
            <p:extLst>
              <p:ext uri="{D42A27DB-BD31-4B8C-83A1-F6EECF244321}">
                <p14:modId xmlns:p14="http://schemas.microsoft.com/office/powerpoint/2010/main" val="1289776443"/>
              </p:ext>
            </p:extLst>
          </p:nvPr>
        </p:nvGraphicFramePr>
        <p:xfrm>
          <a:off x="377824" y="3959055"/>
          <a:ext cx="3978089" cy="2588558"/>
        </p:xfrm>
        <a:graphic>
          <a:graphicData uri="http://schemas.openxmlformats.org/drawingml/2006/chart">
            <c:chart xmlns:c="http://schemas.openxmlformats.org/drawingml/2006/chart" xmlns:r="http://schemas.openxmlformats.org/officeDocument/2006/relationships" r:id="rId7"/>
          </a:graphicData>
        </a:graphic>
      </p:graphicFrame>
      <p:sp>
        <p:nvSpPr>
          <p:cNvPr id="2" name="Espace réservé du numéro de diapositive 1">
            <a:extLst>
              <a:ext uri="{FF2B5EF4-FFF2-40B4-BE49-F238E27FC236}">
                <a16:creationId xmlns:a16="http://schemas.microsoft.com/office/drawing/2014/main" xmlns="" id="{041D860A-C08D-4988-BE81-7F11C5F190B8}"/>
              </a:ext>
            </a:extLst>
          </p:cNvPr>
          <p:cNvSpPr>
            <a:spLocks noGrp="1"/>
          </p:cNvSpPr>
          <p:nvPr>
            <p:ph type="sldNum" sz="quarter" idx="12"/>
          </p:nvPr>
        </p:nvSpPr>
        <p:spPr/>
        <p:txBody>
          <a:bodyPr/>
          <a:lstStyle/>
          <a:p>
            <a:fld id="{01DFE443-B80B-44A7-B8E3-175A733CB829}" type="slidenum">
              <a:rPr lang="fr-FR" smtClean="0"/>
              <a:t>63</a:t>
            </a:fld>
            <a:endParaRPr lang="fr-FR"/>
          </a:p>
        </p:txBody>
      </p:sp>
      <p:sp>
        <p:nvSpPr>
          <p:cNvPr id="24" name="Espace réservé du texte 1">
            <a:extLst>
              <a:ext uri="{FF2B5EF4-FFF2-40B4-BE49-F238E27FC236}">
                <a16:creationId xmlns:a16="http://schemas.microsoft.com/office/drawing/2014/main" xmlns="" id="{540342E0-EC5D-46D8-8746-B92CF23B020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2200937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E36A6511-C207-4421-946C-A08EF9D7FAE4}"/>
              </a:ext>
            </a:extLst>
          </p:cNvPr>
          <p:cNvSpPr>
            <a:spLocks noGrp="1"/>
          </p:cNvSpPr>
          <p:nvPr>
            <p:ph type="title"/>
          </p:nvPr>
        </p:nvSpPr>
        <p:spPr/>
        <p:txBody>
          <a:bodyPr/>
          <a:lstStyle/>
          <a:p>
            <a:r>
              <a:rPr lang="fr-FR" dirty="0"/>
              <a:t>Consommation énergétique du territoire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a:xfrm>
            <a:off x="4892595" y="1811427"/>
            <a:ext cx="3869579" cy="2996314"/>
          </a:xfrm>
        </p:spPr>
        <p:txBody>
          <a:bodyPr>
            <a:normAutofit/>
          </a:bodyPr>
          <a:lstStyle/>
          <a:p>
            <a:pPr algn="just"/>
            <a:r>
              <a:rPr lang="fr-FR" sz="1100" dirty="0"/>
              <a:t>Les évolutions des consommations sur la période 2008-2014 sont fortement influencée par l’évolution des transports routiers et l’utilisation des produits pétroliers associés notamment par une augmentation de 8,9% entre 2010 et 2012 (+ 10 Ktep).</a:t>
            </a:r>
          </a:p>
          <a:p>
            <a:pPr algn="just"/>
            <a:r>
              <a:rPr lang="fr-FR" sz="1100" dirty="0"/>
              <a:t>Entre 2012 et 2014 les consommations des secteurs sont globalement en baisse de -0,6% (- 124 tep) mise à part pour l’agriculture (+ 240 tep) et le secteur tertiaire (+2 tep).</a:t>
            </a:r>
          </a:p>
          <a:p>
            <a:pPr algn="just"/>
            <a:r>
              <a:rPr lang="fr-FR" sz="1100" dirty="0"/>
              <a:t>Sur cette même période la baisse des consommations se traduit par une réduction des consommations de tous les types d’énergies sauf les énergies renouvelables (+59,5 tep). </a:t>
            </a:r>
          </a:p>
          <a:p>
            <a:pPr algn="just"/>
            <a:r>
              <a:rPr lang="fr-FR" sz="1100" dirty="0"/>
              <a:t>La facture énergétique du territoire s’élève à 134 millions d’€ pour l’année 2014.</a:t>
            </a:r>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sz="1600" dirty="0"/>
              <a:t>Evolution des consommations d’énergie</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a:xfrm>
            <a:off x="4753390" y="4892310"/>
            <a:ext cx="4213213" cy="334497"/>
          </a:xfrm>
        </p:spPr>
        <p:txBody>
          <a:bodyPr/>
          <a:lstStyle/>
          <a:p>
            <a:r>
              <a:rPr lang="fr-FR" dirty="0"/>
              <a:t>Chiffres clés</a:t>
            </a:r>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a:xfrm>
            <a:off x="5159829" y="5541317"/>
            <a:ext cx="3806774" cy="360000"/>
          </a:xfrm>
        </p:spPr>
        <p:txBody>
          <a:bodyPr/>
          <a:lstStyle/>
          <a:p>
            <a:r>
              <a:rPr lang="fr-FR" sz="1400" dirty="0"/>
              <a:t>Facture énergétique : 134 millions d’€</a:t>
            </a:r>
          </a:p>
        </p:txBody>
      </p:sp>
      <p:pic>
        <p:nvPicPr>
          <p:cNvPr id="17" name="Espace réservé pour une image  16">
            <a:extLst>
              <a:ext uri="{FF2B5EF4-FFF2-40B4-BE49-F238E27FC236}">
                <a16:creationId xmlns:a16="http://schemas.microsoft.com/office/drawing/2014/main" xmlns="" id="{961F9459-675F-479E-9EFF-D898301CCD5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8" name="Espace réservé du contenu 17">
            <a:extLst>
              <a:ext uri="{FF2B5EF4-FFF2-40B4-BE49-F238E27FC236}">
                <a16:creationId xmlns:a16="http://schemas.microsoft.com/office/drawing/2014/main" xmlns="" id="{FBFF94C4-FEF4-4938-919D-9AED99F84BAB}"/>
              </a:ext>
            </a:extLst>
          </p:cNvPr>
          <p:cNvGraphicFramePr>
            <a:graphicFrameLocks noGrp="1"/>
          </p:cNvGraphicFramePr>
          <p:nvPr>
            <p:ph sz="quarter" idx="25"/>
            <p:extLst/>
          </p:nvPr>
        </p:nvGraphicFramePr>
        <p:xfrm>
          <a:off x="377826" y="3771075"/>
          <a:ext cx="3690591" cy="2576968"/>
        </p:xfrm>
        <a:graphic>
          <a:graphicData uri="http://schemas.openxmlformats.org/drawingml/2006/chart">
            <c:chart xmlns:c="http://schemas.openxmlformats.org/drawingml/2006/chart" xmlns:r="http://schemas.openxmlformats.org/officeDocument/2006/relationships" r:id="rId3"/>
          </a:graphicData>
        </a:graphic>
      </p:graphicFrame>
      <p:pic>
        <p:nvPicPr>
          <p:cNvPr id="19" name="Espace réservé pour une image  37">
            <a:extLst>
              <a:ext uri="{FF2B5EF4-FFF2-40B4-BE49-F238E27FC236}">
                <a16:creationId xmlns:a16="http://schemas.microsoft.com/office/drawing/2014/main" xmlns="" id="{18BF4A04-0E5F-4A7A-89D8-AD340F3185EE}"/>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6637" r="6637"/>
          <a:stretch>
            <a:fillRect/>
          </a:stretch>
        </p:blipFill>
        <p:spPr>
          <a:xfrm>
            <a:off x="4721185" y="5541318"/>
            <a:ext cx="310774" cy="360000"/>
          </a:xfrm>
          <a:prstGeom prst="rect">
            <a:avLst/>
          </a:prstGeom>
        </p:spPr>
      </p:pic>
      <p:graphicFrame>
        <p:nvGraphicFramePr>
          <p:cNvPr id="27" name="Graphique 26">
            <a:extLst>
              <a:ext uri="{FF2B5EF4-FFF2-40B4-BE49-F238E27FC236}">
                <a16:creationId xmlns:a16="http://schemas.microsoft.com/office/drawing/2014/main" xmlns="" id="{CD90076F-5986-4D5E-969E-80B1FAF895A4}"/>
              </a:ext>
            </a:extLst>
          </p:cNvPr>
          <p:cNvGraphicFramePr>
            <a:graphicFrameLocks/>
          </p:cNvGraphicFramePr>
          <p:nvPr>
            <p:extLst>
              <p:ext uri="{D42A27DB-BD31-4B8C-83A1-F6EECF244321}">
                <p14:modId xmlns:p14="http://schemas.microsoft.com/office/powerpoint/2010/main" val="2323796172"/>
              </p:ext>
            </p:extLst>
          </p:nvPr>
        </p:nvGraphicFramePr>
        <p:xfrm>
          <a:off x="436048" y="4061008"/>
          <a:ext cx="3983552" cy="22870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Espace réservé du graphique 25">
            <a:extLst>
              <a:ext uri="{FF2B5EF4-FFF2-40B4-BE49-F238E27FC236}">
                <a16:creationId xmlns:a16="http://schemas.microsoft.com/office/drawing/2014/main" xmlns="" id="{CBBD0992-0E73-4F51-BBA4-62EB3FC69CE0}"/>
              </a:ext>
            </a:extLst>
          </p:cNvPr>
          <p:cNvGraphicFramePr>
            <a:graphicFrameLocks noGrp="1"/>
          </p:cNvGraphicFramePr>
          <p:nvPr>
            <p:ph type="chart" sz="quarter" idx="22"/>
            <p:extLst>
              <p:ext uri="{D42A27DB-BD31-4B8C-83A1-F6EECF244321}">
                <p14:modId xmlns:p14="http://schemas.microsoft.com/office/powerpoint/2010/main" val="215647250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57E92B5E-AFC6-4B27-8AF2-0B6719170CE7}"/>
              </a:ext>
            </a:extLst>
          </p:cNvPr>
          <p:cNvSpPr>
            <a:spLocks noGrp="1"/>
          </p:cNvSpPr>
          <p:nvPr>
            <p:ph type="sldNum" sz="quarter" idx="12"/>
          </p:nvPr>
        </p:nvSpPr>
        <p:spPr/>
        <p:txBody>
          <a:bodyPr/>
          <a:lstStyle/>
          <a:p>
            <a:fld id="{01DFE443-B80B-44A7-B8E3-175A733CB829}" type="slidenum">
              <a:rPr lang="fr-FR" smtClean="0"/>
              <a:t>64</a:t>
            </a:fld>
            <a:endParaRPr lang="fr-FR"/>
          </a:p>
        </p:txBody>
      </p:sp>
      <p:sp>
        <p:nvSpPr>
          <p:cNvPr id="20" name="Espace réservé du texte 1">
            <a:extLst>
              <a:ext uri="{FF2B5EF4-FFF2-40B4-BE49-F238E27FC236}">
                <a16:creationId xmlns:a16="http://schemas.microsoft.com/office/drawing/2014/main" xmlns="" id="{C5864C10-35E5-4543-9E4B-921F3EC4CE36}"/>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xmlns="" id="{C81A454A-9C84-44A1-B48E-712E61B6569B}"/>
              </a:ext>
            </a:extLst>
          </p:cNvPr>
          <p:cNvSpPr txBox="1"/>
          <p:nvPr/>
        </p:nvSpPr>
        <p:spPr>
          <a:xfrm>
            <a:off x="377825" y="4355778"/>
            <a:ext cx="421910" cy="230832"/>
          </a:xfrm>
          <a:prstGeom prst="rect">
            <a:avLst/>
          </a:prstGeom>
          <a:noFill/>
        </p:spPr>
        <p:txBody>
          <a:bodyPr wrap="none" rtlCol="0">
            <a:spAutoFit/>
          </a:bodyPr>
          <a:lstStyle/>
          <a:p>
            <a:r>
              <a:rPr lang="fr-FR" sz="900" dirty="0"/>
              <a:t>Ktep</a:t>
            </a:r>
          </a:p>
        </p:txBody>
      </p:sp>
      <p:sp>
        <p:nvSpPr>
          <p:cNvPr id="16" name="ZoneTexte 15">
            <a:extLst>
              <a:ext uri="{FF2B5EF4-FFF2-40B4-BE49-F238E27FC236}">
                <a16:creationId xmlns:a16="http://schemas.microsoft.com/office/drawing/2014/main" xmlns="" id="{48621AB8-8207-4510-9605-4C60D80A3A31}"/>
              </a:ext>
            </a:extLst>
          </p:cNvPr>
          <p:cNvSpPr txBox="1"/>
          <p:nvPr/>
        </p:nvSpPr>
        <p:spPr>
          <a:xfrm>
            <a:off x="377824" y="1783787"/>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479722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p:txBody>
          <a:bodyPr/>
          <a:lstStyle/>
          <a:p>
            <a:r>
              <a:rPr lang="fr-FR" dirty="0"/>
              <a:t>70 Ktep/an énergie finale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a:xfrm>
            <a:off x="4724567" y="1811427"/>
            <a:ext cx="4209804" cy="2776538"/>
          </a:xfrm>
        </p:spPr>
        <p:txBody>
          <a:bodyPr>
            <a:normAutofit/>
          </a:bodyPr>
          <a:lstStyle/>
          <a:p>
            <a:pPr algn="just"/>
            <a:r>
              <a:rPr lang="fr-FR" sz="1100" dirty="0"/>
              <a:t>Le transport routier est le premier secteur de consommation sur le territoire de Gevrey-Chambertin et Nuits-Saint-Georges, représentant 59% des consommations d’énergie finale du territoire. </a:t>
            </a:r>
          </a:p>
          <a:p>
            <a:pPr algn="just"/>
            <a:r>
              <a:rPr lang="fr-FR" sz="1100" dirty="0"/>
              <a:t>Les types de carburants utilisés se répartissent entre 84% de diesels, 15,6% d’essences et 0,4% de GPL (autoroutes non comprises dans cette répartition).</a:t>
            </a:r>
          </a:p>
          <a:p>
            <a:pPr algn="just"/>
            <a:r>
              <a:rPr lang="fr-FR" sz="1100" dirty="0"/>
              <a:t>Les consommations pour le secteur des transports routiers ont connu une augmentation de 20% entre 2010 et 2012 puis se stabilisent entre 2012 et 2014.</a:t>
            </a:r>
          </a:p>
          <a:p>
            <a:pPr algn="just"/>
            <a:r>
              <a:rPr lang="fr-FR" sz="1100" dirty="0"/>
              <a:t>La facture énergétique du secteur des transports routiers s’élève à 92 millions d’€. C’est ce que dépense l’ensemble des acteurs et citoyens du territoire en énergie pour le déplacement sur le territoire.</a:t>
            </a:r>
          </a:p>
          <a:p>
            <a:pPr algn="just"/>
            <a:endParaRPr lang="fr-FR" dirty="0"/>
          </a:p>
          <a:p>
            <a:pPr algn="just"/>
            <a:endParaRPr lang="fr-FR" dirty="0"/>
          </a:p>
          <a:p>
            <a:pPr algn="just"/>
            <a:endParaRPr lang="fr-FR" dirty="0"/>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Transports routiers</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a:xfrm>
            <a:off x="5159829" y="5357273"/>
            <a:ext cx="3806774" cy="360000"/>
          </a:xfrm>
        </p:spPr>
        <p:txBody>
          <a:bodyPr/>
          <a:lstStyle/>
          <a:p>
            <a:r>
              <a:rPr lang="fr-FR" dirty="0"/>
              <a:t>0,75 tep/an/</a:t>
            </a:r>
            <a:r>
              <a:rPr lang="fr-FR" dirty="0" err="1"/>
              <a:t>hab</a:t>
            </a:r>
            <a:endParaRPr lang="fr-FR" dirty="0"/>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p:txBody>
          <a:bodyPr/>
          <a:lstStyle/>
          <a:p>
            <a:r>
              <a:rPr lang="fr-FR" dirty="0"/>
              <a:t>Facture énergétique : 92 millions d’€</a:t>
            </a:r>
          </a:p>
          <a:p>
            <a:r>
              <a:rPr lang="fr-FR" sz="1100" b="0" dirty="0"/>
              <a:t>(hors autoroute)</a:t>
            </a:r>
            <a:endParaRPr lang="fr-FR" b="0" dirty="0"/>
          </a:p>
        </p:txBody>
      </p:sp>
      <p:pic>
        <p:nvPicPr>
          <p:cNvPr id="16" name="Espace réservé pour une image  16">
            <a:extLst>
              <a:ext uri="{FF2B5EF4-FFF2-40B4-BE49-F238E27FC236}">
                <a16:creationId xmlns:a16="http://schemas.microsoft.com/office/drawing/2014/main" xmlns=""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xmlns=""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9" name="Espace réservé pour une image  16">
            <a:extLst>
              <a:ext uri="{FF2B5EF4-FFF2-40B4-BE49-F238E27FC236}">
                <a16:creationId xmlns:a16="http://schemas.microsoft.com/office/drawing/2014/main" xmlns="" id="{AD946A03-333B-4138-94E6-A772000BFB5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xmlns="" id="{376644CF-1961-40E8-B67F-CAF2EE299EF6}"/>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xmlns="" id="{7A6C8659-9FA7-496B-A183-710475BF84F8}"/>
              </a:ext>
            </a:extLst>
          </p:cNvPr>
          <p:cNvGraphicFramePr>
            <a:graphicFrameLocks noGrp="1"/>
          </p:cNvGraphicFramePr>
          <p:nvPr>
            <p:ph type="chart" sz="quarter" idx="22"/>
            <p:extLst>
              <p:ext uri="{D42A27DB-BD31-4B8C-83A1-F6EECF244321}">
                <p14:modId xmlns:p14="http://schemas.microsoft.com/office/powerpoint/2010/main" val="3620686595"/>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Espace réservé du contenu 22">
            <a:extLst>
              <a:ext uri="{FF2B5EF4-FFF2-40B4-BE49-F238E27FC236}">
                <a16:creationId xmlns:a16="http://schemas.microsoft.com/office/drawing/2014/main" xmlns="" id="{F37BC6DB-9788-43D1-89F2-C699C4F2DA75}"/>
              </a:ext>
            </a:extLst>
          </p:cNvPr>
          <p:cNvGraphicFramePr>
            <a:graphicFrameLocks noGrp="1"/>
          </p:cNvGraphicFramePr>
          <p:nvPr>
            <p:ph sz="quarter" idx="25"/>
            <p:extLst>
              <p:ext uri="{D42A27DB-BD31-4B8C-83A1-F6EECF244321}">
                <p14:modId xmlns:p14="http://schemas.microsoft.com/office/powerpoint/2010/main" val="2832326802"/>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pic>
        <p:nvPicPr>
          <p:cNvPr id="18" name="Espace réservé pour une image  37">
            <a:extLst>
              <a:ext uri="{FF2B5EF4-FFF2-40B4-BE49-F238E27FC236}">
                <a16:creationId xmlns:a16="http://schemas.microsoft.com/office/drawing/2014/main" xmlns="" id="{C5F19E75-7E87-4F61-B190-887553FDDE4B}"/>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xmlns="" id="{219A21E7-AD9B-4AF4-95C6-91DA20DF5F68}"/>
              </a:ext>
            </a:extLst>
          </p:cNvPr>
          <p:cNvSpPr>
            <a:spLocks noGrp="1"/>
          </p:cNvSpPr>
          <p:nvPr>
            <p:ph type="sldNum" sz="quarter" idx="12"/>
          </p:nvPr>
        </p:nvSpPr>
        <p:spPr/>
        <p:txBody>
          <a:bodyPr/>
          <a:lstStyle/>
          <a:p>
            <a:fld id="{01DFE443-B80B-44A7-B8E3-175A733CB829}" type="slidenum">
              <a:rPr lang="fr-FR" smtClean="0"/>
              <a:t>65</a:t>
            </a:fld>
            <a:endParaRPr lang="fr-FR"/>
          </a:p>
        </p:txBody>
      </p:sp>
      <p:sp>
        <p:nvSpPr>
          <p:cNvPr id="25" name="Espace réservé du texte 1">
            <a:extLst>
              <a:ext uri="{FF2B5EF4-FFF2-40B4-BE49-F238E27FC236}">
                <a16:creationId xmlns:a16="http://schemas.microsoft.com/office/drawing/2014/main" xmlns="" id="{7BFCB659-97C6-4524-B2BE-206D6D88A3C3}"/>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1" name="ZoneTexte 20">
            <a:extLst>
              <a:ext uri="{FF2B5EF4-FFF2-40B4-BE49-F238E27FC236}">
                <a16:creationId xmlns:a16="http://schemas.microsoft.com/office/drawing/2014/main" xmlns="" id="{9FE90051-0E53-446A-BD97-A0AC588946BE}"/>
              </a:ext>
            </a:extLst>
          </p:cNvPr>
          <p:cNvSpPr txBox="1"/>
          <p:nvPr/>
        </p:nvSpPr>
        <p:spPr>
          <a:xfrm>
            <a:off x="177397" y="4970170"/>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1723945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p:txBody>
          <a:bodyPr/>
          <a:lstStyle/>
          <a:p>
            <a:r>
              <a:rPr lang="fr-FR" dirty="0"/>
              <a:t>27 Ktep/an d’énergie finale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a:xfrm>
            <a:off x="4724567" y="1811427"/>
            <a:ext cx="4209804" cy="2553766"/>
          </a:xfrm>
        </p:spPr>
        <p:txBody>
          <a:bodyPr>
            <a:normAutofit/>
          </a:bodyPr>
          <a:lstStyle/>
          <a:p>
            <a:pPr algn="just"/>
            <a:r>
              <a:rPr lang="fr-FR" sz="1100" dirty="0"/>
              <a:t>Le secteur résidentiel est le second domaine consommateur du territoire avec 27 Ktep/an soit 22% des consommations du territoire.</a:t>
            </a:r>
          </a:p>
          <a:p>
            <a:pPr algn="just"/>
            <a:r>
              <a:rPr lang="fr-FR" sz="1100" dirty="0"/>
              <a:t>Il est principalement consommateur de gaz naturel et d’électricité (8 Ktep chacun).</a:t>
            </a:r>
          </a:p>
          <a:p>
            <a:pPr algn="just"/>
            <a:r>
              <a:rPr lang="fr-FR" sz="1100" dirty="0"/>
              <a:t>C’est aussi le secteur le plus consommateur d’énergie renouvelable notamment par l’utilisation du bois de chauffage (3,5 Ktep).</a:t>
            </a:r>
          </a:p>
          <a:p>
            <a:pPr algn="just"/>
            <a:r>
              <a:rPr lang="fr-FR" sz="1100" dirty="0"/>
              <a:t>Les tendances montrent une légère augmentation entre 2008 et 2010 puis une baisse qui se prolonge jusqu’en 2014 (-630 tep en 4 ans).</a:t>
            </a:r>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Résidentiel</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p:txBody>
          <a:bodyPr/>
          <a:lstStyle/>
          <a:p>
            <a:r>
              <a:rPr lang="fr-FR" dirty="0"/>
              <a:t>0,3 tep/an/hab.</a:t>
            </a:r>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p:txBody>
          <a:bodyPr/>
          <a:lstStyle/>
          <a:p>
            <a:r>
              <a:rPr lang="fr-FR" dirty="0"/>
              <a:t>Facture énergétique : 24 millions d’€</a:t>
            </a:r>
          </a:p>
        </p:txBody>
      </p:sp>
      <p:pic>
        <p:nvPicPr>
          <p:cNvPr id="16" name="Espace réservé pour une image  16">
            <a:extLst>
              <a:ext uri="{FF2B5EF4-FFF2-40B4-BE49-F238E27FC236}">
                <a16:creationId xmlns:a16="http://schemas.microsoft.com/office/drawing/2014/main" xmlns=""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xmlns=""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9" name="Espace réservé pour une image  16">
            <a:extLst>
              <a:ext uri="{FF2B5EF4-FFF2-40B4-BE49-F238E27FC236}">
                <a16:creationId xmlns:a16="http://schemas.microsoft.com/office/drawing/2014/main" xmlns="" id="{9156C262-CF3D-4040-9FED-832F36D3CE8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1" name="Espace réservé pour une image  19">
            <a:extLst>
              <a:ext uri="{FF2B5EF4-FFF2-40B4-BE49-F238E27FC236}">
                <a16:creationId xmlns:a16="http://schemas.microsoft.com/office/drawing/2014/main" xmlns="" id="{6FB2B13A-12B0-40BE-BA70-8FE56F8925ED}"/>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xmlns="" id="{15E98C93-58A7-426C-B2FB-1396B9D398FD}"/>
              </a:ext>
            </a:extLst>
          </p:cNvPr>
          <p:cNvGraphicFramePr>
            <a:graphicFrameLocks noGrp="1"/>
          </p:cNvGraphicFramePr>
          <p:nvPr>
            <p:ph type="chart" sz="quarter" idx="22"/>
            <p:extLst>
              <p:ext uri="{D42A27DB-BD31-4B8C-83A1-F6EECF244321}">
                <p14:modId xmlns:p14="http://schemas.microsoft.com/office/powerpoint/2010/main" val="62355002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Espace réservé du contenu 23">
            <a:extLst>
              <a:ext uri="{FF2B5EF4-FFF2-40B4-BE49-F238E27FC236}">
                <a16:creationId xmlns:a16="http://schemas.microsoft.com/office/drawing/2014/main" xmlns="" id="{E6C81E58-A259-4B4F-8AA7-3F24EBD150F7}"/>
              </a:ext>
            </a:extLst>
          </p:cNvPr>
          <p:cNvGraphicFramePr>
            <a:graphicFrameLocks noGrp="1"/>
          </p:cNvGraphicFramePr>
          <p:nvPr>
            <p:ph sz="quarter" idx="25"/>
            <p:extLst>
              <p:ext uri="{D42A27DB-BD31-4B8C-83A1-F6EECF244321}">
                <p14:modId xmlns:p14="http://schemas.microsoft.com/office/powerpoint/2010/main" val="1927989453"/>
              </p:ext>
            </p:extLst>
          </p:nvPr>
        </p:nvGraphicFramePr>
        <p:xfrm>
          <a:off x="377825" y="4365193"/>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8" name="Espace réservé pour une image  37">
            <a:extLst>
              <a:ext uri="{FF2B5EF4-FFF2-40B4-BE49-F238E27FC236}">
                <a16:creationId xmlns:a16="http://schemas.microsoft.com/office/drawing/2014/main" xmlns="" id="{EBF449F4-2BCE-4612-B717-27F9CB559CF5}"/>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xmlns="" id="{D0CEEFD9-EB0B-4D3E-B156-4DF658A1934D}"/>
              </a:ext>
            </a:extLst>
          </p:cNvPr>
          <p:cNvSpPr>
            <a:spLocks noGrp="1"/>
          </p:cNvSpPr>
          <p:nvPr>
            <p:ph type="sldNum" sz="quarter" idx="12"/>
          </p:nvPr>
        </p:nvSpPr>
        <p:spPr/>
        <p:txBody>
          <a:bodyPr/>
          <a:lstStyle/>
          <a:p>
            <a:fld id="{01DFE443-B80B-44A7-B8E3-175A733CB829}" type="slidenum">
              <a:rPr lang="fr-FR" smtClean="0"/>
              <a:t>66</a:t>
            </a:fld>
            <a:endParaRPr lang="fr-FR"/>
          </a:p>
        </p:txBody>
      </p:sp>
      <p:sp>
        <p:nvSpPr>
          <p:cNvPr id="23" name="Espace réservé du texte 1">
            <a:extLst>
              <a:ext uri="{FF2B5EF4-FFF2-40B4-BE49-F238E27FC236}">
                <a16:creationId xmlns:a16="http://schemas.microsoft.com/office/drawing/2014/main" xmlns="" id="{7C8873C2-62E6-49F8-A584-3F9465BD6ACD}"/>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0" name="ZoneTexte 19">
            <a:extLst>
              <a:ext uri="{FF2B5EF4-FFF2-40B4-BE49-F238E27FC236}">
                <a16:creationId xmlns:a16="http://schemas.microsoft.com/office/drawing/2014/main" xmlns="" id="{D70F2961-4FDB-4692-9260-4442436FCF22}"/>
              </a:ext>
            </a:extLst>
          </p:cNvPr>
          <p:cNvSpPr txBox="1"/>
          <p:nvPr/>
        </p:nvSpPr>
        <p:spPr>
          <a:xfrm>
            <a:off x="157345" y="478064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3426855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p:txBody>
          <a:bodyPr/>
          <a:lstStyle/>
          <a:p>
            <a:r>
              <a:rPr lang="fr-FR" dirty="0"/>
              <a:t>11 Ktep/an d’énergie finale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a:xfrm>
            <a:off x="4724567" y="1811427"/>
            <a:ext cx="4209804" cy="2553766"/>
          </a:xfrm>
        </p:spPr>
        <p:txBody>
          <a:bodyPr>
            <a:normAutofit/>
          </a:bodyPr>
          <a:lstStyle/>
          <a:p>
            <a:pPr algn="just"/>
            <a:r>
              <a:rPr lang="fr-FR" sz="1100" dirty="0"/>
              <a:t>Le secteur de l’industrie est un poste non négligeable d’utilisation d’énergie représentant 9% des consommations du territoire (11 Ktep).</a:t>
            </a:r>
          </a:p>
          <a:p>
            <a:pPr algn="just"/>
            <a:r>
              <a:rPr lang="fr-FR" sz="1100" dirty="0"/>
              <a:t>L’électricité est le type d’énergie le plus utilisé (5 Ktep), vient ensuite le gaz naturel puis dans une moindre mesure les produits pétroliers (fioul notamment).</a:t>
            </a:r>
          </a:p>
          <a:p>
            <a:pPr algn="just"/>
            <a:r>
              <a:rPr lang="fr-FR" sz="1100" dirty="0"/>
              <a:t>L’énergie est notamment utilisée dans les process de production et c’est notamment l’industrie de l’alimentaire et boissons qui consomme le plus. Le second secteur industriel qui consomme est la fabrication de produits minéraux et la métallurgie. </a:t>
            </a:r>
          </a:p>
          <a:p>
            <a:pPr algn="just"/>
            <a:r>
              <a:rPr lang="fr-FR" sz="1100" dirty="0"/>
              <a:t>Les tendances de consommations sont assez stables sur la période étudiée avec une très légère baisse des consommations sur les 6 ans étudiés (- 175 tep)</a:t>
            </a:r>
          </a:p>
          <a:p>
            <a:pPr algn="just"/>
            <a:endParaRPr lang="fr-FR" dirty="0"/>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Industrie manufacturière</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p:txBody>
          <a:bodyPr/>
          <a:lstStyle/>
          <a:p>
            <a:r>
              <a:rPr lang="fr-FR" dirty="0"/>
              <a:t>0,11 tep/an/hab.</a:t>
            </a:r>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p:txBody>
          <a:bodyPr/>
          <a:lstStyle/>
          <a:p>
            <a:r>
              <a:rPr lang="fr-FR" dirty="0"/>
              <a:t>Facture énergétique : 8 millions d’€</a:t>
            </a:r>
          </a:p>
        </p:txBody>
      </p:sp>
      <p:pic>
        <p:nvPicPr>
          <p:cNvPr id="16" name="Espace réservé pour une image  16">
            <a:extLst>
              <a:ext uri="{FF2B5EF4-FFF2-40B4-BE49-F238E27FC236}">
                <a16:creationId xmlns:a16="http://schemas.microsoft.com/office/drawing/2014/main" xmlns=""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xmlns=""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8" name="Espace réservé pour une image  16">
            <a:extLst>
              <a:ext uri="{FF2B5EF4-FFF2-40B4-BE49-F238E27FC236}">
                <a16:creationId xmlns:a16="http://schemas.microsoft.com/office/drawing/2014/main" xmlns="" id="{9076B2FD-D1E3-4DCB-97AA-55C12233FBFC}"/>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xmlns="" id="{3C1C86F7-6B43-4662-A18D-1A18CFDA8DA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xmlns="" id="{0BE57E31-2760-48AC-9489-4E413592FF52}"/>
              </a:ext>
            </a:extLst>
          </p:cNvPr>
          <p:cNvGraphicFramePr>
            <a:graphicFrameLocks noGrp="1"/>
          </p:cNvGraphicFramePr>
          <p:nvPr>
            <p:ph type="chart" sz="quarter" idx="22"/>
            <p:extLst>
              <p:ext uri="{D42A27DB-BD31-4B8C-83A1-F6EECF244321}">
                <p14:modId xmlns:p14="http://schemas.microsoft.com/office/powerpoint/2010/main" val="2654614633"/>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Espace réservé du contenu 22">
            <a:extLst>
              <a:ext uri="{FF2B5EF4-FFF2-40B4-BE49-F238E27FC236}">
                <a16:creationId xmlns:a16="http://schemas.microsoft.com/office/drawing/2014/main" xmlns="" id="{EADF3FD6-439B-4877-830A-B58C300075F5}"/>
              </a:ext>
            </a:extLst>
          </p:cNvPr>
          <p:cNvGraphicFramePr>
            <a:graphicFrameLocks noGrp="1"/>
          </p:cNvGraphicFramePr>
          <p:nvPr>
            <p:ph sz="quarter" idx="25"/>
            <p:extLst>
              <p:ext uri="{D42A27DB-BD31-4B8C-83A1-F6EECF244321}">
                <p14:modId xmlns:p14="http://schemas.microsoft.com/office/powerpoint/2010/main" val="1324944756"/>
              </p:ext>
            </p:extLst>
          </p:nvPr>
        </p:nvGraphicFramePr>
        <p:xfrm>
          <a:off x="377825" y="4365194"/>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9" name="Espace réservé pour une image  37">
            <a:extLst>
              <a:ext uri="{FF2B5EF4-FFF2-40B4-BE49-F238E27FC236}">
                <a16:creationId xmlns:a16="http://schemas.microsoft.com/office/drawing/2014/main" xmlns="" id="{F27F005B-0EC5-4E29-B3F4-C3E2949F6791}"/>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xmlns="" id="{6A5DDDD0-6A64-4F9A-9AF6-FFD3A0ABC62C}"/>
              </a:ext>
            </a:extLst>
          </p:cNvPr>
          <p:cNvSpPr>
            <a:spLocks noGrp="1"/>
          </p:cNvSpPr>
          <p:nvPr>
            <p:ph type="sldNum" sz="quarter" idx="12"/>
          </p:nvPr>
        </p:nvSpPr>
        <p:spPr/>
        <p:txBody>
          <a:bodyPr/>
          <a:lstStyle/>
          <a:p>
            <a:fld id="{01DFE443-B80B-44A7-B8E3-175A733CB829}" type="slidenum">
              <a:rPr lang="fr-FR" smtClean="0"/>
              <a:t>67</a:t>
            </a:fld>
            <a:endParaRPr lang="fr-FR"/>
          </a:p>
        </p:txBody>
      </p:sp>
      <p:sp>
        <p:nvSpPr>
          <p:cNvPr id="24" name="Espace réservé du texte 1">
            <a:extLst>
              <a:ext uri="{FF2B5EF4-FFF2-40B4-BE49-F238E27FC236}">
                <a16:creationId xmlns:a16="http://schemas.microsoft.com/office/drawing/2014/main" xmlns="" id="{BF992B98-792F-40D1-8073-946A12C5087A}"/>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4" name="ZoneTexte 3">
            <a:extLst>
              <a:ext uri="{FF2B5EF4-FFF2-40B4-BE49-F238E27FC236}">
                <a16:creationId xmlns:a16="http://schemas.microsoft.com/office/drawing/2014/main" xmlns="" id="{528FFCC2-CBC8-491B-B481-E032AC638432}"/>
              </a:ext>
            </a:extLst>
          </p:cNvPr>
          <p:cNvSpPr txBox="1"/>
          <p:nvPr/>
        </p:nvSpPr>
        <p:spPr>
          <a:xfrm>
            <a:off x="148822" y="476159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17972995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p:txBody>
          <a:bodyPr/>
          <a:lstStyle/>
          <a:p>
            <a:r>
              <a:rPr lang="fr-FR" dirty="0"/>
              <a:t>7 Ktep/an d’énergie finale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p:txBody>
          <a:bodyPr>
            <a:normAutofit fontScale="92500"/>
          </a:bodyPr>
          <a:lstStyle/>
          <a:p>
            <a:pPr algn="just"/>
            <a:r>
              <a:rPr lang="fr-FR" dirty="0"/>
              <a:t>Le secteur tertiaire arrive en 4</a:t>
            </a:r>
            <a:r>
              <a:rPr lang="fr-FR" baseline="30000" dirty="0"/>
              <a:t>ème</a:t>
            </a:r>
            <a:r>
              <a:rPr lang="fr-FR" dirty="0"/>
              <a:t> position avec 7 Ktep/an, soit 6% des consommations du territoire. </a:t>
            </a:r>
          </a:p>
          <a:p>
            <a:pPr algn="just"/>
            <a:r>
              <a:rPr lang="fr-FR" dirty="0"/>
              <a:t>Comme pour l’industrie, la principale source est l’électricité (3 Ktep). Le reste des consommations se réparti entre les produits pétroliers et le gaz naturel.</a:t>
            </a:r>
          </a:p>
          <a:p>
            <a:pPr algn="just"/>
            <a:r>
              <a:rPr lang="fr-FR" dirty="0"/>
              <a:t>La principale utilisation d’énergie est le chauffage des locaux et la climatisation, le second poste est l’électricité spécifique ( qui ne peut être substituée par un autre vecteur énergétique : éclairages, réseaux, ordinateurs…).</a:t>
            </a:r>
          </a:p>
          <a:p>
            <a:pPr algn="just"/>
            <a:r>
              <a:rPr lang="fr-FR" dirty="0"/>
              <a:t>Le secteur a connu une certaine baisse de consommation entre 2008 et 2010 (- 540 tep) puis les consommations augmentent très légèrement jusqu’en 2014 (+ 54 tep en 4 ans)</a:t>
            </a:r>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Tertiaire</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p:txBody>
          <a:bodyPr/>
          <a:lstStyle/>
          <a:p>
            <a:r>
              <a:rPr lang="fr-FR" dirty="0"/>
              <a:t>0,08 tep/an/hab.</a:t>
            </a:r>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p:txBody>
          <a:bodyPr/>
          <a:lstStyle/>
          <a:p>
            <a:r>
              <a:rPr lang="fr-FR" dirty="0"/>
              <a:t>Facture énergétique : 6,6 millions d’€</a:t>
            </a:r>
          </a:p>
        </p:txBody>
      </p:sp>
      <p:pic>
        <p:nvPicPr>
          <p:cNvPr id="16" name="Espace réservé pour une image  16">
            <a:extLst>
              <a:ext uri="{FF2B5EF4-FFF2-40B4-BE49-F238E27FC236}">
                <a16:creationId xmlns:a16="http://schemas.microsoft.com/office/drawing/2014/main" xmlns=""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xmlns=""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8" name="Espace réservé pour une image  16">
            <a:extLst>
              <a:ext uri="{FF2B5EF4-FFF2-40B4-BE49-F238E27FC236}">
                <a16:creationId xmlns:a16="http://schemas.microsoft.com/office/drawing/2014/main" xmlns="" id="{1CBB6B70-6B52-4328-A536-1500713923D3}"/>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1" name="Espace réservé pour une image  19">
            <a:extLst>
              <a:ext uri="{FF2B5EF4-FFF2-40B4-BE49-F238E27FC236}">
                <a16:creationId xmlns:a16="http://schemas.microsoft.com/office/drawing/2014/main" xmlns="" id="{AC1D6AB0-134F-462C-A257-A123A457175B}"/>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0" name="Espace réservé du graphique 19">
            <a:extLst>
              <a:ext uri="{FF2B5EF4-FFF2-40B4-BE49-F238E27FC236}">
                <a16:creationId xmlns:a16="http://schemas.microsoft.com/office/drawing/2014/main" xmlns="" id="{E0A033F5-8CEF-4264-B9CD-F09C06E0EF35}"/>
              </a:ext>
            </a:extLst>
          </p:cNvPr>
          <p:cNvGraphicFramePr>
            <a:graphicFrameLocks noGrp="1"/>
          </p:cNvGraphicFramePr>
          <p:nvPr>
            <p:ph type="chart" sz="quarter" idx="22"/>
            <p:extLst>
              <p:ext uri="{D42A27DB-BD31-4B8C-83A1-F6EECF244321}">
                <p14:modId xmlns:p14="http://schemas.microsoft.com/office/powerpoint/2010/main" val="3326027367"/>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Espace réservé du contenu 22">
            <a:extLst>
              <a:ext uri="{FF2B5EF4-FFF2-40B4-BE49-F238E27FC236}">
                <a16:creationId xmlns:a16="http://schemas.microsoft.com/office/drawing/2014/main" xmlns="" id="{D66127F2-7B9E-4258-9EBE-085978B7340B}"/>
              </a:ext>
            </a:extLst>
          </p:cNvPr>
          <p:cNvGraphicFramePr>
            <a:graphicFrameLocks noGrp="1"/>
          </p:cNvGraphicFramePr>
          <p:nvPr>
            <p:ph sz="quarter" idx="25"/>
            <p:extLst>
              <p:ext uri="{D42A27DB-BD31-4B8C-83A1-F6EECF244321}">
                <p14:modId xmlns:p14="http://schemas.microsoft.com/office/powerpoint/2010/main" val="3738809145"/>
              </p:ext>
            </p:extLst>
          </p:nvPr>
        </p:nvGraphicFramePr>
        <p:xfrm>
          <a:off x="377825" y="4365193"/>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9" name="Espace réservé pour une image  37">
            <a:extLst>
              <a:ext uri="{FF2B5EF4-FFF2-40B4-BE49-F238E27FC236}">
                <a16:creationId xmlns:a16="http://schemas.microsoft.com/office/drawing/2014/main" xmlns="" id="{DCAEA3E4-8D6D-4B27-99AE-C546E269C00D}"/>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xmlns="" id="{279FCC7A-1DD5-483C-95FC-1DE6AE0C00D9}"/>
              </a:ext>
            </a:extLst>
          </p:cNvPr>
          <p:cNvSpPr>
            <a:spLocks noGrp="1"/>
          </p:cNvSpPr>
          <p:nvPr>
            <p:ph type="sldNum" sz="quarter" idx="12"/>
          </p:nvPr>
        </p:nvSpPr>
        <p:spPr/>
        <p:txBody>
          <a:bodyPr/>
          <a:lstStyle/>
          <a:p>
            <a:fld id="{01DFE443-B80B-44A7-B8E3-175A733CB829}" type="slidenum">
              <a:rPr lang="fr-FR" smtClean="0"/>
              <a:t>68</a:t>
            </a:fld>
            <a:endParaRPr lang="fr-FR"/>
          </a:p>
        </p:txBody>
      </p:sp>
      <p:sp>
        <p:nvSpPr>
          <p:cNvPr id="24" name="Espace réservé du texte 1">
            <a:extLst>
              <a:ext uri="{FF2B5EF4-FFF2-40B4-BE49-F238E27FC236}">
                <a16:creationId xmlns:a16="http://schemas.microsoft.com/office/drawing/2014/main" xmlns="" id="{7CE9AFDB-3E6A-4328-9894-32C429D33BC0}"/>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2" name="ZoneTexte 21">
            <a:extLst>
              <a:ext uri="{FF2B5EF4-FFF2-40B4-BE49-F238E27FC236}">
                <a16:creationId xmlns:a16="http://schemas.microsoft.com/office/drawing/2014/main" xmlns="" id="{A2DF1674-1D36-4BB8-90B3-166E0904B1CB}"/>
              </a:ext>
            </a:extLst>
          </p:cNvPr>
          <p:cNvSpPr txBox="1"/>
          <p:nvPr/>
        </p:nvSpPr>
        <p:spPr>
          <a:xfrm>
            <a:off x="252763" y="473688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3009748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p:txBody>
          <a:bodyPr/>
          <a:lstStyle/>
          <a:p>
            <a:r>
              <a:rPr lang="fr-FR" dirty="0"/>
              <a:t>2,5 Ktep/an d’énergie finale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p:txBody>
          <a:bodyPr>
            <a:normAutofit fontScale="92500"/>
          </a:bodyPr>
          <a:lstStyle/>
          <a:p>
            <a:pPr algn="just"/>
            <a:r>
              <a:rPr lang="fr-FR" dirty="0"/>
              <a:t>Le secteur de l’agriculture représente 2% des consommations du territoire avec 2,5 Ktep en 2014. </a:t>
            </a:r>
          </a:p>
          <a:p>
            <a:pPr algn="just"/>
            <a:r>
              <a:rPr lang="fr-FR" dirty="0"/>
              <a:t>La principale source de consommation d’énergie est la combustion de produits pétroliers (2,25 Ktep) et l’électricité (0,25 tep).</a:t>
            </a:r>
          </a:p>
          <a:p>
            <a:pPr algn="just"/>
            <a:r>
              <a:rPr lang="fr-FR" dirty="0"/>
              <a:t>Les consommations sont très largement utilisés dans le cadre de culture (seulement 3% pour l’élevage). Notamment pour la production de céréales, qui représente 50% des consommations. </a:t>
            </a:r>
          </a:p>
          <a:p>
            <a:pPr algn="just"/>
            <a:r>
              <a:rPr lang="fr-FR" dirty="0"/>
              <a:t>Les tendances montrent une baisse croissante jusqu’en 2012 (-275 tep en 4 ans), puis une certaine augmentation entre 2012 et 2014 (+250 tep). En 2014, le territoire se trouve de nouveau quasiment au même niveau de consommation qu’en 2008.</a:t>
            </a:r>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Agriculture</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p:txBody>
          <a:bodyPr/>
          <a:lstStyle/>
          <a:p>
            <a:r>
              <a:rPr lang="fr-FR" dirty="0"/>
              <a:t>0,08 tep/an/hab.</a:t>
            </a:r>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p:txBody>
          <a:bodyPr/>
          <a:lstStyle/>
          <a:p>
            <a:r>
              <a:rPr lang="fr-FR" dirty="0"/>
              <a:t>Facture énergétique : 2 millions d’€</a:t>
            </a:r>
          </a:p>
        </p:txBody>
      </p:sp>
      <p:pic>
        <p:nvPicPr>
          <p:cNvPr id="16" name="Espace réservé pour une image  16">
            <a:extLst>
              <a:ext uri="{FF2B5EF4-FFF2-40B4-BE49-F238E27FC236}">
                <a16:creationId xmlns:a16="http://schemas.microsoft.com/office/drawing/2014/main" xmlns=""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xmlns=""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18" name="Espace réservé pour une image  16">
            <a:extLst>
              <a:ext uri="{FF2B5EF4-FFF2-40B4-BE49-F238E27FC236}">
                <a16:creationId xmlns:a16="http://schemas.microsoft.com/office/drawing/2014/main" xmlns="" id="{7F35F0B8-6669-4237-A22D-453FD2821145}"/>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19" name="Espace réservé pour une image  19">
            <a:extLst>
              <a:ext uri="{FF2B5EF4-FFF2-40B4-BE49-F238E27FC236}">
                <a16:creationId xmlns:a16="http://schemas.microsoft.com/office/drawing/2014/main" xmlns="" id="{D33DA126-55FA-4C60-8E93-13A1186B97FF}"/>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3" name="Espace réservé du graphique 22">
            <a:extLst>
              <a:ext uri="{FF2B5EF4-FFF2-40B4-BE49-F238E27FC236}">
                <a16:creationId xmlns:a16="http://schemas.microsoft.com/office/drawing/2014/main" xmlns="" id="{81D666D0-271E-446A-B1B2-05CAACBB665B}"/>
              </a:ext>
            </a:extLst>
          </p:cNvPr>
          <p:cNvGraphicFramePr>
            <a:graphicFrameLocks noGrp="1"/>
          </p:cNvGraphicFramePr>
          <p:nvPr>
            <p:ph type="chart" sz="quarter" idx="22"/>
            <p:extLst>
              <p:ext uri="{D42A27DB-BD31-4B8C-83A1-F6EECF244321}">
                <p14:modId xmlns:p14="http://schemas.microsoft.com/office/powerpoint/2010/main" val="159338639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Espace réservé du contenu 20">
            <a:extLst>
              <a:ext uri="{FF2B5EF4-FFF2-40B4-BE49-F238E27FC236}">
                <a16:creationId xmlns:a16="http://schemas.microsoft.com/office/drawing/2014/main" xmlns="" id="{D2DF9633-F0ED-4E02-8A8B-57855927902D}"/>
              </a:ext>
            </a:extLst>
          </p:cNvPr>
          <p:cNvGraphicFramePr>
            <a:graphicFrameLocks noGrp="1"/>
          </p:cNvGraphicFramePr>
          <p:nvPr>
            <p:ph sz="quarter" idx="25"/>
            <p:extLst>
              <p:ext uri="{D42A27DB-BD31-4B8C-83A1-F6EECF244321}">
                <p14:modId xmlns:p14="http://schemas.microsoft.com/office/powerpoint/2010/main" val="2245561286"/>
              </p:ext>
            </p:extLst>
          </p:nvPr>
        </p:nvGraphicFramePr>
        <p:xfrm>
          <a:off x="377825" y="4699690"/>
          <a:ext cx="4041775" cy="1545535"/>
        </p:xfrm>
        <a:graphic>
          <a:graphicData uri="http://schemas.openxmlformats.org/drawingml/2006/chart">
            <c:chart xmlns:c="http://schemas.openxmlformats.org/drawingml/2006/chart" xmlns:r="http://schemas.openxmlformats.org/officeDocument/2006/relationships" r:id="rId6"/>
          </a:graphicData>
        </a:graphic>
      </p:graphicFrame>
      <p:pic>
        <p:nvPicPr>
          <p:cNvPr id="20" name="Espace réservé pour une image  37">
            <a:extLst>
              <a:ext uri="{FF2B5EF4-FFF2-40B4-BE49-F238E27FC236}">
                <a16:creationId xmlns:a16="http://schemas.microsoft.com/office/drawing/2014/main" xmlns="" id="{A8A50A18-914F-4E6E-B1E7-2B53B9A88750}"/>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xmlns="" id="{AB231DFC-8D5A-4D32-B49D-B4ACA86B9128}"/>
              </a:ext>
            </a:extLst>
          </p:cNvPr>
          <p:cNvSpPr>
            <a:spLocks noGrp="1"/>
          </p:cNvSpPr>
          <p:nvPr>
            <p:ph type="sldNum" sz="quarter" idx="12"/>
          </p:nvPr>
        </p:nvSpPr>
        <p:spPr/>
        <p:txBody>
          <a:bodyPr/>
          <a:lstStyle/>
          <a:p>
            <a:fld id="{01DFE443-B80B-44A7-B8E3-175A733CB829}" type="slidenum">
              <a:rPr lang="fr-FR" smtClean="0"/>
              <a:t>69</a:t>
            </a:fld>
            <a:endParaRPr lang="fr-FR"/>
          </a:p>
        </p:txBody>
      </p:sp>
      <p:sp>
        <p:nvSpPr>
          <p:cNvPr id="22" name="Espace réservé du texte 1">
            <a:extLst>
              <a:ext uri="{FF2B5EF4-FFF2-40B4-BE49-F238E27FC236}">
                <a16:creationId xmlns:a16="http://schemas.microsoft.com/office/drawing/2014/main" xmlns="" id="{A0C1ECAE-340F-47BE-93EB-2CF00F9CBBF4}"/>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4" name="ZoneTexte 23">
            <a:extLst>
              <a:ext uri="{FF2B5EF4-FFF2-40B4-BE49-F238E27FC236}">
                <a16:creationId xmlns:a16="http://schemas.microsoft.com/office/drawing/2014/main" xmlns="" id="{A9ADF99E-53BB-447E-A15E-D6B75F857161}"/>
              </a:ext>
            </a:extLst>
          </p:cNvPr>
          <p:cNvSpPr txBox="1"/>
          <p:nvPr/>
        </p:nvSpPr>
        <p:spPr>
          <a:xfrm>
            <a:off x="252763" y="5085586"/>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2106720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6">
            <a:extLst>
              <a:ext uri="{FF2B5EF4-FFF2-40B4-BE49-F238E27FC236}">
                <a16:creationId xmlns:a16="http://schemas.microsoft.com/office/drawing/2014/main" xmlns="" id="{B4B186DE-7D3A-4815-BAB0-B943C1CD2C00}"/>
              </a:ext>
            </a:extLst>
          </p:cNvPr>
          <p:cNvSpPr txBox="1">
            <a:spLocks/>
          </p:cNvSpPr>
          <p:nvPr/>
        </p:nvSpPr>
        <p:spPr>
          <a:xfrm>
            <a:off x="1414463" y="2618910"/>
            <a:ext cx="6315075" cy="810090"/>
          </a:xfrm>
          <a:prstGeom prst="rect">
            <a:avLst/>
          </a:prstGeom>
        </p:spPr>
        <p:txBody>
          <a:bodyPr vert="horz" lIns="68580" tIns="34290" rIns="68580" bIns="34290" rtlCol="0" anchor="ctr">
            <a:normAutofit/>
          </a:bodyPr>
          <a:lstStyle>
            <a:lvl1pPr algn="ctr" defTabSz="914323" rtl="0" eaLnBrk="1" latinLnBrk="0" hangingPunct="1">
              <a:spcBef>
                <a:spcPct val="0"/>
              </a:spcBef>
              <a:buNone/>
              <a:defRPr sz="3200" b="1" kern="1200">
                <a:solidFill>
                  <a:schemeClr val="tx1"/>
                </a:solidFill>
                <a:latin typeface="Franklin Gothic Medium" panose="020B0603020102020204" pitchFamily="34" charset="0"/>
                <a:ea typeface="+mj-ea"/>
                <a:cs typeface="+mj-cs"/>
              </a:defRPr>
            </a:lvl1pPr>
          </a:lstStyle>
          <a:p>
            <a:pPr defTabSz="685742"/>
            <a:r>
              <a:rPr lang="fr-FR" sz="2400" dirty="0">
                <a:solidFill>
                  <a:srgbClr val="8B1A56"/>
                </a:solidFill>
                <a:latin typeface="+mj-lt"/>
              </a:rPr>
              <a:t>Partie I : Analyse des enjeux Air-Energie-Climat du territoire</a:t>
            </a:r>
          </a:p>
        </p:txBody>
      </p:sp>
      <p:sp>
        <p:nvSpPr>
          <p:cNvPr id="5" name="Sous-titre 7">
            <a:extLst>
              <a:ext uri="{FF2B5EF4-FFF2-40B4-BE49-F238E27FC236}">
                <a16:creationId xmlns:a16="http://schemas.microsoft.com/office/drawing/2014/main" xmlns="" id="{D5DCA6A9-1D6A-4A34-A07A-3C7F76164FF4}"/>
              </a:ext>
            </a:extLst>
          </p:cNvPr>
          <p:cNvSpPr txBox="1">
            <a:spLocks/>
          </p:cNvSpPr>
          <p:nvPr/>
        </p:nvSpPr>
        <p:spPr>
          <a:xfrm>
            <a:off x="857250" y="3797103"/>
            <a:ext cx="6315075" cy="2133434"/>
          </a:xfrm>
          <a:prstGeom prst="rect">
            <a:avLst/>
          </a:prstGeom>
        </p:spPr>
        <p:txBody>
          <a:bodyPr vert="horz" lIns="68580" tIns="34290" rIns="68580" bIns="34290" rtlCol="0">
            <a:normAutofit/>
          </a:bodyPr>
          <a:lstStyle>
            <a:lvl1pPr marL="0" indent="0" algn="ctr" defTabSz="914323" rtl="0" eaLnBrk="1" latinLnBrk="0" hangingPunct="1">
              <a:spcBef>
                <a:spcPct val="20000"/>
              </a:spcBef>
              <a:buFont typeface="Arial" panose="020B0604020202020204" pitchFamily="34" charset="0"/>
              <a:buNone/>
              <a:defRPr sz="2400" kern="1200">
                <a:solidFill>
                  <a:srgbClr val="7F7F7F"/>
                </a:solidFill>
                <a:latin typeface="Franklin Gothic Medium" panose="020B0603020102020204" pitchFamily="34" charset="0"/>
                <a:ea typeface="+mn-ea"/>
                <a:cs typeface="+mn-cs"/>
              </a:defRPr>
            </a:lvl1pPr>
            <a:lvl2pPr marL="457162" indent="0" algn="ctr" defTabSz="914323"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323" indent="0" algn="ctr" defTabSz="914323"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485"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647"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5808"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2970"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132"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294" indent="0" algn="ctr" defTabSz="91432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685742"/>
            <a:r>
              <a:rPr lang="fr-FR" sz="1600" b="1" dirty="0">
                <a:solidFill>
                  <a:srgbClr val="7FC31B"/>
                </a:solidFill>
                <a:latin typeface="+mj-lt"/>
              </a:rPr>
              <a:t>Chiffres clés : Etat des lieux et potentiels		Page 8</a:t>
            </a:r>
          </a:p>
          <a:p>
            <a:pPr algn="l" defTabSz="685742"/>
            <a:r>
              <a:rPr lang="fr-FR" sz="1600" b="1" dirty="0">
                <a:solidFill>
                  <a:srgbClr val="7FC31B"/>
                </a:solidFill>
                <a:latin typeface="+mj-lt"/>
              </a:rPr>
              <a:t>Bâtiment et habitat					Page 13</a:t>
            </a:r>
          </a:p>
          <a:p>
            <a:pPr algn="l" defTabSz="685742"/>
            <a:r>
              <a:rPr lang="fr-FR" sz="1600" b="1" dirty="0">
                <a:solidFill>
                  <a:srgbClr val="7FC31B"/>
                </a:solidFill>
              </a:rPr>
              <a:t>Mobilités et déplacements </a:t>
            </a:r>
            <a:r>
              <a:rPr lang="fr-FR" sz="1600" b="1" dirty="0">
                <a:solidFill>
                  <a:srgbClr val="7FC31B"/>
                </a:solidFill>
                <a:latin typeface="+mj-lt"/>
              </a:rPr>
              <a:t>				Page 25</a:t>
            </a:r>
          </a:p>
          <a:p>
            <a:pPr algn="l" defTabSz="685742"/>
            <a:r>
              <a:rPr lang="fr-FR" sz="1600" b="1" dirty="0">
                <a:solidFill>
                  <a:srgbClr val="7FC31B"/>
                </a:solidFill>
                <a:latin typeface="+mj-lt"/>
              </a:rPr>
              <a:t>Agriculture et consommation 			Page 35</a:t>
            </a:r>
          </a:p>
          <a:p>
            <a:pPr algn="l" defTabSz="685742"/>
            <a:r>
              <a:rPr lang="fr-FR" sz="1600" b="1" dirty="0">
                <a:solidFill>
                  <a:srgbClr val="7FC31B"/>
                </a:solidFill>
                <a:latin typeface="+mj-lt"/>
              </a:rPr>
              <a:t>Economie locale 					Page 46</a:t>
            </a:r>
          </a:p>
          <a:p>
            <a:pPr algn="l" defTabSz="685742"/>
            <a:r>
              <a:rPr lang="fr-FR" sz="1600" b="1" dirty="0">
                <a:solidFill>
                  <a:srgbClr val="7FC31B"/>
                </a:solidFill>
                <a:latin typeface="+mj-lt"/>
              </a:rPr>
              <a:t>Energies renouvelables				Page 51</a:t>
            </a:r>
          </a:p>
          <a:p>
            <a:pPr algn="l" defTabSz="685742"/>
            <a:endParaRPr lang="fr-FR" sz="1600" b="1" dirty="0">
              <a:solidFill>
                <a:srgbClr val="7FC31B"/>
              </a:solidFill>
              <a:latin typeface="+mj-lt"/>
            </a:endParaRPr>
          </a:p>
          <a:p>
            <a:pPr algn="l" defTabSz="685742"/>
            <a:endParaRPr lang="fr-FR" sz="1600" b="1" dirty="0">
              <a:solidFill>
                <a:srgbClr val="7FC31B"/>
              </a:solidFill>
              <a:latin typeface="+mj-lt"/>
            </a:endParaRPr>
          </a:p>
        </p:txBody>
      </p:sp>
    </p:spTree>
    <p:extLst>
      <p:ext uri="{BB962C8B-B14F-4D97-AF65-F5344CB8AC3E}">
        <p14:creationId xmlns:p14="http://schemas.microsoft.com/office/powerpoint/2010/main" val="2230257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p:txBody>
          <a:bodyPr/>
          <a:lstStyle/>
          <a:p>
            <a:r>
              <a:rPr lang="fr-FR" dirty="0"/>
              <a:t>1,3 Ktep/an d’énergie finale</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p:txBody>
          <a:bodyPr>
            <a:normAutofit fontScale="92500"/>
          </a:bodyPr>
          <a:lstStyle/>
          <a:p>
            <a:pPr algn="just"/>
            <a:r>
              <a:rPr lang="fr-FR" dirty="0"/>
              <a:t>Les transports non-routiers sont représentés par le transport ferroviaire ( le territoire ne possédant pas d’autres modes de déplacements non-routiers (bateau, avions…)).</a:t>
            </a:r>
          </a:p>
          <a:p>
            <a:pPr algn="just"/>
            <a:r>
              <a:rPr lang="fr-FR" dirty="0"/>
              <a:t>Ce secteur représente qu’une infime partie des consommations du territoire (- de 1%). La principale source d’énergie utilisée est l’électricité à 92%. Les produits pétroliers sont utilisés par les moteurs des locomotives à diésel.</a:t>
            </a:r>
          </a:p>
          <a:p>
            <a:pPr algn="just"/>
            <a:r>
              <a:rPr lang="fr-FR" dirty="0"/>
              <a:t>Le transport de marchandise qui transit sur le territoire représente 67 % des consommations d’énergie.</a:t>
            </a:r>
          </a:p>
          <a:p>
            <a:pPr algn="just"/>
            <a:r>
              <a:rPr lang="fr-FR" dirty="0"/>
              <a:t>Les tendances montrent une importante réduction des consommations entre 2010 et 2012 pour se stabiliser jusqu’en 2014.</a:t>
            </a:r>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Transports non-routiers</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p:txBody>
          <a:bodyPr/>
          <a:lstStyle/>
          <a:p>
            <a:r>
              <a:rPr lang="fr-FR" dirty="0"/>
              <a:t>0,01 tep/an/hab.</a:t>
            </a:r>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p:txBody>
          <a:bodyPr/>
          <a:lstStyle/>
          <a:p>
            <a:r>
              <a:rPr lang="fr-FR" dirty="0"/>
              <a:t>Facture énergétique : 1,2 millions d’€</a:t>
            </a:r>
          </a:p>
        </p:txBody>
      </p:sp>
      <p:pic>
        <p:nvPicPr>
          <p:cNvPr id="16" name="Espace réservé pour une image  16">
            <a:extLst>
              <a:ext uri="{FF2B5EF4-FFF2-40B4-BE49-F238E27FC236}">
                <a16:creationId xmlns:a16="http://schemas.microsoft.com/office/drawing/2014/main" xmlns=""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xmlns="" id="{24146D0C-8E7B-4DA8-8F51-80E65F9D35D5}"/>
              </a:ext>
            </a:extLst>
          </p:cNvPr>
          <p:cNvSpPr>
            <a:spLocks noGrp="1"/>
          </p:cNvSpPr>
          <p:nvPr>
            <p:ph type="title"/>
          </p:nvPr>
        </p:nvSpPr>
        <p:spPr>
          <a:xfrm>
            <a:off x="378444" y="274638"/>
            <a:ext cx="7811967" cy="850106"/>
          </a:xfrm>
        </p:spPr>
        <p:txBody>
          <a:bodyPr/>
          <a:lstStyle/>
          <a:p>
            <a:r>
              <a:rPr lang="fr-FR" dirty="0"/>
              <a:t>Consommation énergétique du territoire</a:t>
            </a:r>
          </a:p>
        </p:txBody>
      </p:sp>
      <p:pic>
        <p:nvPicPr>
          <p:cNvPr id="21" name="Espace réservé pour une image  16">
            <a:extLst>
              <a:ext uri="{FF2B5EF4-FFF2-40B4-BE49-F238E27FC236}">
                <a16:creationId xmlns:a16="http://schemas.microsoft.com/office/drawing/2014/main" xmlns="" id="{51E55459-9801-4354-A4BE-78C7FA9C689C}"/>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3" name="Espace réservé pour une image  19">
            <a:extLst>
              <a:ext uri="{FF2B5EF4-FFF2-40B4-BE49-F238E27FC236}">
                <a16:creationId xmlns:a16="http://schemas.microsoft.com/office/drawing/2014/main" xmlns="" id="{F0D92122-8296-4D8B-8024-44B363B9CE8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2" name="Espace réservé du graphique 21">
            <a:extLst>
              <a:ext uri="{FF2B5EF4-FFF2-40B4-BE49-F238E27FC236}">
                <a16:creationId xmlns:a16="http://schemas.microsoft.com/office/drawing/2014/main" xmlns="" id="{7B28A2DE-DE40-42F8-B63A-48A689BC7842}"/>
              </a:ext>
            </a:extLst>
          </p:cNvPr>
          <p:cNvGraphicFramePr>
            <a:graphicFrameLocks noGrp="1"/>
          </p:cNvGraphicFramePr>
          <p:nvPr>
            <p:ph type="chart" sz="quarter" idx="22"/>
            <p:extLst>
              <p:ext uri="{D42A27DB-BD31-4B8C-83A1-F6EECF244321}">
                <p14:modId xmlns:p14="http://schemas.microsoft.com/office/powerpoint/2010/main" val="28808933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Espace réservé du contenu 24">
            <a:extLst>
              <a:ext uri="{FF2B5EF4-FFF2-40B4-BE49-F238E27FC236}">
                <a16:creationId xmlns:a16="http://schemas.microsoft.com/office/drawing/2014/main" xmlns="" id="{8BEFDD9B-AD0C-4CDD-9D68-FE1D133D53CA}"/>
              </a:ext>
            </a:extLst>
          </p:cNvPr>
          <p:cNvGraphicFramePr>
            <a:graphicFrameLocks noGrp="1"/>
          </p:cNvGraphicFramePr>
          <p:nvPr>
            <p:ph sz="quarter" idx="25"/>
            <p:extLst>
              <p:ext uri="{D42A27DB-BD31-4B8C-83A1-F6EECF244321}">
                <p14:modId xmlns:p14="http://schemas.microsoft.com/office/powerpoint/2010/main" val="3271277441"/>
              </p:ext>
            </p:extLst>
          </p:nvPr>
        </p:nvGraphicFramePr>
        <p:xfrm>
          <a:off x="377825" y="4365193"/>
          <a:ext cx="4041775" cy="1880032"/>
        </p:xfrm>
        <a:graphic>
          <a:graphicData uri="http://schemas.openxmlformats.org/drawingml/2006/chart">
            <c:chart xmlns:c="http://schemas.openxmlformats.org/drawingml/2006/chart" xmlns:r="http://schemas.openxmlformats.org/officeDocument/2006/relationships" r:id="rId6"/>
          </a:graphicData>
        </a:graphic>
      </p:graphicFrame>
      <p:pic>
        <p:nvPicPr>
          <p:cNvPr id="18" name="Espace réservé pour une image  37">
            <a:extLst>
              <a:ext uri="{FF2B5EF4-FFF2-40B4-BE49-F238E27FC236}">
                <a16:creationId xmlns:a16="http://schemas.microsoft.com/office/drawing/2014/main" xmlns="" id="{9BE54FDD-5071-4F4F-B6B9-62DDCAED6B97}"/>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sp>
        <p:nvSpPr>
          <p:cNvPr id="2" name="Espace réservé du numéro de diapositive 1">
            <a:extLst>
              <a:ext uri="{FF2B5EF4-FFF2-40B4-BE49-F238E27FC236}">
                <a16:creationId xmlns:a16="http://schemas.microsoft.com/office/drawing/2014/main" xmlns="" id="{C9FE700C-ACA3-4D0A-A64D-07E122AB068A}"/>
              </a:ext>
            </a:extLst>
          </p:cNvPr>
          <p:cNvSpPr>
            <a:spLocks noGrp="1"/>
          </p:cNvSpPr>
          <p:nvPr>
            <p:ph type="sldNum" sz="quarter" idx="12"/>
          </p:nvPr>
        </p:nvSpPr>
        <p:spPr/>
        <p:txBody>
          <a:bodyPr/>
          <a:lstStyle/>
          <a:p>
            <a:fld id="{01DFE443-B80B-44A7-B8E3-175A733CB829}" type="slidenum">
              <a:rPr lang="fr-FR" smtClean="0"/>
              <a:t>70</a:t>
            </a:fld>
            <a:endParaRPr lang="fr-FR"/>
          </a:p>
        </p:txBody>
      </p:sp>
      <p:sp>
        <p:nvSpPr>
          <p:cNvPr id="19" name="Espace réservé du texte 1">
            <a:extLst>
              <a:ext uri="{FF2B5EF4-FFF2-40B4-BE49-F238E27FC236}">
                <a16:creationId xmlns:a16="http://schemas.microsoft.com/office/drawing/2014/main" xmlns="" id="{8179525F-E1BF-4AE5-A714-F43D02B4D2A7}"/>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20" name="ZoneTexte 19">
            <a:extLst>
              <a:ext uri="{FF2B5EF4-FFF2-40B4-BE49-F238E27FC236}">
                <a16:creationId xmlns:a16="http://schemas.microsoft.com/office/drawing/2014/main" xmlns="" id="{A0D4B186-3A04-426F-BCED-6ECC2A2F92C2}"/>
              </a:ext>
            </a:extLst>
          </p:cNvPr>
          <p:cNvSpPr txBox="1"/>
          <p:nvPr/>
        </p:nvSpPr>
        <p:spPr>
          <a:xfrm>
            <a:off x="148822" y="4761595"/>
            <a:ext cx="421910" cy="230832"/>
          </a:xfrm>
          <a:prstGeom prst="rect">
            <a:avLst/>
          </a:prstGeom>
          <a:noFill/>
        </p:spPr>
        <p:txBody>
          <a:bodyPr wrap="none" rtlCol="0">
            <a:spAutoFit/>
          </a:bodyPr>
          <a:lstStyle/>
          <a:p>
            <a:r>
              <a:rPr lang="fr-FR" sz="900" dirty="0"/>
              <a:t>Ktep</a:t>
            </a:r>
          </a:p>
        </p:txBody>
      </p:sp>
    </p:spTree>
    <p:extLst>
      <p:ext uri="{BB962C8B-B14F-4D97-AF65-F5344CB8AC3E}">
        <p14:creationId xmlns:p14="http://schemas.microsoft.com/office/powerpoint/2010/main" val="99715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E9456403-2FFD-4AAE-B3A4-F25479ECA3C3}"/>
              </a:ext>
            </a:extLst>
          </p:cNvPr>
          <p:cNvSpPr>
            <a:spLocks noGrp="1"/>
          </p:cNvSpPr>
          <p:nvPr>
            <p:ph type="body" sz="quarter" idx="18"/>
          </p:nvPr>
        </p:nvSpPr>
        <p:spPr/>
        <p:txBody>
          <a:bodyPr/>
          <a:lstStyle/>
          <a:p>
            <a:r>
              <a:rPr lang="fr-FR" dirty="0"/>
              <a:t>Potentiel : - 57 Ktep</a:t>
            </a:r>
          </a:p>
        </p:txBody>
      </p:sp>
      <p:sp>
        <p:nvSpPr>
          <p:cNvPr id="10" name="Espace réservé du texte 9">
            <a:extLst>
              <a:ext uri="{FF2B5EF4-FFF2-40B4-BE49-F238E27FC236}">
                <a16:creationId xmlns:a16="http://schemas.microsoft.com/office/drawing/2014/main" xmlns="" id="{A76881EC-B841-4D07-8506-65B96F30A2E4}"/>
              </a:ext>
            </a:extLst>
          </p:cNvPr>
          <p:cNvSpPr>
            <a:spLocks noGrp="1"/>
          </p:cNvSpPr>
          <p:nvPr>
            <p:ph type="body" sz="quarter" idx="24"/>
          </p:nvPr>
        </p:nvSpPr>
        <p:spPr/>
        <p:txBody>
          <a:bodyPr/>
          <a:lstStyle/>
          <a:p>
            <a:pPr algn="just"/>
            <a:r>
              <a:rPr lang="fr-FR" dirty="0"/>
              <a:t>Le secteur de l’énergie sur le territoire pourrait être pratiquement divisé par 2.</a:t>
            </a:r>
          </a:p>
          <a:p>
            <a:pPr algn="just"/>
            <a:r>
              <a:rPr lang="fr-FR" dirty="0"/>
              <a:t>Les potentiels d’économies les plus importants se font sur les transports en réduisant potentiellement les consommation de 403 GWh, soit une division par 2.</a:t>
            </a:r>
          </a:p>
          <a:p>
            <a:pPr algn="just"/>
            <a:r>
              <a:rPr lang="fr-FR" dirty="0"/>
              <a:t>Le secteur résidentiel est le second poste de réduction potentielle des consommations d’énergie avec une réduction possible de 202 GWh.</a:t>
            </a:r>
          </a:p>
          <a:p>
            <a:pPr algn="just"/>
            <a:endParaRPr lang="fr-FR" dirty="0"/>
          </a:p>
        </p:txBody>
      </p:sp>
      <p:sp>
        <p:nvSpPr>
          <p:cNvPr id="11" name="Espace réservé du texte 10">
            <a:extLst>
              <a:ext uri="{FF2B5EF4-FFF2-40B4-BE49-F238E27FC236}">
                <a16:creationId xmlns:a16="http://schemas.microsoft.com/office/drawing/2014/main" xmlns="" id="{F8060AE3-B760-4E3B-8301-E0D403623BD7}"/>
              </a:ext>
            </a:extLst>
          </p:cNvPr>
          <p:cNvSpPr>
            <a:spLocks noGrp="1"/>
          </p:cNvSpPr>
          <p:nvPr>
            <p:ph type="body" sz="quarter" idx="13"/>
          </p:nvPr>
        </p:nvSpPr>
        <p:spPr/>
        <p:txBody>
          <a:bodyPr/>
          <a:lstStyle/>
          <a:p>
            <a:r>
              <a:rPr lang="fr-FR" dirty="0"/>
              <a:t>Potentiels</a:t>
            </a:r>
          </a:p>
        </p:txBody>
      </p:sp>
      <p:sp>
        <p:nvSpPr>
          <p:cNvPr id="12" name="Espace réservé du texte 11">
            <a:extLst>
              <a:ext uri="{FF2B5EF4-FFF2-40B4-BE49-F238E27FC236}">
                <a16:creationId xmlns:a16="http://schemas.microsoft.com/office/drawing/2014/main" xmlns="" id="{B7F9DFCE-F08D-43E0-9D46-29BDA3BA6B38}"/>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CDDE6388-2311-4948-9133-C1900B342A3B}"/>
              </a:ext>
            </a:extLst>
          </p:cNvPr>
          <p:cNvSpPr>
            <a:spLocks noGrp="1"/>
          </p:cNvSpPr>
          <p:nvPr>
            <p:ph type="body" sz="quarter" idx="19"/>
          </p:nvPr>
        </p:nvSpPr>
        <p:spPr/>
        <p:txBody>
          <a:bodyPr/>
          <a:lstStyle/>
          <a:p>
            <a:r>
              <a:rPr lang="fr-FR" dirty="0"/>
              <a:t>- 48 % de consommation d’énergie</a:t>
            </a:r>
          </a:p>
        </p:txBody>
      </p:sp>
      <p:sp>
        <p:nvSpPr>
          <p:cNvPr id="14" name="Espace réservé du texte 13">
            <a:extLst>
              <a:ext uri="{FF2B5EF4-FFF2-40B4-BE49-F238E27FC236}">
                <a16:creationId xmlns:a16="http://schemas.microsoft.com/office/drawing/2014/main" xmlns="" id="{E4260C75-9686-4F39-9D7E-AD63A954BA7E}"/>
              </a:ext>
            </a:extLst>
          </p:cNvPr>
          <p:cNvSpPr>
            <a:spLocks noGrp="1"/>
          </p:cNvSpPr>
          <p:nvPr>
            <p:ph type="body" sz="quarter" idx="20"/>
          </p:nvPr>
        </p:nvSpPr>
        <p:spPr/>
        <p:txBody>
          <a:bodyPr/>
          <a:lstStyle/>
          <a:p>
            <a:r>
              <a:rPr lang="fr-FR" dirty="0"/>
              <a:t>- 64 millions d’€/an</a:t>
            </a:r>
          </a:p>
        </p:txBody>
      </p:sp>
      <p:pic>
        <p:nvPicPr>
          <p:cNvPr id="16" name="Espace réservé pour une image  16">
            <a:extLst>
              <a:ext uri="{FF2B5EF4-FFF2-40B4-BE49-F238E27FC236}">
                <a16:creationId xmlns:a16="http://schemas.microsoft.com/office/drawing/2014/main" xmlns="" id="{9EB5413A-0A7D-4304-9E95-DBFD0E45BF63}"/>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sp>
        <p:nvSpPr>
          <p:cNvPr id="17" name="Titre 8">
            <a:extLst>
              <a:ext uri="{FF2B5EF4-FFF2-40B4-BE49-F238E27FC236}">
                <a16:creationId xmlns:a16="http://schemas.microsoft.com/office/drawing/2014/main" xmlns="" id="{24146D0C-8E7B-4DA8-8F51-80E65F9D35D5}"/>
              </a:ext>
            </a:extLst>
          </p:cNvPr>
          <p:cNvSpPr>
            <a:spLocks noGrp="1"/>
          </p:cNvSpPr>
          <p:nvPr>
            <p:ph type="title"/>
          </p:nvPr>
        </p:nvSpPr>
        <p:spPr>
          <a:xfrm>
            <a:off x="378444" y="274638"/>
            <a:ext cx="7811967" cy="850106"/>
          </a:xfrm>
        </p:spPr>
        <p:txBody>
          <a:bodyPr>
            <a:normAutofit fontScale="90000"/>
          </a:bodyPr>
          <a:lstStyle/>
          <a:p>
            <a:r>
              <a:rPr lang="fr-FR" dirty="0"/>
              <a:t>Potentiels de maîtrise de l’énergie sur le territoire</a:t>
            </a:r>
          </a:p>
        </p:txBody>
      </p:sp>
      <p:graphicFrame>
        <p:nvGraphicFramePr>
          <p:cNvPr id="18" name="Espace réservé du graphique 17">
            <a:extLst>
              <a:ext uri="{FF2B5EF4-FFF2-40B4-BE49-F238E27FC236}">
                <a16:creationId xmlns:a16="http://schemas.microsoft.com/office/drawing/2014/main" xmlns="" id="{F2D6737B-1BB1-4502-8954-5DF739AD91ED}"/>
              </a:ext>
            </a:extLst>
          </p:cNvPr>
          <p:cNvGraphicFramePr>
            <a:graphicFrameLocks noGrp="1"/>
          </p:cNvGraphicFramePr>
          <p:nvPr>
            <p:ph type="chart" sz="quarter" idx="22"/>
            <p:extLst>
              <p:ext uri="{D42A27DB-BD31-4B8C-83A1-F6EECF244321}">
                <p14:modId xmlns:p14="http://schemas.microsoft.com/office/powerpoint/2010/main" val="1766532945"/>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cx1="http://schemas.microsoft.com/office/drawing/2015/9/8/chartex" xmlns="" Requires="cx1">
          <p:graphicFrame>
            <p:nvGraphicFramePr>
              <p:cNvPr id="19" name="Espace réservé du contenu 18">
                <a:extLst>
                  <a:ext uri="{FF2B5EF4-FFF2-40B4-BE49-F238E27FC236}">
                    <a16:creationId xmlns:a16="http://schemas.microsoft.com/office/drawing/2014/main" id="{165C42EB-8E3C-4B1D-A912-8527D97CC433}"/>
                  </a:ext>
                </a:extLst>
              </p:cNvPr>
              <p:cNvGraphicFramePr>
                <a:graphicFrameLocks noGrp="1"/>
              </p:cNvGraphicFramePr>
              <p:nvPr>
                <p:ph sz="quarter" idx="25"/>
                <p:extLst>
                  <p:ext uri="{D42A27DB-BD31-4B8C-83A1-F6EECF244321}">
                    <p14:modId xmlns:p14="http://schemas.microsoft.com/office/powerpoint/2010/main" val="4026518803"/>
                  </p:ext>
                </p:extLst>
              </p:nvPr>
            </p:nvGraphicFramePr>
            <p:xfrm>
              <a:off x="377825" y="4267200"/>
              <a:ext cx="4041775" cy="1978025"/>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19" name="Espace réservé du contenu 18">
                <a:extLst>
                  <a:ext uri="{FF2B5EF4-FFF2-40B4-BE49-F238E27FC236}">
                    <a16:creationId xmlns:a16="http://schemas.microsoft.com/office/drawing/2014/main" xmlns="" xmlns:cx1="http://schemas.microsoft.com/office/drawing/2015/9/8/chartex" id="{165C42EB-8E3C-4B1D-A912-8527D97CC433}"/>
                  </a:ext>
                </a:extLst>
              </p:cNvPr>
              <p:cNvPicPr>
                <a:picLocks noGrp="1" noRot="1" noChangeAspect="1" noMove="1" noResize="1" noEditPoints="1" noAdjustHandles="1" noChangeArrowheads="1" noChangeShapeType="1"/>
              </p:cNvPicPr>
              <p:nvPr/>
            </p:nvPicPr>
            <p:blipFill>
              <a:blip r:embed="rId5"/>
              <a:stretch>
                <a:fillRect/>
              </a:stretch>
            </p:blipFill>
            <p:spPr>
              <a:xfrm>
                <a:off x="377825" y="4267200"/>
                <a:ext cx="4041775" cy="1978025"/>
              </a:xfrm>
              <a:prstGeom prst="rect">
                <a:avLst/>
              </a:prstGeom>
            </p:spPr>
          </p:pic>
        </mc:Fallback>
      </mc:AlternateContent>
      <p:sp>
        <p:nvSpPr>
          <p:cNvPr id="20" name="ZoneTexte 19">
            <a:extLst>
              <a:ext uri="{FF2B5EF4-FFF2-40B4-BE49-F238E27FC236}">
                <a16:creationId xmlns:a16="http://schemas.microsoft.com/office/drawing/2014/main" xmlns="" id="{AF25CC15-E502-453C-ABC7-79B3D03AFBBD}"/>
              </a:ext>
            </a:extLst>
          </p:cNvPr>
          <p:cNvSpPr txBox="1"/>
          <p:nvPr/>
        </p:nvSpPr>
        <p:spPr>
          <a:xfrm>
            <a:off x="1161548" y="5265737"/>
            <a:ext cx="736099" cy="230832"/>
          </a:xfrm>
          <a:prstGeom prst="rect">
            <a:avLst/>
          </a:prstGeom>
          <a:noFill/>
        </p:spPr>
        <p:txBody>
          <a:bodyPr wrap="none" rtlCol="0">
            <a:spAutoFit/>
          </a:bodyPr>
          <a:lstStyle/>
          <a:p>
            <a:r>
              <a:rPr lang="fr-FR" sz="900" dirty="0"/>
              <a:t>Transports</a:t>
            </a:r>
          </a:p>
        </p:txBody>
      </p:sp>
      <p:sp>
        <p:nvSpPr>
          <p:cNvPr id="21" name="ZoneTexte 20">
            <a:extLst>
              <a:ext uri="{FF2B5EF4-FFF2-40B4-BE49-F238E27FC236}">
                <a16:creationId xmlns:a16="http://schemas.microsoft.com/office/drawing/2014/main" xmlns="" id="{828FF9CD-3AA4-4F1F-B15E-45A00B8C235A}"/>
              </a:ext>
            </a:extLst>
          </p:cNvPr>
          <p:cNvSpPr txBox="1"/>
          <p:nvPr/>
        </p:nvSpPr>
        <p:spPr>
          <a:xfrm>
            <a:off x="1742900" y="5448300"/>
            <a:ext cx="755335" cy="230832"/>
          </a:xfrm>
          <a:prstGeom prst="rect">
            <a:avLst/>
          </a:prstGeom>
          <a:noFill/>
        </p:spPr>
        <p:txBody>
          <a:bodyPr wrap="none" rtlCol="0">
            <a:spAutoFit/>
          </a:bodyPr>
          <a:lstStyle/>
          <a:p>
            <a:r>
              <a:rPr lang="fr-FR" sz="900" dirty="0"/>
              <a:t>Résidentiel</a:t>
            </a:r>
          </a:p>
        </p:txBody>
      </p:sp>
      <p:sp>
        <p:nvSpPr>
          <p:cNvPr id="22" name="ZoneTexte 21">
            <a:extLst>
              <a:ext uri="{FF2B5EF4-FFF2-40B4-BE49-F238E27FC236}">
                <a16:creationId xmlns:a16="http://schemas.microsoft.com/office/drawing/2014/main" xmlns="" id="{AA1A1846-EDE7-4EBB-BB36-0351301256D4}"/>
              </a:ext>
            </a:extLst>
          </p:cNvPr>
          <p:cNvSpPr txBox="1"/>
          <p:nvPr/>
        </p:nvSpPr>
        <p:spPr>
          <a:xfrm>
            <a:off x="3249694" y="5563716"/>
            <a:ext cx="736099" cy="230832"/>
          </a:xfrm>
          <a:prstGeom prst="rect">
            <a:avLst/>
          </a:prstGeom>
          <a:noFill/>
        </p:spPr>
        <p:txBody>
          <a:bodyPr wrap="none" rtlCol="0">
            <a:spAutoFit/>
          </a:bodyPr>
          <a:lstStyle/>
          <a:p>
            <a:r>
              <a:rPr lang="fr-FR" sz="900" dirty="0"/>
              <a:t>Agriculture</a:t>
            </a:r>
          </a:p>
        </p:txBody>
      </p:sp>
      <p:sp>
        <p:nvSpPr>
          <p:cNvPr id="23" name="ZoneTexte 22">
            <a:extLst>
              <a:ext uri="{FF2B5EF4-FFF2-40B4-BE49-F238E27FC236}">
                <a16:creationId xmlns:a16="http://schemas.microsoft.com/office/drawing/2014/main" xmlns="" id="{24425FDF-7C15-4C0C-9250-C378D1214373}"/>
              </a:ext>
            </a:extLst>
          </p:cNvPr>
          <p:cNvSpPr txBox="1"/>
          <p:nvPr/>
        </p:nvSpPr>
        <p:spPr>
          <a:xfrm>
            <a:off x="2257498" y="5166947"/>
            <a:ext cx="627095" cy="230832"/>
          </a:xfrm>
          <a:prstGeom prst="rect">
            <a:avLst/>
          </a:prstGeom>
          <a:noFill/>
        </p:spPr>
        <p:txBody>
          <a:bodyPr wrap="none" rtlCol="0">
            <a:spAutoFit/>
          </a:bodyPr>
          <a:lstStyle/>
          <a:p>
            <a:r>
              <a:rPr lang="fr-FR" sz="900" dirty="0"/>
              <a:t>Industrie</a:t>
            </a:r>
          </a:p>
        </p:txBody>
      </p:sp>
      <p:sp>
        <p:nvSpPr>
          <p:cNvPr id="24" name="ZoneTexte 23">
            <a:extLst>
              <a:ext uri="{FF2B5EF4-FFF2-40B4-BE49-F238E27FC236}">
                <a16:creationId xmlns:a16="http://schemas.microsoft.com/office/drawing/2014/main" xmlns="" id="{4353CC36-7E81-4227-9D01-27B0DD53D9B9}"/>
              </a:ext>
            </a:extLst>
          </p:cNvPr>
          <p:cNvSpPr txBox="1"/>
          <p:nvPr/>
        </p:nvSpPr>
        <p:spPr>
          <a:xfrm>
            <a:off x="2774518" y="5575373"/>
            <a:ext cx="607859" cy="230832"/>
          </a:xfrm>
          <a:prstGeom prst="rect">
            <a:avLst/>
          </a:prstGeom>
          <a:noFill/>
        </p:spPr>
        <p:txBody>
          <a:bodyPr wrap="none" rtlCol="0">
            <a:spAutoFit/>
          </a:bodyPr>
          <a:lstStyle/>
          <a:p>
            <a:r>
              <a:rPr lang="fr-FR" sz="900" dirty="0"/>
              <a:t>Tertiaire</a:t>
            </a:r>
          </a:p>
        </p:txBody>
      </p:sp>
      <p:pic>
        <p:nvPicPr>
          <p:cNvPr id="25" name="Espace réservé pour une image  16">
            <a:extLst>
              <a:ext uri="{FF2B5EF4-FFF2-40B4-BE49-F238E27FC236}">
                <a16:creationId xmlns:a16="http://schemas.microsoft.com/office/drawing/2014/main" xmlns="" id="{B0903AA5-3FB3-42F2-88A0-1A090B739509}"/>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l="6828" r="6828"/>
          <a:stretch>
            <a:fillRect/>
          </a:stretch>
        </p:blipFill>
        <p:spPr>
          <a:xfrm>
            <a:off x="4724400" y="4840288"/>
            <a:ext cx="311150" cy="360362"/>
          </a:xfrm>
          <a:prstGeom prst="rect">
            <a:avLst/>
          </a:prstGeom>
        </p:spPr>
      </p:pic>
      <p:sp>
        <p:nvSpPr>
          <p:cNvPr id="26" name="ZoneTexte 25">
            <a:extLst>
              <a:ext uri="{FF2B5EF4-FFF2-40B4-BE49-F238E27FC236}">
                <a16:creationId xmlns:a16="http://schemas.microsoft.com/office/drawing/2014/main" xmlns="" id="{B5A027E2-5738-4F25-8CCC-24925185ED38}"/>
              </a:ext>
            </a:extLst>
          </p:cNvPr>
          <p:cNvSpPr txBox="1"/>
          <p:nvPr/>
        </p:nvSpPr>
        <p:spPr>
          <a:xfrm>
            <a:off x="692313" y="5601857"/>
            <a:ext cx="806631" cy="230832"/>
          </a:xfrm>
          <a:prstGeom prst="rect">
            <a:avLst/>
          </a:prstGeom>
          <a:noFill/>
        </p:spPr>
        <p:txBody>
          <a:bodyPr wrap="none" rtlCol="0">
            <a:spAutoFit/>
          </a:bodyPr>
          <a:lstStyle/>
          <a:p>
            <a:r>
              <a:rPr lang="fr-FR" sz="900" dirty="0"/>
              <a:t>Conso 2014</a:t>
            </a:r>
          </a:p>
        </p:txBody>
      </p:sp>
      <p:sp>
        <p:nvSpPr>
          <p:cNvPr id="27" name="ZoneTexte 26">
            <a:extLst>
              <a:ext uri="{FF2B5EF4-FFF2-40B4-BE49-F238E27FC236}">
                <a16:creationId xmlns:a16="http://schemas.microsoft.com/office/drawing/2014/main" xmlns="" id="{8C079233-6D2B-4343-A846-446B2432807D}"/>
              </a:ext>
            </a:extLst>
          </p:cNvPr>
          <p:cNvSpPr txBox="1"/>
          <p:nvPr/>
        </p:nvSpPr>
        <p:spPr>
          <a:xfrm>
            <a:off x="3835409" y="5621594"/>
            <a:ext cx="709253" cy="507831"/>
          </a:xfrm>
          <a:prstGeom prst="rect">
            <a:avLst/>
          </a:prstGeom>
          <a:noFill/>
        </p:spPr>
        <p:txBody>
          <a:bodyPr wrap="square" rtlCol="0">
            <a:spAutoFit/>
          </a:bodyPr>
          <a:lstStyle/>
          <a:p>
            <a:r>
              <a:rPr lang="fr-FR" sz="900" dirty="0"/>
              <a:t>Conso après potentiel</a:t>
            </a:r>
          </a:p>
        </p:txBody>
      </p:sp>
      <p:sp>
        <p:nvSpPr>
          <p:cNvPr id="6" name="Espace réservé du numéro de diapositive 5">
            <a:extLst>
              <a:ext uri="{FF2B5EF4-FFF2-40B4-BE49-F238E27FC236}">
                <a16:creationId xmlns:a16="http://schemas.microsoft.com/office/drawing/2014/main" xmlns="" id="{99B4C0BE-CC30-4373-BAD1-440131BE2B76}"/>
              </a:ext>
            </a:extLst>
          </p:cNvPr>
          <p:cNvSpPr>
            <a:spLocks noGrp="1"/>
          </p:cNvSpPr>
          <p:nvPr>
            <p:ph type="sldNum" sz="quarter" idx="12"/>
          </p:nvPr>
        </p:nvSpPr>
        <p:spPr/>
        <p:txBody>
          <a:bodyPr/>
          <a:lstStyle/>
          <a:p>
            <a:fld id="{01DFE443-B80B-44A7-B8E3-175A733CB829}" type="slidenum">
              <a:rPr lang="fr-FR" smtClean="0"/>
              <a:t>71</a:t>
            </a:fld>
            <a:endParaRPr lang="fr-FR"/>
          </a:p>
        </p:txBody>
      </p:sp>
      <p:sp>
        <p:nvSpPr>
          <p:cNvPr id="28" name="Espace réservé du texte 1">
            <a:extLst>
              <a:ext uri="{FF2B5EF4-FFF2-40B4-BE49-F238E27FC236}">
                <a16:creationId xmlns:a16="http://schemas.microsoft.com/office/drawing/2014/main" xmlns="" id="{591A7A8C-A9FC-4081-9CFA-A6C724996C55}"/>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Potentiels : B&amp;L évolution à partir des scénarios Négawatt</a:t>
            </a:r>
          </a:p>
        </p:txBody>
      </p:sp>
      <p:pic>
        <p:nvPicPr>
          <p:cNvPr id="29" name="Espace réservé pour une image  16">
            <a:extLst>
              <a:ext uri="{FF2B5EF4-FFF2-40B4-BE49-F238E27FC236}">
                <a16:creationId xmlns:a16="http://schemas.microsoft.com/office/drawing/2014/main" xmlns="" id="{F3B9E322-CA61-4B90-B5E6-A76704F12287}"/>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6637" r="6637"/>
          <a:stretch>
            <a:fillRect/>
          </a:stretch>
        </p:blipFill>
        <p:spPr>
          <a:xfrm>
            <a:off x="4721225" y="5884863"/>
            <a:ext cx="311150" cy="358775"/>
          </a:xfrm>
          <a:prstGeom prst="rect">
            <a:avLst/>
          </a:prstGeom>
        </p:spPr>
      </p:pic>
      <p:pic>
        <p:nvPicPr>
          <p:cNvPr id="30" name="Espace réservé pour une image  16">
            <a:extLst>
              <a:ext uri="{FF2B5EF4-FFF2-40B4-BE49-F238E27FC236}">
                <a16:creationId xmlns:a16="http://schemas.microsoft.com/office/drawing/2014/main" xmlns="" id="{249AAF73-B9B6-4A9A-BD85-6542023266A2}"/>
              </a:ext>
            </a:extLst>
          </p:cNvPr>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6637" r="6637"/>
          <a:stretch>
            <a:fillRect/>
          </a:stretch>
        </p:blipFill>
        <p:spPr>
          <a:xfrm>
            <a:off x="4724400" y="5357813"/>
            <a:ext cx="311150" cy="358775"/>
          </a:xfrm>
          <a:prstGeom prst="rect">
            <a:avLst/>
          </a:prstGeom>
        </p:spPr>
      </p:pic>
      <p:sp>
        <p:nvSpPr>
          <p:cNvPr id="31" name="ZoneTexte 30">
            <a:extLst>
              <a:ext uri="{FF2B5EF4-FFF2-40B4-BE49-F238E27FC236}">
                <a16:creationId xmlns:a16="http://schemas.microsoft.com/office/drawing/2014/main" xmlns="" id="{88CC44CA-B2D8-41A7-8F85-D23E7F10C16C}"/>
              </a:ext>
            </a:extLst>
          </p:cNvPr>
          <p:cNvSpPr txBox="1"/>
          <p:nvPr/>
        </p:nvSpPr>
        <p:spPr>
          <a:xfrm>
            <a:off x="166870" y="4365193"/>
            <a:ext cx="447558" cy="230832"/>
          </a:xfrm>
          <a:prstGeom prst="rect">
            <a:avLst/>
          </a:prstGeom>
          <a:noFill/>
        </p:spPr>
        <p:txBody>
          <a:bodyPr wrap="none" rtlCol="0">
            <a:spAutoFit/>
          </a:bodyPr>
          <a:lstStyle/>
          <a:p>
            <a:r>
              <a:rPr lang="fr-FR" sz="900" dirty="0"/>
              <a:t>GWh</a:t>
            </a:r>
          </a:p>
        </p:txBody>
      </p:sp>
      <p:sp>
        <p:nvSpPr>
          <p:cNvPr id="32" name="ZoneTexte 31">
            <a:extLst>
              <a:ext uri="{FF2B5EF4-FFF2-40B4-BE49-F238E27FC236}">
                <a16:creationId xmlns:a16="http://schemas.microsoft.com/office/drawing/2014/main" xmlns="" id="{A1AF984A-9CB1-4BE7-A2FC-4B06288A47D4}"/>
              </a:ext>
            </a:extLst>
          </p:cNvPr>
          <p:cNvSpPr txBox="1"/>
          <p:nvPr/>
        </p:nvSpPr>
        <p:spPr>
          <a:xfrm>
            <a:off x="97413" y="1603096"/>
            <a:ext cx="447558" cy="230832"/>
          </a:xfrm>
          <a:prstGeom prst="rect">
            <a:avLst/>
          </a:prstGeom>
          <a:noFill/>
        </p:spPr>
        <p:txBody>
          <a:bodyPr wrap="none" rtlCol="0">
            <a:spAutoFit/>
          </a:bodyPr>
          <a:lstStyle/>
          <a:p>
            <a:r>
              <a:rPr lang="fr-FR" sz="900" dirty="0"/>
              <a:t>GWh</a:t>
            </a:r>
          </a:p>
        </p:txBody>
      </p:sp>
    </p:spTree>
    <p:extLst>
      <p:ext uri="{BB962C8B-B14F-4D97-AF65-F5344CB8AC3E}">
        <p14:creationId xmlns:p14="http://schemas.microsoft.com/office/powerpoint/2010/main" val="2408111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EMISSIONS DE GAZ À EFFET DE SERRE</a:t>
            </a:r>
          </a:p>
        </p:txBody>
      </p:sp>
      <p:pic>
        <p:nvPicPr>
          <p:cNvPr id="2054" name="Picture 6" descr="Vache, Agriculture, Bovins De Boucherie, Le Lait">
            <a:extLst>
              <a:ext uri="{FF2B5EF4-FFF2-40B4-BE49-F238E27FC236}">
                <a16:creationId xmlns:a16="http://schemas.microsoft.com/office/drawing/2014/main" xmlns="" id="{CFFC3995-9376-4DEC-A1B3-7AA3BF85D368}"/>
              </a:ext>
            </a:extLst>
          </p:cNvPr>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2717" r="27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Espace réservé pour une image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177" b="29177"/>
          <a:stretch>
            <a:fillRect/>
          </a:stretch>
        </p:blipFill>
        <p:spPr/>
      </p:pic>
      <p:pic>
        <p:nvPicPr>
          <p:cNvPr id="2052" name="Picture 4" descr="Feu De Forêt, Feux De Forêt, Blaze, Fumée, Arbres">
            <a:extLst>
              <a:ext uri="{FF2B5EF4-FFF2-40B4-BE49-F238E27FC236}">
                <a16:creationId xmlns:a16="http://schemas.microsoft.com/office/drawing/2014/main" xmlns="" id="{CF571B07-27FC-4E6F-BAB7-B515000A336D}"/>
              </a:ext>
            </a:extLst>
          </p:cNvPr>
          <p:cNvPicPr>
            <a:picLocks noGrp="1" noChangeAspect="1" noChangeArrowheads="1"/>
          </p:cNvPicPr>
          <p:nvPr>
            <p:ph type="pic" sz="quarter" idx="14"/>
          </p:nvPr>
        </p:nvPicPr>
        <p:blipFill>
          <a:blip r:embed="rId4" cstate="print">
            <a:extLst>
              <a:ext uri="{28A0092B-C50C-407E-A947-70E740481C1C}">
                <a14:useLocalDpi xmlns:a14="http://schemas.microsoft.com/office/drawing/2010/main" val="0"/>
              </a:ext>
            </a:extLst>
          </a:blip>
          <a:srcRect l="24053" r="240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xmlns="" id="{148CFF70-7A4E-43A4-B520-2F45E646AA19}"/>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1321412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p:txBody>
          <a:bodyPr/>
          <a:lstStyle/>
          <a:p>
            <a:r>
              <a:rPr lang="fr-FR" sz="1400" dirty="0"/>
              <a:t>225 000 tonnes équivalent CO2</a:t>
            </a:r>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a:xfrm>
            <a:off x="4721158" y="1811427"/>
            <a:ext cx="4213213" cy="2776538"/>
          </a:xfrm>
        </p:spPr>
        <p:txBody>
          <a:bodyPr>
            <a:normAutofit fontScale="92500"/>
          </a:bodyPr>
          <a:lstStyle/>
          <a:p>
            <a:pPr algn="just"/>
            <a:r>
              <a:rPr lang="fr-FR" dirty="0"/>
              <a:t>Le territoire émet 225 000 tonnes équivalent CO2 (teqCO2). </a:t>
            </a:r>
          </a:p>
          <a:p>
            <a:pPr algn="just"/>
            <a:r>
              <a:rPr lang="fr-FR" dirty="0"/>
              <a:t>Le premier gaz émis sur le territoire est le </a:t>
            </a:r>
            <a:r>
              <a:rPr lang="fr-FR" b="1" dirty="0"/>
              <a:t>dioxyde de carbone </a:t>
            </a:r>
            <a:r>
              <a:rPr lang="fr-FR" dirty="0"/>
              <a:t>(80% des émissions), lié à la combustion d’énergie fossile et donc à la consommation d’énergie. La deuxième catégorie est le dioxyde de carbone issu de la combustion de biomasse (chauffage, carburant vert, éthanol) à hauteur de 9%. Enfin le protoxyde d’azote (N2O) et le méthane (CH4) qui représentent respectivement 6% et 5% des émissions de gaz à effet de serre. Ces deux sources sont principalement liées à l’agriculture.</a:t>
            </a:r>
          </a:p>
          <a:p>
            <a:pPr algn="just"/>
            <a:r>
              <a:rPr lang="fr-FR" dirty="0"/>
              <a:t>Le premier secteur d’émission du territoire </a:t>
            </a:r>
            <a:r>
              <a:rPr lang="fr-FR" b="1" dirty="0"/>
              <a:t>est le transport routier avec plus de 58% des émissions de gaz à effet de serre. </a:t>
            </a:r>
            <a:r>
              <a:rPr lang="fr-FR" dirty="0"/>
              <a:t>Ensuite le secteur résidentiel arrive en 2</a:t>
            </a:r>
            <a:r>
              <a:rPr lang="fr-FR" baseline="30000" dirty="0"/>
              <a:t>ème</a:t>
            </a:r>
            <a:r>
              <a:rPr lang="fr-FR" dirty="0"/>
              <a:t> position (16%) suivi par l’agriculture (12%). Enfin l’industrie manufacturière (8%) et le secteur tertiaire (6%). Les autres secteur participent à moins de 1% des émissions totales.</a:t>
            </a:r>
          </a:p>
          <a:p>
            <a:endParaRPr lang="fr-FR" dirty="0"/>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Emissions de gaz à effet de serre</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p:txBody>
          <a:bodyPr/>
          <a:lstStyle/>
          <a:p>
            <a:r>
              <a:rPr lang="fr-FR" sz="1400" dirty="0"/>
              <a:t>7,5 tonnes équivalent CO2/habitants</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20" name="Espace réservé du contenu 19">
            <a:extLst>
              <a:ext uri="{FF2B5EF4-FFF2-40B4-BE49-F238E27FC236}">
                <a16:creationId xmlns:a16="http://schemas.microsoft.com/office/drawing/2014/main" xmlns="" id="{04BF9BD3-C6AA-4100-AC48-4ED7CC22D104}"/>
              </a:ext>
            </a:extLst>
          </p:cNvPr>
          <p:cNvGraphicFramePr>
            <a:graphicFrameLocks noGrp="1"/>
          </p:cNvGraphicFramePr>
          <p:nvPr>
            <p:ph sz="quarter" idx="25"/>
            <p:extLst>
              <p:ext uri="{D42A27DB-BD31-4B8C-83A1-F6EECF244321}">
                <p14:modId xmlns:p14="http://schemas.microsoft.com/office/powerpoint/2010/main" val="2181160203"/>
              </p:ext>
            </p:extLst>
          </p:nvPr>
        </p:nvGraphicFramePr>
        <p:xfrm>
          <a:off x="595370" y="4687768"/>
          <a:ext cx="3101988" cy="1890761"/>
        </p:xfrm>
        <a:graphic>
          <a:graphicData uri="http://schemas.openxmlformats.org/drawingml/2006/chart">
            <c:chart xmlns:c="http://schemas.openxmlformats.org/drawingml/2006/chart" xmlns:r="http://schemas.openxmlformats.org/officeDocument/2006/relationships" r:id="rId3"/>
          </a:graphicData>
        </a:graphic>
      </p:graphicFrame>
      <p:pic>
        <p:nvPicPr>
          <p:cNvPr id="23" name="Espace réservé pour une image  35">
            <a:extLst>
              <a:ext uri="{FF2B5EF4-FFF2-40B4-BE49-F238E27FC236}">
                <a16:creationId xmlns:a16="http://schemas.microsoft.com/office/drawing/2014/main" xmlns="" id="{77B6B5ED-B298-4157-BB27-D4F1375EEA9B}"/>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5" name="Espace réservé pour une image  36">
            <a:extLst>
              <a:ext uri="{FF2B5EF4-FFF2-40B4-BE49-F238E27FC236}">
                <a16:creationId xmlns:a16="http://schemas.microsoft.com/office/drawing/2014/main" xmlns="" id="{D7084AC9-DC53-402F-931E-C84FE57E836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a:prstGeom prst="rect">
            <a:avLst/>
          </a:prstGeom>
        </p:spPr>
      </p:pic>
      <p:graphicFrame>
        <p:nvGraphicFramePr>
          <p:cNvPr id="29" name="Espace réservé du graphique 28">
            <a:extLst>
              <a:ext uri="{FF2B5EF4-FFF2-40B4-BE49-F238E27FC236}">
                <a16:creationId xmlns:a16="http://schemas.microsoft.com/office/drawing/2014/main" xmlns="" id="{7CC3C06F-88E7-40A7-9D2B-9BEC928CFE15}"/>
              </a:ext>
            </a:extLst>
          </p:cNvPr>
          <p:cNvGraphicFramePr>
            <a:graphicFrameLocks noGrp="1"/>
          </p:cNvGraphicFramePr>
          <p:nvPr>
            <p:ph type="chart" sz="quarter" idx="22"/>
            <p:extLst>
              <p:ext uri="{D42A27DB-BD31-4B8C-83A1-F6EECF244321}">
                <p14:modId xmlns:p14="http://schemas.microsoft.com/office/powerpoint/2010/main" val="1724081861"/>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4" name="Espace réservé du numéro de diapositive 3">
            <a:extLst>
              <a:ext uri="{FF2B5EF4-FFF2-40B4-BE49-F238E27FC236}">
                <a16:creationId xmlns:a16="http://schemas.microsoft.com/office/drawing/2014/main" xmlns="" id="{CB7425A4-6DD3-4189-B3CC-06245FF8985E}"/>
              </a:ext>
            </a:extLst>
          </p:cNvPr>
          <p:cNvSpPr>
            <a:spLocks noGrp="1"/>
          </p:cNvSpPr>
          <p:nvPr>
            <p:ph type="sldNum" sz="quarter" idx="12"/>
          </p:nvPr>
        </p:nvSpPr>
        <p:spPr/>
        <p:txBody>
          <a:bodyPr/>
          <a:lstStyle/>
          <a:p>
            <a:fld id="{01DFE443-B80B-44A7-B8E3-175A733CB829}" type="slidenum">
              <a:rPr lang="fr-FR" smtClean="0"/>
              <a:t>73</a:t>
            </a:fld>
            <a:endParaRPr lang="fr-FR"/>
          </a:p>
        </p:txBody>
      </p:sp>
      <p:sp>
        <p:nvSpPr>
          <p:cNvPr id="24" name="Espace réservé du texte 1">
            <a:extLst>
              <a:ext uri="{FF2B5EF4-FFF2-40B4-BE49-F238E27FC236}">
                <a16:creationId xmlns:a16="http://schemas.microsoft.com/office/drawing/2014/main" xmlns="" id="{AB905DDD-1DB4-46D6-A7A5-386F51EAE86B}"/>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147527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67E2349B-A9EE-45EE-AB5A-CD2664B1C1EF}"/>
              </a:ext>
            </a:extLst>
          </p:cNvPr>
          <p:cNvSpPr>
            <a:spLocks noGrp="1"/>
          </p:cNvSpPr>
          <p:nvPr>
            <p:ph type="title"/>
          </p:nvPr>
        </p:nvSpPr>
        <p:spPr/>
        <p:txBody>
          <a:bodyPr/>
          <a:lstStyle/>
          <a:p>
            <a:r>
              <a:rPr lang="fr-FR" dirty="0"/>
              <a:t>Evolution des émissions de GES sur le territoire</a:t>
            </a:r>
          </a:p>
        </p:txBody>
      </p:sp>
      <p:sp>
        <p:nvSpPr>
          <p:cNvPr id="10" name="Espace réservé du texte 9">
            <a:extLst>
              <a:ext uri="{FF2B5EF4-FFF2-40B4-BE49-F238E27FC236}">
                <a16:creationId xmlns:a16="http://schemas.microsoft.com/office/drawing/2014/main" xmlns="" id="{C93C0C12-9C94-4FA8-8E12-7F54F95529E0}"/>
              </a:ext>
            </a:extLst>
          </p:cNvPr>
          <p:cNvSpPr>
            <a:spLocks noGrp="1"/>
          </p:cNvSpPr>
          <p:nvPr>
            <p:ph type="body" sz="quarter" idx="24"/>
          </p:nvPr>
        </p:nvSpPr>
        <p:spPr>
          <a:xfrm>
            <a:off x="4724567" y="1811427"/>
            <a:ext cx="4209804" cy="3067655"/>
          </a:xfrm>
        </p:spPr>
        <p:txBody>
          <a:bodyPr>
            <a:normAutofit/>
          </a:bodyPr>
          <a:lstStyle/>
          <a:p>
            <a:pPr algn="just"/>
            <a:r>
              <a:rPr lang="fr-FR" sz="1100" dirty="0"/>
              <a:t>L’analyse des tendances de GES sur le territoire de Gevrey-Chambertin et Nuits-Saint-Georges, montre une augmentation assez significative entre 2008 et 2012 puis une baisse à partir de 2012. Ce schéma est particulièrement influencé par le CO2 (hors-biomasse) car il représente 80% des émissions sur le territoire. </a:t>
            </a:r>
          </a:p>
          <a:p>
            <a:pPr algn="just"/>
            <a:r>
              <a:rPr lang="fr-FR" sz="1100" dirty="0"/>
              <a:t>En ce qui concerne les autres GES, le CH4 connait une baisse significative entre  2008 et 2014 avec une certaine stagnation entre 2010 et 2012.Le N2O lui a augmenté entre 2008 et 2010 puis stagne jusqu’en 2012 pour ensuite suivre une tendance de réduction. </a:t>
            </a:r>
          </a:p>
          <a:p>
            <a:pPr algn="just"/>
            <a:r>
              <a:rPr lang="fr-FR" sz="1100" dirty="0"/>
              <a:t>Entre 2012 et 2014 : </a:t>
            </a:r>
          </a:p>
          <a:p>
            <a:pPr marL="171450" indent="-171450" algn="just">
              <a:buFont typeface="Arial" panose="020B0604020202020204" pitchFamily="34" charset="0"/>
              <a:buChar char="•"/>
            </a:pPr>
            <a:r>
              <a:rPr lang="fr-FR" sz="1000" dirty="0"/>
              <a:t>CH4 : - 462 teqCO2 (- 4%)</a:t>
            </a:r>
          </a:p>
          <a:p>
            <a:pPr marL="171450" indent="-171450" algn="just">
              <a:buFont typeface="Arial" panose="020B0604020202020204" pitchFamily="34" charset="0"/>
              <a:buChar char="•"/>
            </a:pPr>
            <a:r>
              <a:rPr lang="fr-FR" sz="1000" dirty="0"/>
              <a:t>N2O : - 490 teqCO2 (-3%)</a:t>
            </a:r>
          </a:p>
          <a:p>
            <a:pPr marL="171450" indent="-171450" algn="just">
              <a:buFont typeface="Arial" panose="020B0604020202020204" pitchFamily="34" charset="0"/>
              <a:buChar char="•"/>
            </a:pPr>
            <a:r>
              <a:rPr lang="fr-FR" sz="1000" dirty="0"/>
              <a:t>CO2 (hors-biomasse) : -8920 teqCO2 (-4,3%)</a:t>
            </a:r>
          </a:p>
          <a:p>
            <a:endParaRPr lang="fr-FR" sz="1100" dirty="0"/>
          </a:p>
        </p:txBody>
      </p:sp>
      <p:sp>
        <p:nvSpPr>
          <p:cNvPr id="11" name="Espace réservé du texte 10">
            <a:extLst>
              <a:ext uri="{FF2B5EF4-FFF2-40B4-BE49-F238E27FC236}">
                <a16:creationId xmlns:a16="http://schemas.microsoft.com/office/drawing/2014/main" xmlns="" id="{EABC227A-19EF-475D-89F6-B773DFBD79F4}"/>
              </a:ext>
            </a:extLst>
          </p:cNvPr>
          <p:cNvSpPr>
            <a:spLocks noGrp="1"/>
          </p:cNvSpPr>
          <p:nvPr>
            <p:ph type="body" sz="quarter" idx="13"/>
          </p:nvPr>
        </p:nvSpPr>
        <p:spPr/>
        <p:txBody>
          <a:bodyPr/>
          <a:lstStyle/>
          <a:p>
            <a:r>
              <a:rPr lang="fr-FR" dirty="0"/>
              <a:t>Evolution des GES</a:t>
            </a:r>
          </a:p>
        </p:txBody>
      </p:sp>
      <p:pic>
        <p:nvPicPr>
          <p:cNvPr id="18" name="Espace réservé pour une image  41">
            <a:extLst>
              <a:ext uri="{FF2B5EF4-FFF2-40B4-BE49-F238E27FC236}">
                <a16:creationId xmlns:a16="http://schemas.microsoft.com/office/drawing/2014/main" xmlns="" id="{447EB896-8DDF-4FFE-A594-3D67EF79AF1E}"/>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21" name="Espace réservé du graphique 20">
            <a:extLst>
              <a:ext uri="{FF2B5EF4-FFF2-40B4-BE49-F238E27FC236}">
                <a16:creationId xmlns:a16="http://schemas.microsoft.com/office/drawing/2014/main" xmlns="" id="{BE6C39A6-DF45-4C71-8147-6A1E98E1FF67}"/>
              </a:ext>
            </a:extLst>
          </p:cNvPr>
          <p:cNvGraphicFramePr>
            <a:graphicFrameLocks noGrp="1"/>
          </p:cNvGraphicFramePr>
          <p:nvPr>
            <p:ph type="chart" sz="quarter" idx="22"/>
            <p:extLst>
              <p:ext uri="{D42A27DB-BD31-4B8C-83A1-F6EECF244321}">
                <p14:modId xmlns:p14="http://schemas.microsoft.com/office/powerpoint/2010/main" val="2813053514"/>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Graphique 28">
            <a:extLst>
              <a:ext uri="{FF2B5EF4-FFF2-40B4-BE49-F238E27FC236}">
                <a16:creationId xmlns:a16="http://schemas.microsoft.com/office/drawing/2014/main" xmlns="" id="{ED13AF00-F7FB-4D74-B076-089290EAE146}"/>
              </a:ext>
            </a:extLst>
          </p:cNvPr>
          <p:cNvGraphicFramePr>
            <a:graphicFrameLocks/>
          </p:cNvGraphicFramePr>
          <p:nvPr>
            <p:extLst>
              <p:ext uri="{D42A27DB-BD31-4B8C-83A1-F6EECF244321}">
                <p14:modId xmlns:p14="http://schemas.microsoft.com/office/powerpoint/2010/main" val="2391839336"/>
              </p:ext>
            </p:extLst>
          </p:nvPr>
        </p:nvGraphicFramePr>
        <p:xfrm>
          <a:off x="217035" y="4755248"/>
          <a:ext cx="2553060" cy="13497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Graphique 29">
            <a:extLst>
              <a:ext uri="{FF2B5EF4-FFF2-40B4-BE49-F238E27FC236}">
                <a16:creationId xmlns:a16="http://schemas.microsoft.com/office/drawing/2014/main" xmlns="" id="{2DB654D7-6195-49ED-9EDD-9C3B66DBB9F1}"/>
              </a:ext>
            </a:extLst>
          </p:cNvPr>
          <p:cNvGraphicFramePr>
            <a:graphicFrameLocks/>
          </p:cNvGraphicFramePr>
          <p:nvPr>
            <p:extLst>
              <p:ext uri="{D42A27DB-BD31-4B8C-83A1-F6EECF244321}">
                <p14:modId xmlns:p14="http://schemas.microsoft.com/office/powerpoint/2010/main" val="316080110"/>
              </p:ext>
            </p:extLst>
          </p:nvPr>
        </p:nvGraphicFramePr>
        <p:xfrm>
          <a:off x="5901966" y="4826794"/>
          <a:ext cx="2863985" cy="13497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Graphique 30">
            <a:extLst>
              <a:ext uri="{FF2B5EF4-FFF2-40B4-BE49-F238E27FC236}">
                <a16:creationId xmlns:a16="http://schemas.microsoft.com/office/drawing/2014/main" xmlns="" id="{C060ED88-C94F-4B70-943A-595374986575}"/>
              </a:ext>
            </a:extLst>
          </p:cNvPr>
          <p:cNvGraphicFramePr>
            <a:graphicFrameLocks/>
          </p:cNvGraphicFramePr>
          <p:nvPr>
            <p:extLst>
              <p:ext uri="{D42A27DB-BD31-4B8C-83A1-F6EECF244321}">
                <p14:modId xmlns:p14="http://schemas.microsoft.com/office/powerpoint/2010/main" val="922687213"/>
              </p:ext>
            </p:extLst>
          </p:nvPr>
        </p:nvGraphicFramePr>
        <p:xfrm>
          <a:off x="3059500" y="4879082"/>
          <a:ext cx="2624124" cy="147128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2550B441-0780-4FEE-A757-855C9227944E}"/>
              </a:ext>
            </a:extLst>
          </p:cNvPr>
          <p:cNvSpPr>
            <a:spLocks noGrp="1"/>
          </p:cNvSpPr>
          <p:nvPr>
            <p:ph type="sldNum" sz="quarter" idx="12"/>
          </p:nvPr>
        </p:nvSpPr>
        <p:spPr/>
        <p:txBody>
          <a:bodyPr/>
          <a:lstStyle/>
          <a:p>
            <a:fld id="{01DFE443-B80B-44A7-B8E3-175A733CB829}" type="slidenum">
              <a:rPr lang="fr-FR" smtClean="0"/>
              <a:t>74</a:t>
            </a:fld>
            <a:endParaRPr lang="fr-FR"/>
          </a:p>
        </p:txBody>
      </p:sp>
      <p:sp>
        <p:nvSpPr>
          <p:cNvPr id="12" name="Espace réservé du texte 1">
            <a:extLst>
              <a:ext uri="{FF2B5EF4-FFF2-40B4-BE49-F238E27FC236}">
                <a16:creationId xmlns:a16="http://schemas.microsoft.com/office/drawing/2014/main" xmlns="" id="{3F963B7D-39A7-4B28-8A15-464115EC4136}"/>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3" name="ZoneTexte 12">
            <a:extLst>
              <a:ext uri="{FF2B5EF4-FFF2-40B4-BE49-F238E27FC236}">
                <a16:creationId xmlns:a16="http://schemas.microsoft.com/office/drawing/2014/main" xmlns="" id="{3FD41BE5-5B8D-4C2B-AF06-6857A8AF43DD}"/>
              </a:ext>
            </a:extLst>
          </p:cNvPr>
          <p:cNvSpPr txBox="1"/>
          <p:nvPr/>
        </p:nvSpPr>
        <p:spPr>
          <a:xfrm>
            <a:off x="148822" y="4761595"/>
            <a:ext cx="582211" cy="230832"/>
          </a:xfrm>
          <a:prstGeom prst="rect">
            <a:avLst/>
          </a:prstGeom>
          <a:noFill/>
        </p:spPr>
        <p:txBody>
          <a:bodyPr wrap="none" rtlCol="0">
            <a:spAutoFit/>
          </a:bodyPr>
          <a:lstStyle/>
          <a:p>
            <a:r>
              <a:rPr lang="fr-FR" sz="900" dirty="0"/>
              <a:t>teqCO2</a:t>
            </a:r>
          </a:p>
        </p:txBody>
      </p:sp>
      <p:sp>
        <p:nvSpPr>
          <p:cNvPr id="14" name="ZoneTexte 13">
            <a:extLst>
              <a:ext uri="{FF2B5EF4-FFF2-40B4-BE49-F238E27FC236}">
                <a16:creationId xmlns:a16="http://schemas.microsoft.com/office/drawing/2014/main" xmlns="" id="{51BADDCF-DA0E-4A33-9FD3-3B382D2CD2B0}"/>
              </a:ext>
            </a:extLst>
          </p:cNvPr>
          <p:cNvSpPr txBox="1"/>
          <p:nvPr/>
        </p:nvSpPr>
        <p:spPr>
          <a:xfrm>
            <a:off x="377825" y="1987336"/>
            <a:ext cx="582211" cy="230832"/>
          </a:xfrm>
          <a:prstGeom prst="rect">
            <a:avLst/>
          </a:prstGeom>
          <a:noFill/>
        </p:spPr>
        <p:txBody>
          <a:bodyPr wrap="none" rtlCol="0">
            <a:spAutoFit/>
          </a:bodyPr>
          <a:lstStyle/>
          <a:p>
            <a:r>
              <a:rPr lang="fr-FR" sz="900" dirty="0"/>
              <a:t>teqCO2</a:t>
            </a:r>
          </a:p>
        </p:txBody>
      </p:sp>
      <p:sp>
        <p:nvSpPr>
          <p:cNvPr id="15" name="ZoneTexte 14">
            <a:extLst>
              <a:ext uri="{FF2B5EF4-FFF2-40B4-BE49-F238E27FC236}">
                <a16:creationId xmlns:a16="http://schemas.microsoft.com/office/drawing/2014/main" xmlns="" id="{C7DC9E74-37E8-4C27-8DE5-D1F062142231}"/>
              </a:ext>
            </a:extLst>
          </p:cNvPr>
          <p:cNvSpPr txBox="1"/>
          <p:nvPr/>
        </p:nvSpPr>
        <p:spPr>
          <a:xfrm>
            <a:off x="3006633" y="4992427"/>
            <a:ext cx="582211" cy="230832"/>
          </a:xfrm>
          <a:prstGeom prst="rect">
            <a:avLst/>
          </a:prstGeom>
          <a:noFill/>
        </p:spPr>
        <p:txBody>
          <a:bodyPr wrap="none" rtlCol="0">
            <a:spAutoFit/>
          </a:bodyPr>
          <a:lstStyle/>
          <a:p>
            <a:r>
              <a:rPr lang="fr-FR" sz="900" dirty="0"/>
              <a:t>teqCO2</a:t>
            </a:r>
          </a:p>
        </p:txBody>
      </p:sp>
      <p:sp>
        <p:nvSpPr>
          <p:cNvPr id="16" name="ZoneTexte 15">
            <a:extLst>
              <a:ext uri="{FF2B5EF4-FFF2-40B4-BE49-F238E27FC236}">
                <a16:creationId xmlns:a16="http://schemas.microsoft.com/office/drawing/2014/main" xmlns="" id="{E717DCF9-A82E-41FE-AD90-B5EDB89F1A1E}"/>
              </a:ext>
            </a:extLst>
          </p:cNvPr>
          <p:cNvSpPr txBox="1"/>
          <p:nvPr/>
        </p:nvSpPr>
        <p:spPr>
          <a:xfrm>
            <a:off x="5901966" y="4955299"/>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2190587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a:xfrm>
            <a:off x="5159829" y="5689142"/>
            <a:ext cx="3806774" cy="360000"/>
          </a:xfrm>
        </p:spPr>
        <p:txBody>
          <a:bodyPr/>
          <a:lstStyle/>
          <a:p>
            <a:r>
              <a:rPr lang="fr-FR" dirty="0"/>
              <a:t>130 000</a:t>
            </a:r>
            <a:r>
              <a:rPr lang="fr-FR" sz="1800" dirty="0"/>
              <a:t> tonnes équivalent CO2</a:t>
            </a:r>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a:xfrm>
            <a:off x="4724567" y="1811427"/>
            <a:ext cx="4209804" cy="2860131"/>
          </a:xfrm>
        </p:spPr>
        <p:txBody>
          <a:bodyPr>
            <a:normAutofit/>
          </a:bodyPr>
          <a:lstStyle/>
          <a:p>
            <a:pPr algn="just"/>
            <a:r>
              <a:rPr lang="fr-FR" sz="1100" dirty="0"/>
              <a:t>Les transports routiers sont le premier secteur émetteur de GES (58% des émissions, contre 38% de celles de la France). Ces émissions proviennent de leur consommation d’énergie provenant à 94% de produits pétroliers, les autres 6% correspondant aux émissions de CO2 hors biomasse, sont issus de la combustion de carburant verts (éthanol).</a:t>
            </a:r>
          </a:p>
          <a:p>
            <a:pPr algn="just"/>
            <a:r>
              <a:rPr lang="fr-FR" sz="1100" dirty="0"/>
              <a:t>Les produits pétroliers sont la deuxième source d’énergie la plus émettrice de GES après le charbon.</a:t>
            </a:r>
          </a:p>
          <a:p>
            <a:pPr algn="just"/>
            <a:r>
              <a:rPr lang="fr-FR" sz="1100" dirty="0"/>
              <a:t>La consommation d’énergie de ce secteur provient à plus de 80% du gazole et à mois de 20% de l’essence. Le gazole est 1,08 fois plus émetteur que l’essence.</a:t>
            </a:r>
          </a:p>
          <a:p>
            <a:pPr algn="just"/>
            <a:r>
              <a:rPr lang="fr-FR" sz="1100" dirty="0"/>
              <a:t>Le développement de véhicules électriques peut diminuer ces émissions car ils ne font brûler aucune énergie (en revanche d’autres gaz à effet de serre peuvent être émis lors de la fabrication ou de la production d’électricité. </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Transports routiers</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a:xfrm>
            <a:off x="4722663" y="5213333"/>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a:xfrm>
            <a:off x="5159829" y="6205413"/>
            <a:ext cx="3806774" cy="360000"/>
          </a:xfrm>
        </p:spPr>
        <p:txBody>
          <a:bodyPr/>
          <a:lstStyle/>
          <a:p>
            <a:r>
              <a:rPr lang="fr-FR" sz="1800" dirty="0"/>
              <a:t>58 % des émissions du territoire</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xmlns="" id="{855F13CF-3194-434A-89AC-C70C78099ED0}"/>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5717302"/>
            <a:ext cx="307966" cy="360000"/>
          </a:xfrm>
          <a:prstGeom prst="rect">
            <a:avLst/>
          </a:prstGeom>
        </p:spPr>
      </p:pic>
      <p:pic>
        <p:nvPicPr>
          <p:cNvPr id="19" name="Espace réservé pour une image  19">
            <a:extLst>
              <a:ext uri="{FF2B5EF4-FFF2-40B4-BE49-F238E27FC236}">
                <a16:creationId xmlns:a16="http://schemas.microsoft.com/office/drawing/2014/main" xmlns="" id="{82ACB3A4-F419-45CF-AC98-30DA63AE6C5E}"/>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6233574"/>
            <a:ext cx="310774" cy="360000"/>
          </a:xfrm>
        </p:spPr>
      </p:pic>
      <p:graphicFrame>
        <p:nvGraphicFramePr>
          <p:cNvPr id="22" name="Espace réservé du graphique 21">
            <a:extLst>
              <a:ext uri="{FF2B5EF4-FFF2-40B4-BE49-F238E27FC236}">
                <a16:creationId xmlns:a16="http://schemas.microsoft.com/office/drawing/2014/main" xmlns="" id="{E5A95FE4-7456-4024-BCCB-95CE3AF589D9}"/>
              </a:ext>
            </a:extLst>
          </p:cNvPr>
          <p:cNvGraphicFramePr>
            <a:graphicFrameLocks noGrp="1"/>
          </p:cNvGraphicFramePr>
          <p:nvPr>
            <p:ph type="chart" sz="quarter" idx="22"/>
            <p:extLst>
              <p:ext uri="{D42A27DB-BD31-4B8C-83A1-F6EECF244321}">
                <p14:modId xmlns:p14="http://schemas.microsoft.com/office/powerpoint/2010/main" val="335507367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a:extLst>
              <a:ext uri="{FF2B5EF4-FFF2-40B4-BE49-F238E27FC236}">
                <a16:creationId xmlns:a16="http://schemas.microsoft.com/office/drawing/2014/main" xmlns="" id="{A256901C-A4C5-408E-B36B-72D60213AE9F}"/>
              </a:ext>
            </a:extLst>
          </p:cNvPr>
          <p:cNvSpPr>
            <a:spLocks noGrp="1"/>
          </p:cNvSpPr>
          <p:nvPr>
            <p:ph type="sldNum" sz="quarter" idx="12"/>
          </p:nvPr>
        </p:nvSpPr>
        <p:spPr/>
        <p:txBody>
          <a:bodyPr/>
          <a:lstStyle/>
          <a:p>
            <a:fld id="{01DFE443-B80B-44A7-B8E3-175A733CB829}" type="slidenum">
              <a:rPr lang="fr-FR" smtClean="0"/>
              <a:t>75</a:t>
            </a:fld>
            <a:endParaRPr lang="fr-FR"/>
          </a:p>
        </p:txBody>
      </p:sp>
      <p:sp>
        <p:nvSpPr>
          <p:cNvPr id="17" name="Espace réservé du texte 1">
            <a:extLst>
              <a:ext uri="{FF2B5EF4-FFF2-40B4-BE49-F238E27FC236}">
                <a16:creationId xmlns:a16="http://schemas.microsoft.com/office/drawing/2014/main" xmlns="" id="{C8A037FF-7713-40C6-8551-85C7CE5EDDB0}"/>
              </a:ext>
            </a:extLst>
          </p:cNvPr>
          <p:cNvSpPr txBox="1">
            <a:spLocks/>
          </p:cNvSpPr>
          <p:nvPr/>
        </p:nvSpPr>
        <p:spPr>
          <a:xfrm>
            <a:off x="4722663" y="6616213"/>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1768680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a:xfrm>
            <a:off x="5159829" y="5530116"/>
            <a:ext cx="3806774" cy="360000"/>
          </a:xfrm>
        </p:spPr>
        <p:txBody>
          <a:bodyPr/>
          <a:lstStyle/>
          <a:p>
            <a:r>
              <a:rPr lang="fr-FR" sz="1800" dirty="0"/>
              <a:t>35 000 tonnes équivalent CO2</a:t>
            </a:r>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p:txBody>
          <a:bodyPr>
            <a:normAutofit/>
          </a:bodyPr>
          <a:lstStyle/>
          <a:p>
            <a:pPr algn="just"/>
            <a:r>
              <a:rPr lang="fr-FR" sz="1100" dirty="0"/>
              <a:t>Le secteur résidentiel est responsable de 16% des émissions de GES du territoire. </a:t>
            </a:r>
          </a:p>
          <a:p>
            <a:pPr algn="just"/>
            <a:r>
              <a:rPr lang="fr-FR" sz="1100" dirty="0"/>
              <a:t>Dans ce secteur, le premier gaz à effet de serre émis est le dioxyde de carbone à 97%. Il résulte de la consommation de gaz et de fioul pour les usages de chauffage et d’eau chaude sanitaire pour 62%. </a:t>
            </a:r>
          </a:p>
          <a:p>
            <a:pPr algn="just"/>
            <a:r>
              <a:rPr lang="fr-FR" sz="1100" dirty="0"/>
              <a:t>Les émissions de GES sont en baisse depuis 2010 sur le secteur des logements avec une baisse de 14%.</a:t>
            </a:r>
            <a:endParaRPr lang="fr-FR" sz="1100" dirty="0">
              <a:highlight>
                <a:srgbClr val="FFFF00"/>
              </a:highlight>
            </a:endParaRP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Résidentiel</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a:xfrm>
            <a:off x="4722663" y="5054307"/>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a:xfrm>
            <a:off x="5159829" y="6046387"/>
            <a:ext cx="3806774" cy="360000"/>
          </a:xfrm>
        </p:spPr>
        <p:txBody>
          <a:bodyPr/>
          <a:lstStyle/>
          <a:p>
            <a:r>
              <a:rPr lang="fr-FR" sz="1800" dirty="0"/>
              <a:t>16% des émissions du territoire</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xmlns="" id="{128446F4-1C93-45DC-B9DB-556AFFDC335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5530116"/>
            <a:ext cx="310774" cy="360000"/>
          </a:xfrm>
          <a:prstGeom prst="rect">
            <a:avLst/>
          </a:prstGeom>
        </p:spPr>
      </p:pic>
      <p:pic>
        <p:nvPicPr>
          <p:cNvPr id="20" name="Espace réservé pour une image  19">
            <a:extLst>
              <a:ext uri="{FF2B5EF4-FFF2-40B4-BE49-F238E27FC236}">
                <a16:creationId xmlns:a16="http://schemas.microsoft.com/office/drawing/2014/main" xmlns="" id="{FE31BC24-55CA-4763-B25E-E787E3E6A3B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6046388"/>
            <a:ext cx="310774" cy="360000"/>
          </a:xfrm>
        </p:spPr>
      </p:pic>
      <p:graphicFrame>
        <p:nvGraphicFramePr>
          <p:cNvPr id="14" name="Espace réservé du contenu 13">
            <a:extLst>
              <a:ext uri="{FF2B5EF4-FFF2-40B4-BE49-F238E27FC236}">
                <a16:creationId xmlns:a16="http://schemas.microsoft.com/office/drawing/2014/main" xmlns="" id="{586B6933-D19B-4A54-8D44-37B211641B50}"/>
              </a:ext>
            </a:extLst>
          </p:cNvPr>
          <p:cNvGraphicFramePr>
            <a:graphicFrameLocks noGrp="1"/>
          </p:cNvGraphicFramePr>
          <p:nvPr>
            <p:ph sz="quarter" idx="25"/>
            <p:extLst>
              <p:ext uri="{D42A27DB-BD31-4B8C-83A1-F6EECF244321}">
                <p14:modId xmlns:p14="http://schemas.microsoft.com/office/powerpoint/2010/main" val="3097436944"/>
              </p:ext>
            </p:extLst>
          </p:nvPr>
        </p:nvGraphicFramePr>
        <p:xfrm>
          <a:off x="377824" y="4687129"/>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Espace réservé du graphique 21">
            <a:extLst>
              <a:ext uri="{FF2B5EF4-FFF2-40B4-BE49-F238E27FC236}">
                <a16:creationId xmlns:a16="http://schemas.microsoft.com/office/drawing/2014/main" xmlns="" id="{1CCCE8AE-22B0-4D50-8DF2-0192E3AEE1DD}"/>
              </a:ext>
            </a:extLst>
          </p:cNvPr>
          <p:cNvGraphicFramePr>
            <a:graphicFrameLocks noGrp="1"/>
          </p:cNvGraphicFramePr>
          <p:nvPr>
            <p:ph type="chart" sz="quarter" idx="22"/>
            <p:extLst>
              <p:ext uri="{D42A27DB-BD31-4B8C-83A1-F6EECF244321}">
                <p14:modId xmlns:p14="http://schemas.microsoft.com/office/powerpoint/2010/main" val="1488203562"/>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037EF3D5-F5E1-4162-B1D0-94C1BA1B5157}"/>
              </a:ext>
            </a:extLst>
          </p:cNvPr>
          <p:cNvSpPr>
            <a:spLocks noGrp="1"/>
          </p:cNvSpPr>
          <p:nvPr>
            <p:ph type="sldNum" sz="quarter" idx="12"/>
          </p:nvPr>
        </p:nvSpPr>
        <p:spPr/>
        <p:txBody>
          <a:bodyPr/>
          <a:lstStyle/>
          <a:p>
            <a:fld id="{01DFE443-B80B-44A7-B8E3-175A733CB829}" type="slidenum">
              <a:rPr lang="fr-FR" smtClean="0"/>
              <a:t>76</a:t>
            </a:fld>
            <a:endParaRPr lang="fr-FR"/>
          </a:p>
        </p:txBody>
      </p:sp>
      <p:sp>
        <p:nvSpPr>
          <p:cNvPr id="15" name="Espace réservé du texte 1">
            <a:extLst>
              <a:ext uri="{FF2B5EF4-FFF2-40B4-BE49-F238E27FC236}">
                <a16:creationId xmlns:a16="http://schemas.microsoft.com/office/drawing/2014/main" xmlns="" id="{DB919BE8-2BE1-4E81-BF1D-2833F3343D65}"/>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7" name="ZoneTexte 16">
            <a:extLst>
              <a:ext uri="{FF2B5EF4-FFF2-40B4-BE49-F238E27FC236}">
                <a16:creationId xmlns:a16="http://schemas.microsoft.com/office/drawing/2014/main" xmlns="" id="{AA58C307-407B-43D0-A2F2-93DA7897966B}"/>
              </a:ext>
            </a:extLst>
          </p:cNvPr>
          <p:cNvSpPr txBox="1"/>
          <p:nvPr/>
        </p:nvSpPr>
        <p:spPr>
          <a:xfrm>
            <a:off x="310747" y="4990723"/>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927196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p:txBody>
          <a:bodyPr/>
          <a:lstStyle/>
          <a:p>
            <a:r>
              <a:rPr lang="fr-FR" sz="1800" dirty="0"/>
              <a:t>30 000 tonnes d’équivalent CO2 </a:t>
            </a:r>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p:txBody>
          <a:bodyPr>
            <a:normAutofit/>
          </a:bodyPr>
          <a:lstStyle/>
          <a:p>
            <a:pPr algn="just"/>
            <a:r>
              <a:rPr lang="fr-FR" sz="1100" dirty="0"/>
              <a:t>Le secteur agricole représente 12% des émissions de gaz à effet de serre sur le territoire alors qu’il est responsable de 19% des émissions de GES en France.</a:t>
            </a:r>
          </a:p>
          <a:p>
            <a:pPr algn="just"/>
            <a:r>
              <a:rPr lang="fr-FR" sz="1100" dirty="0"/>
              <a:t>Dans ce secteur, la source principale (46%) de GES est attribué au N2O (protoxyde d’azote) qui provient essentiellement de l’utilisation d’engrais. Ensuite le CH4 à 30% émis par la fermentation entérique et les déjections animales. Puis le CO2 hors-biomasse provenant de la combustion de carburant pour les engins agricoles.</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Agriculture</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p:txBody>
          <a:bodyPr/>
          <a:lstStyle/>
          <a:p>
            <a:r>
              <a:rPr lang="fr-FR" sz="1800" dirty="0"/>
              <a:t>12% des émissions du territoire</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9" name="Espace réservé pour une image  35">
            <a:extLst>
              <a:ext uri="{FF2B5EF4-FFF2-40B4-BE49-F238E27FC236}">
                <a16:creationId xmlns:a16="http://schemas.microsoft.com/office/drawing/2014/main" xmlns="" id="{EFEC66C2-2666-4D14-8908-6E4A8E60A9F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xmlns="" id="{4DDFC51A-F4AB-46D7-A507-9F0AAE7FA0B3}"/>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p:pic>
      <p:graphicFrame>
        <p:nvGraphicFramePr>
          <p:cNvPr id="14" name="Espace réservé du contenu 13">
            <a:extLst>
              <a:ext uri="{FF2B5EF4-FFF2-40B4-BE49-F238E27FC236}">
                <a16:creationId xmlns:a16="http://schemas.microsoft.com/office/drawing/2014/main" xmlns="" id="{8A229009-E17B-4501-B7B4-ABA8EDB0C546}"/>
              </a:ext>
            </a:extLst>
          </p:cNvPr>
          <p:cNvGraphicFramePr>
            <a:graphicFrameLocks noGrp="1"/>
          </p:cNvGraphicFramePr>
          <p:nvPr>
            <p:ph sz="quarter" idx="25"/>
            <p:extLst>
              <p:ext uri="{D42A27DB-BD31-4B8C-83A1-F6EECF244321}">
                <p14:modId xmlns:p14="http://schemas.microsoft.com/office/powerpoint/2010/main" val="2812685924"/>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Espace réservé du graphique 14">
            <a:extLst>
              <a:ext uri="{FF2B5EF4-FFF2-40B4-BE49-F238E27FC236}">
                <a16:creationId xmlns:a16="http://schemas.microsoft.com/office/drawing/2014/main" xmlns="" id="{04408C47-0E97-410B-A120-923E136A21DE}"/>
              </a:ext>
            </a:extLst>
          </p:cNvPr>
          <p:cNvGraphicFramePr>
            <a:graphicFrameLocks noGrp="1"/>
          </p:cNvGraphicFramePr>
          <p:nvPr>
            <p:ph type="chart" sz="quarter" idx="22"/>
            <p:extLst>
              <p:ext uri="{D42A27DB-BD31-4B8C-83A1-F6EECF244321}">
                <p14:modId xmlns:p14="http://schemas.microsoft.com/office/powerpoint/2010/main" val="2856468720"/>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429C4A17-45C8-4E53-B6ED-8D829F5CA94A}"/>
              </a:ext>
            </a:extLst>
          </p:cNvPr>
          <p:cNvSpPr>
            <a:spLocks noGrp="1"/>
          </p:cNvSpPr>
          <p:nvPr>
            <p:ph type="sldNum" sz="quarter" idx="12"/>
          </p:nvPr>
        </p:nvSpPr>
        <p:spPr/>
        <p:txBody>
          <a:bodyPr/>
          <a:lstStyle/>
          <a:p>
            <a:fld id="{01DFE443-B80B-44A7-B8E3-175A733CB829}" type="slidenum">
              <a:rPr lang="fr-FR" smtClean="0"/>
              <a:t>77</a:t>
            </a:fld>
            <a:endParaRPr lang="fr-FR"/>
          </a:p>
        </p:txBody>
      </p:sp>
      <p:sp>
        <p:nvSpPr>
          <p:cNvPr id="17" name="Espace réservé du texte 1">
            <a:extLst>
              <a:ext uri="{FF2B5EF4-FFF2-40B4-BE49-F238E27FC236}">
                <a16:creationId xmlns:a16="http://schemas.microsoft.com/office/drawing/2014/main" xmlns="" id="{FFE32530-4870-4862-9FE7-D6CBE50209BF}"/>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8" name="ZoneTexte 17">
            <a:extLst>
              <a:ext uri="{FF2B5EF4-FFF2-40B4-BE49-F238E27FC236}">
                <a16:creationId xmlns:a16="http://schemas.microsoft.com/office/drawing/2014/main" xmlns="" id="{5E4168A8-1296-4836-B2E5-7D5714B172C8}"/>
              </a:ext>
            </a:extLst>
          </p:cNvPr>
          <p:cNvSpPr txBox="1"/>
          <p:nvPr/>
        </p:nvSpPr>
        <p:spPr>
          <a:xfrm>
            <a:off x="377825" y="5126441"/>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424157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p:txBody>
          <a:bodyPr/>
          <a:lstStyle/>
          <a:p>
            <a:r>
              <a:rPr lang="fr-FR" sz="1600" dirty="0"/>
              <a:t>18 000 tonnes d’équivalent CO2</a:t>
            </a:r>
          </a:p>
          <a:p>
            <a:endParaRPr lang="fr-FR" sz="1600" dirty="0"/>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p:txBody>
          <a:bodyPr>
            <a:normAutofit/>
          </a:bodyPr>
          <a:lstStyle/>
          <a:p>
            <a:pPr algn="just"/>
            <a:r>
              <a:rPr lang="fr-FR" sz="1100" dirty="0"/>
              <a:t>Le secteur industriel émet 8% des gaz à effet de serre du territoire, contre 18% des émissions à l’échelle nationale.</a:t>
            </a:r>
          </a:p>
          <a:p>
            <a:pPr algn="just"/>
            <a:r>
              <a:rPr lang="fr-FR" sz="1100" dirty="0"/>
              <a:t>Les gaz à effet de serre émis sont quasiment intégralement représentés par le CO2 hors-biomasse (97%), issus de la combustion des énergies fossiles utilisées dans l’industrie : principalement le gaz, puis le charbon et le fioul lourd.</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Industrie manufacturière</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p:txBody>
          <a:bodyPr/>
          <a:lstStyle/>
          <a:p>
            <a:r>
              <a:rPr lang="fr-FR" sz="1600" dirty="0"/>
              <a:t>8% des émissions du territoire</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7" name="Espace réservé du graphique 16">
            <a:extLst>
              <a:ext uri="{FF2B5EF4-FFF2-40B4-BE49-F238E27FC236}">
                <a16:creationId xmlns:a16="http://schemas.microsoft.com/office/drawing/2014/main" xmlns="" id="{B7FF731B-3246-48C0-80DD-1640729C81C1}"/>
              </a:ext>
            </a:extLst>
          </p:cNvPr>
          <p:cNvGraphicFramePr>
            <a:graphicFrameLocks noGrp="1"/>
          </p:cNvGraphicFramePr>
          <p:nvPr>
            <p:ph type="chart" sz="quarter" idx="22"/>
            <p:extLst>
              <p:ext uri="{D42A27DB-BD31-4B8C-83A1-F6EECF244321}">
                <p14:modId xmlns:p14="http://schemas.microsoft.com/office/powerpoint/2010/main" val="2649014795"/>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Espace réservé pour une image  35">
            <a:extLst>
              <a:ext uri="{FF2B5EF4-FFF2-40B4-BE49-F238E27FC236}">
                <a16:creationId xmlns:a16="http://schemas.microsoft.com/office/drawing/2014/main" xmlns="" id="{718FFEEE-67D5-4984-B369-F2C77F91119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xmlns="" id="{E4E5F6BE-DFDE-410F-A073-B5CB2D93D7C9}"/>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p:pic>
      <p:graphicFrame>
        <p:nvGraphicFramePr>
          <p:cNvPr id="14" name="Espace réservé du contenu 13">
            <a:extLst>
              <a:ext uri="{FF2B5EF4-FFF2-40B4-BE49-F238E27FC236}">
                <a16:creationId xmlns:a16="http://schemas.microsoft.com/office/drawing/2014/main" xmlns="" id="{7D6213F0-EC73-4378-97D0-87FE9B640509}"/>
              </a:ext>
            </a:extLst>
          </p:cNvPr>
          <p:cNvGraphicFramePr>
            <a:graphicFrameLocks noGrp="1"/>
          </p:cNvGraphicFramePr>
          <p:nvPr>
            <p:ph sz="quarter" idx="25"/>
            <p:extLst>
              <p:ext uri="{D42A27DB-BD31-4B8C-83A1-F6EECF244321}">
                <p14:modId xmlns:p14="http://schemas.microsoft.com/office/powerpoint/2010/main" val="3727154752"/>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30C28FF4-620E-40F4-BE1D-7AEBB635EF08}"/>
              </a:ext>
            </a:extLst>
          </p:cNvPr>
          <p:cNvSpPr>
            <a:spLocks noGrp="1"/>
          </p:cNvSpPr>
          <p:nvPr>
            <p:ph type="sldNum" sz="quarter" idx="12"/>
          </p:nvPr>
        </p:nvSpPr>
        <p:spPr/>
        <p:txBody>
          <a:bodyPr/>
          <a:lstStyle/>
          <a:p>
            <a:fld id="{01DFE443-B80B-44A7-B8E3-175A733CB829}" type="slidenum">
              <a:rPr lang="fr-FR" smtClean="0"/>
              <a:t>78</a:t>
            </a:fld>
            <a:endParaRPr lang="fr-FR"/>
          </a:p>
        </p:txBody>
      </p:sp>
      <p:sp>
        <p:nvSpPr>
          <p:cNvPr id="21" name="Espace réservé du texte 1">
            <a:extLst>
              <a:ext uri="{FF2B5EF4-FFF2-40B4-BE49-F238E27FC236}">
                <a16:creationId xmlns:a16="http://schemas.microsoft.com/office/drawing/2014/main" xmlns="" id="{80535B8F-4A9D-438B-8430-052AAA06BA2D}"/>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xmlns="" id="{4ED3450D-8F34-4CD9-B016-809F64DC3CFE}"/>
              </a:ext>
            </a:extLst>
          </p:cNvPr>
          <p:cNvSpPr txBox="1"/>
          <p:nvPr/>
        </p:nvSpPr>
        <p:spPr>
          <a:xfrm>
            <a:off x="377825" y="5126441"/>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3073913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p:txBody>
          <a:bodyPr/>
          <a:lstStyle/>
          <a:p>
            <a:r>
              <a:rPr lang="fr-FR" sz="1800" dirty="0"/>
              <a:t>10500  tonnes d’équivalent CO2</a:t>
            </a:r>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p:txBody>
          <a:bodyPr>
            <a:normAutofit/>
          </a:bodyPr>
          <a:lstStyle/>
          <a:p>
            <a:pPr algn="just"/>
            <a:r>
              <a:rPr lang="fr-FR" sz="1100" dirty="0"/>
              <a:t>Le 5</a:t>
            </a:r>
            <a:r>
              <a:rPr lang="fr-FR" sz="1100" baseline="30000" dirty="0"/>
              <a:t>ème</a:t>
            </a:r>
            <a:r>
              <a:rPr lang="fr-FR" sz="1100" dirty="0"/>
              <a:t> secteur responsable des émissions de gaz à effet de serre est le secteur tertiaire qui participe à hauteur de 6% des émissions des GES du territoire.</a:t>
            </a:r>
          </a:p>
          <a:p>
            <a:pPr algn="just"/>
            <a:r>
              <a:rPr lang="fr-FR" sz="1100" dirty="0"/>
              <a:t>On retrouve principalement le CO2 hors-biomasse avec quelques traces éventuels (de l’ordre de - de 1% des émissions du secteur) des autres GES. Le CO2 est en très grande majorité issu de la combustion de gaz et de fioul pour le chauffage.</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Tertiaire</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p:txBody>
          <a:bodyPr/>
          <a:lstStyle/>
          <a:p>
            <a:r>
              <a:rPr lang="fr-FR" sz="1800" dirty="0"/>
              <a:t>6% des émissions du territoire</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7" name="Espace réservé du graphique 16">
            <a:extLst>
              <a:ext uri="{FF2B5EF4-FFF2-40B4-BE49-F238E27FC236}">
                <a16:creationId xmlns:a16="http://schemas.microsoft.com/office/drawing/2014/main" xmlns="" id="{CC52EF3B-86A4-458F-B991-F04E5E8D8013}"/>
              </a:ext>
            </a:extLst>
          </p:cNvPr>
          <p:cNvGraphicFramePr>
            <a:graphicFrameLocks noGrp="1"/>
          </p:cNvGraphicFramePr>
          <p:nvPr>
            <p:ph type="chart" sz="quarter" idx="22"/>
            <p:extLst>
              <p:ext uri="{D42A27DB-BD31-4B8C-83A1-F6EECF244321}">
                <p14:modId xmlns:p14="http://schemas.microsoft.com/office/powerpoint/2010/main" val="218909973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19" name="Espace réservé pour une image  35">
            <a:extLst>
              <a:ext uri="{FF2B5EF4-FFF2-40B4-BE49-F238E27FC236}">
                <a16:creationId xmlns:a16="http://schemas.microsoft.com/office/drawing/2014/main" xmlns="" id="{18A6FBFA-BAEF-4B66-8B2D-2B2864B01BFA}"/>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0" name="Espace réservé pour une image  19">
            <a:extLst>
              <a:ext uri="{FF2B5EF4-FFF2-40B4-BE49-F238E27FC236}">
                <a16:creationId xmlns:a16="http://schemas.microsoft.com/office/drawing/2014/main" xmlns="" id="{F5DEEFC3-F14E-48C9-B332-CFDF1E6ACA6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p:pic>
      <p:graphicFrame>
        <p:nvGraphicFramePr>
          <p:cNvPr id="21" name="Espace réservé du contenu 20">
            <a:extLst>
              <a:ext uri="{FF2B5EF4-FFF2-40B4-BE49-F238E27FC236}">
                <a16:creationId xmlns:a16="http://schemas.microsoft.com/office/drawing/2014/main" xmlns="" id="{EE50B176-F9AD-4DA5-BC88-6D6C1A5D2E1A}"/>
              </a:ext>
            </a:extLst>
          </p:cNvPr>
          <p:cNvGraphicFramePr>
            <a:graphicFrameLocks noGrp="1"/>
          </p:cNvGraphicFramePr>
          <p:nvPr>
            <p:ph sz="quarter" idx="25"/>
            <p:extLst>
              <p:ext uri="{D42A27DB-BD31-4B8C-83A1-F6EECF244321}">
                <p14:modId xmlns:p14="http://schemas.microsoft.com/office/powerpoint/2010/main" val="2677576397"/>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68EB6DE3-8289-4447-B80C-9D39A7F7DFD8}"/>
              </a:ext>
            </a:extLst>
          </p:cNvPr>
          <p:cNvSpPr>
            <a:spLocks noGrp="1"/>
          </p:cNvSpPr>
          <p:nvPr>
            <p:ph type="sldNum" sz="quarter" idx="12"/>
          </p:nvPr>
        </p:nvSpPr>
        <p:spPr/>
        <p:txBody>
          <a:bodyPr/>
          <a:lstStyle/>
          <a:p>
            <a:fld id="{01DFE443-B80B-44A7-B8E3-175A733CB829}" type="slidenum">
              <a:rPr lang="fr-FR" smtClean="0"/>
              <a:t>79</a:t>
            </a:fld>
            <a:endParaRPr lang="fr-FR"/>
          </a:p>
        </p:txBody>
      </p:sp>
      <p:sp>
        <p:nvSpPr>
          <p:cNvPr id="22" name="Espace réservé du texte 1">
            <a:extLst>
              <a:ext uri="{FF2B5EF4-FFF2-40B4-BE49-F238E27FC236}">
                <a16:creationId xmlns:a16="http://schemas.microsoft.com/office/drawing/2014/main" xmlns="" id="{D0170D47-DB5E-4C58-97CF-BADF99EE6CB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xmlns="" id="{82077838-CBCD-4A35-AEFD-64911EB804D3}"/>
              </a:ext>
            </a:extLst>
          </p:cNvPr>
          <p:cNvSpPr txBox="1"/>
          <p:nvPr/>
        </p:nvSpPr>
        <p:spPr>
          <a:xfrm>
            <a:off x="377825" y="5164183"/>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329951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xmlns="" id="{4CAC4170-302F-47F9-96A1-3A4C9BD07181}"/>
              </a:ext>
            </a:extLst>
          </p:cNvPr>
          <p:cNvSpPr>
            <a:spLocks noGrp="1"/>
          </p:cNvSpPr>
          <p:nvPr>
            <p:ph type="title"/>
          </p:nvPr>
        </p:nvSpPr>
        <p:spPr/>
        <p:txBody>
          <a:bodyPr/>
          <a:lstStyle/>
          <a:p>
            <a:r>
              <a:rPr lang="fr-FR" dirty="0"/>
              <a:t>CHIFFRES CLÉS </a:t>
            </a:r>
          </a:p>
        </p:txBody>
      </p:sp>
      <p:pic>
        <p:nvPicPr>
          <p:cNvPr id="4" name="Espace réservé pour une image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89" r="2689"/>
          <a:stretch>
            <a:fillRect/>
          </a:stretch>
        </p:blipFill>
        <p:spPr/>
      </p:pic>
      <p:pic>
        <p:nvPicPr>
          <p:cNvPr id="3" name="Espace réservé pour une image  2">
            <a:extLst>
              <a:ext uri="{FF2B5EF4-FFF2-40B4-BE49-F238E27FC236}">
                <a16:creationId xmlns:a16="http://schemas.microsoft.com/office/drawing/2014/main" xmlns="" id="{0226C541-5968-4E16-ADDD-7ADC780FE7A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1491" b="31491"/>
          <a:stretch>
            <a:fillRect/>
          </a:stretch>
        </p:blipFill>
        <p:spPr/>
      </p:pic>
      <p:pic>
        <p:nvPicPr>
          <p:cNvPr id="11" name="Espace réservé pour une image  18">
            <a:extLst>
              <a:ext uri="{FF2B5EF4-FFF2-40B4-BE49-F238E27FC236}">
                <a16:creationId xmlns:a16="http://schemas.microsoft.com/office/drawing/2014/main" xmlns="" id="{38D169E2-6EB5-4128-BF62-8B4B6EC693F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6726" r="16726"/>
          <a:stretch>
            <a:fillRect/>
          </a:stretch>
        </p:blipFill>
        <p:spPr/>
      </p:pic>
      <p:sp>
        <p:nvSpPr>
          <p:cNvPr id="21" name="Espace réservé du texte 20">
            <a:extLst>
              <a:ext uri="{FF2B5EF4-FFF2-40B4-BE49-F238E27FC236}">
                <a16:creationId xmlns:a16="http://schemas.microsoft.com/office/drawing/2014/main" xmlns="" id="{DB1AAA95-0610-483F-980A-3D17A06F2B17}"/>
              </a:ext>
            </a:extLst>
          </p:cNvPr>
          <p:cNvSpPr>
            <a:spLocks noGrp="1"/>
          </p:cNvSpPr>
          <p:nvPr>
            <p:ph type="body" sz="quarter" idx="15"/>
          </p:nvPr>
        </p:nvSpPr>
        <p:spPr/>
        <p:txBody>
          <a:bodyPr/>
          <a:lstStyle/>
          <a:p>
            <a:r>
              <a:rPr lang="fr-FR" dirty="0"/>
              <a:t>Énergie – Gaz à effet de serre – Pollution atmosphérique – Vulnérabilité – Futurs climatiques – Forces et faiblesses du territoire</a:t>
            </a:r>
          </a:p>
        </p:txBody>
      </p:sp>
    </p:spTree>
    <p:extLst>
      <p:ext uri="{BB962C8B-B14F-4D97-AF65-F5344CB8AC3E}">
        <p14:creationId xmlns:p14="http://schemas.microsoft.com/office/powerpoint/2010/main" val="34845306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a:xfrm>
            <a:off x="5159829" y="5361702"/>
            <a:ext cx="3806774" cy="360000"/>
          </a:xfrm>
        </p:spPr>
        <p:txBody>
          <a:bodyPr/>
          <a:lstStyle/>
          <a:p>
            <a:r>
              <a:rPr lang="fr-FR" sz="1800" dirty="0"/>
              <a:t>1200 tonnes d’équivalent CO2</a:t>
            </a:r>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a:xfrm>
            <a:off x="4724567" y="1811426"/>
            <a:ext cx="4209804" cy="3017559"/>
          </a:xfrm>
        </p:spPr>
        <p:txBody>
          <a:bodyPr>
            <a:normAutofit fontScale="92500" lnSpcReduction="10000"/>
          </a:bodyPr>
          <a:lstStyle/>
          <a:p>
            <a:pPr algn="just"/>
            <a:r>
              <a:rPr lang="fr-FR" dirty="0"/>
              <a:t>Le traitement des déchets représente moins de 1% des émissions des GES du territoire, alors qu’il est responsable de 4% de celles de la France. Les déchets sont principalement incinérés à Dijon.</a:t>
            </a:r>
          </a:p>
          <a:p>
            <a:pPr algn="just"/>
            <a:r>
              <a:rPr lang="fr-FR" dirty="0"/>
              <a:t>Le principale gaz à effet de serre lié à la gestion des déchets sur le territoire est le méthane (CH4), qui est rejeté lors de la décomposition des déchets. Les déchets organiques sont valorisés au sein de plateformes de compostage (gérée par BIODEPE). Celles-ci accueillent les déchets verts des déchetteries, les boues d’épuration et des résidus de l’agriculture et de l’industrie agroalimentaire.  Le processus de décomposition  produit du CH4 et dans une moindre du N2O, qui sont relâchés dans l’atmosphère.</a:t>
            </a:r>
          </a:p>
          <a:p>
            <a:pPr algn="just"/>
            <a:r>
              <a:rPr lang="fr-FR" dirty="0"/>
              <a:t>Le second gaz responsable est le protoxyde d’azote (N2O), issu aussi du traitement de l’eau (station d’épuration).</a:t>
            </a:r>
          </a:p>
          <a:p>
            <a:pPr algn="just"/>
            <a:r>
              <a:rPr lang="fr-FR" dirty="0"/>
              <a:t>Ces déchets et le méthane particulièrement, peuvent être une source importante de production d’énergie à valoriser par des processus de méthanisation.</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Traitement des déchets</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a:xfrm>
            <a:off x="4722663" y="4885893"/>
            <a:ext cx="4213213" cy="334497"/>
          </a:xfrm>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a:xfrm>
            <a:off x="5159829" y="5877973"/>
            <a:ext cx="3806774" cy="360000"/>
          </a:xfrm>
        </p:spPr>
        <p:txBody>
          <a:bodyPr/>
          <a:lstStyle/>
          <a:p>
            <a:r>
              <a:rPr lang="fr-FR" sz="1800" dirty="0"/>
              <a:t>0,47% des émissions du territoire</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xmlns="" id="{5B5D3D79-6F38-4944-B255-97CEA746548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xfrm>
            <a:off x="4723993" y="5361702"/>
            <a:ext cx="310774" cy="360000"/>
          </a:xfrm>
          <a:prstGeom prst="rect">
            <a:avLst/>
          </a:prstGeom>
        </p:spPr>
      </p:pic>
      <p:pic>
        <p:nvPicPr>
          <p:cNvPr id="20" name="Espace réservé pour une image  19">
            <a:extLst>
              <a:ext uri="{FF2B5EF4-FFF2-40B4-BE49-F238E27FC236}">
                <a16:creationId xmlns:a16="http://schemas.microsoft.com/office/drawing/2014/main" xmlns="" id="{F065912B-9AEC-419D-988F-E1B54F40E66B}"/>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6637" r="6637"/>
          <a:stretch>
            <a:fillRect/>
          </a:stretch>
        </p:blipFill>
        <p:spPr>
          <a:xfrm>
            <a:off x="4723993" y="5877974"/>
            <a:ext cx="310774" cy="360000"/>
          </a:xfrm>
        </p:spPr>
      </p:pic>
      <p:graphicFrame>
        <p:nvGraphicFramePr>
          <p:cNvPr id="14" name="Espace réservé du contenu 13">
            <a:extLst>
              <a:ext uri="{FF2B5EF4-FFF2-40B4-BE49-F238E27FC236}">
                <a16:creationId xmlns:a16="http://schemas.microsoft.com/office/drawing/2014/main" xmlns="" id="{9BFB114F-291B-4A66-8C81-CFF32B7A8DA8}"/>
              </a:ext>
            </a:extLst>
          </p:cNvPr>
          <p:cNvGraphicFramePr>
            <a:graphicFrameLocks noGrp="1"/>
          </p:cNvGraphicFramePr>
          <p:nvPr>
            <p:ph sz="quarter" idx="25"/>
            <p:extLst>
              <p:ext uri="{D42A27DB-BD31-4B8C-83A1-F6EECF244321}">
                <p14:modId xmlns:p14="http://schemas.microsoft.com/office/powerpoint/2010/main" val="2653484339"/>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Espace réservé du graphique 20">
            <a:extLst>
              <a:ext uri="{FF2B5EF4-FFF2-40B4-BE49-F238E27FC236}">
                <a16:creationId xmlns:a16="http://schemas.microsoft.com/office/drawing/2014/main" xmlns="" id="{26F94824-73E0-469A-B061-CB725FB6E0F2}"/>
              </a:ext>
            </a:extLst>
          </p:cNvPr>
          <p:cNvGraphicFramePr>
            <a:graphicFrameLocks noGrp="1"/>
          </p:cNvGraphicFramePr>
          <p:nvPr>
            <p:ph type="chart" sz="quarter" idx="22"/>
            <p:extLst>
              <p:ext uri="{D42A27DB-BD31-4B8C-83A1-F6EECF244321}">
                <p14:modId xmlns:p14="http://schemas.microsoft.com/office/powerpoint/2010/main" val="4232438113"/>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FB195D10-F7E3-4EC7-A8CC-A5E145754380}"/>
              </a:ext>
            </a:extLst>
          </p:cNvPr>
          <p:cNvSpPr>
            <a:spLocks noGrp="1"/>
          </p:cNvSpPr>
          <p:nvPr>
            <p:ph type="sldNum" sz="quarter" idx="12"/>
          </p:nvPr>
        </p:nvSpPr>
        <p:spPr/>
        <p:txBody>
          <a:bodyPr/>
          <a:lstStyle/>
          <a:p>
            <a:fld id="{01DFE443-B80B-44A7-B8E3-175A733CB829}" type="slidenum">
              <a:rPr lang="fr-FR" smtClean="0"/>
              <a:t>80</a:t>
            </a:fld>
            <a:endParaRPr lang="fr-FR" dirty="0"/>
          </a:p>
        </p:txBody>
      </p:sp>
      <p:sp>
        <p:nvSpPr>
          <p:cNvPr id="17" name="Espace réservé du texte 1">
            <a:extLst>
              <a:ext uri="{FF2B5EF4-FFF2-40B4-BE49-F238E27FC236}">
                <a16:creationId xmlns:a16="http://schemas.microsoft.com/office/drawing/2014/main" xmlns="" id="{5A7D2547-01F9-4281-8C63-E2D196FF3C8A}"/>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xmlns="" id="{4FEF5F5E-880B-45EA-9C22-C82C0EC77210}"/>
              </a:ext>
            </a:extLst>
          </p:cNvPr>
          <p:cNvSpPr txBox="1"/>
          <p:nvPr/>
        </p:nvSpPr>
        <p:spPr>
          <a:xfrm>
            <a:off x="252763" y="5157242"/>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21123321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C9532C99-49FD-4B23-B642-D36209A3F9A2}"/>
              </a:ext>
            </a:extLst>
          </p:cNvPr>
          <p:cNvSpPr>
            <a:spLocks noGrp="1"/>
          </p:cNvSpPr>
          <p:nvPr>
            <p:ph type="body" sz="quarter" idx="18"/>
          </p:nvPr>
        </p:nvSpPr>
        <p:spPr/>
        <p:txBody>
          <a:bodyPr/>
          <a:lstStyle/>
          <a:p>
            <a:r>
              <a:rPr lang="fr-FR" sz="1800" dirty="0"/>
              <a:t>740 tonnes d’équivalent CO2</a:t>
            </a:r>
          </a:p>
        </p:txBody>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p:txBody>
          <a:bodyPr>
            <a:normAutofit/>
          </a:bodyPr>
          <a:lstStyle/>
          <a:p>
            <a:pPr algn="just"/>
            <a:r>
              <a:rPr lang="fr-FR" sz="1100" dirty="0"/>
              <a:t>Les émissions de gaz à effet de serre dans l’industrie de l’énergie représentent moins de 1% des émissions du territoire. </a:t>
            </a:r>
          </a:p>
          <a:p>
            <a:pPr algn="just"/>
            <a:r>
              <a:rPr lang="fr-FR" sz="1100" dirty="0"/>
              <a:t>L’industrie de l’énergie représente le secteur de production, la transformation et la distribution d'énergie. Ce secteur émet principalement du méthane (CH4 à plus de 99% des émissions) issu de la production de chauffage et de gaz par méthanisation.</a:t>
            </a:r>
          </a:p>
          <a:p>
            <a:pPr algn="just"/>
            <a:r>
              <a:rPr lang="fr-FR" sz="1100" dirty="0"/>
              <a:t>Un unique méthaniseur est installé pour l’ensemble du territoire, une piste à ne pas négliger pour produire de l’énergie.</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Industrie de l’énergie</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p:txBody>
          <a:bodyPr/>
          <a:lstStyle/>
          <a:p>
            <a:r>
              <a:rPr lang="fr-FR" sz="1800" dirty="0"/>
              <a:t>0,33% des émissions du territoire</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prstGeom prst="rect">
            <a:avLst/>
          </a:prstGeom>
        </p:spPr>
      </p:pic>
      <p:graphicFrame>
        <p:nvGraphicFramePr>
          <p:cNvPr id="17" name="Espace réservé du graphique 16">
            <a:extLst>
              <a:ext uri="{FF2B5EF4-FFF2-40B4-BE49-F238E27FC236}">
                <a16:creationId xmlns:a16="http://schemas.microsoft.com/office/drawing/2014/main" xmlns="" id="{F2A5B29B-D458-44F2-8B7A-F05B6D684E6B}"/>
              </a:ext>
            </a:extLst>
          </p:cNvPr>
          <p:cNvGraphicFramePr>
            <a:graphicFrameLocks noGrp="1"/>
          </p:cNvGraphicFramePr>
          <p:nvPr>
            <p:ph type="chart" sz="quarter" idx="22"/>
            <p:extLst>
              <p:ext uri="{D42A27DB-BD31-4B8C-83A1-F6EECF244321}">
                <p14:modId xmlns:p14="http://schemas.microsoft.com/office/powerpoint/2010/main" val="46724395"/>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3"/>
          </a:graphicData>
        </a:graphic>
      </p:graphicFrame>
      <p:pic>
        <p:nvPicPr>
          <p:cNvPr id="20" name="Espace réservé pour une image  41">
            <a:extLst>
              <a:ext uri="{FF2B5EF4-FFF2-40B4-BE49-F238E27FC236}">
                <a16:creationId xmlns:a16="http://schemas.microsoft.com/office/drawing/2014/main" xmlns="" id="{EA26F633-EB04-468B-9FC6-05EB81C9F1FD}"/>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pic>
        <p:nvPicPr>
          <p:cNvPr id="21" name="Espace réservé pour une image  19">
            <a:extLst>
              <a:ext uri="{FF2B5EF4-FFF2-40B4-BE49-F238E27FC236}">
                <a16:creationId xmlns:a16="http://schemas.microsoft.com/office/drawing/2014/main" xmlns="" id="{D0544D7B-BF4D-4CA4-94BB-0A62058C940D}"/>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637" r="6637"/>
          <a:stretch>
            <a:fillRect/>
          </a:stretch>
        </p:blipFill>
        <p:spPr/>
      </p:pic>
      <p:graphicFrame>
        <p:nvGraphicFramePr>
          <p:cNvPr id="14" name="Espace réservé du contenu 13">
            <a:extLst>
              <a:ext uri="{FF2B5EF4-FFF2-40B4-BE49-F238E27FC236}">
                <a16:creationId xmlns:a16="http://schemas.microsoft.com/office/drawing/2014/main" xmlns="" id="{489E2D15-77D2-4955-B4D8-DE4D047B5D0B}"/>
              </a:ext>
            </a:extLst>
          </p:cNvPr>
          <p:cNvGraphicFramePr>
            <a:graphicFrameLocks noGrp="1"/>
          </p:cNvGraphicFramePr>
          <p:nvPr>
            <p:ph sz="quarter" idx="25"/>
            <p:extLst>
              <p:ext uri="{D42A27DB-BD31-4B8C-83A1-F6EECF244321}">
                <p14:modId xmlns:p14="http://schemas.microsoft.com/office/powerpoint/2010/main" val="128169801"/>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FF7630F4-6F0C-4ADE-AC2A-FBDA998E2A6E}"/>
              </a:ext>
            </a:extLst>
          </p:cNvPr>
          <p:cNvSpPr>
            <a:spLocks noGrp="1"/>
          </p:cNvSpPr>
          <p:nvPr>
            <p:ph type="sldNum" sz="quarter" idx="12"/>
          </p:nvPr>
        </p:nvSpPr>
        <p:spPr/>
        <p:txBody>
          <a:bodyPr/>
          <a:lstStyle/>
          <a:p>
            <a:fld id="{01DFE443-B80B-44A7-B8E3-175A733CB829}" type="slidenum">
              <a:rPr lang="fr-FR" smtClean="0"/>
              <a:t>81</a:t>
            </a:fld>
            <a:endParaRPr lang="fr-FR"/>
          </a:p>
        </p:txBody>
      </p:sp>
      <p:sp>
        <p:nvSpPr>
          <p:cNvPr id="22" name="Espace réservé du texte 1">
            <a:extLst>
              <a:ext uri="{FF2B5EF4-FFF2-40B4-BE49-F238E27FC236}">
                <a16:creationId xmlns:a16="http://schemas.microsoft.com/office/drawing/2014/main" xmlns="" id="{8F29E659-7CF3-4E44-AE0E-4C805917304E}"/>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28239292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pour une image  19">
            <a:extLst>
              <a:ext uri="{FF2B5EF4-FFF2-40B4-BE49-F238E27FC236}">
                <a16:creationId xmlns:a16="http://schemas.microsoft.com/office/drawing/2014/main" xmlns="" id="{DF286990-2B6D-476C-BD2C-D74732A41DC5}"/>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6637" r="6637"/>
          <a:stretch>
            <a:fillRect/>
          </a:stretch>
        </p:blipFill>
        <p:spPr/>
      </p:pic>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p:txBody>
          <a:bodyPr>
            <a:normAutofit/>
          </a:bodyPr>
          <a:lstStyle/>
          <a:p>
            <a:pPr algn="just"/>
            <a:r>
              <a:rPr lang="fr-FR" sz="1100" dirty="0"/>
              <a:t>Les transports non routier correspondent aux transports  ferroviaires sur le territoire.</a:t>
            </a:r>
          </a:p>
          <a:p>
            <a:pPr algn="just"/>
            <a:r>
              <a:rPr lang="fr-FR" sz="1100" dirty="0"/>
              <a:t>Les transports non routier représentent une part très faible (moins de 1% des émissions de gaz à effet de serre) pour le territoire. Il en va de même pour le transport ferroviaire national (0,7%). </a:t>
            </a:r>
          </a:p>
          <a:p>
            <a:pPr algn="just"/>
            <a:r>
              <a:rPr lang="fr-FR" sz="1100" dirty="0"/>
              <a:t>Plusieurs  trains sont tractés par des locomotives à diesel. Les émissions issues de ce secteur sont essentiellement du CO2 (à 99,3%) provenant de la consommation d’énergie de ces locomotives. L’énergie employée par les transports ferroviaires étant composée à 92% d’électricité.</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Transports non routier</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p:txBody>
          <a:bodyPr/>
          <a:lstStyle/>
          <a:p>
            <a:r>
              <a:rPr lang="fr-FR" dirty="0"/>
              <a:t>Chiffres clés</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xmlns="" id="{049EC95D-296D-466F-BD7D-B5F4C8D77576}"/>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6828" r="6828"/>
          <a:stretch>
            <a:fillRect/>
          </a:stretch>
        </p:blipFill>
        <p:spPr>
          <a:prstGeom prst="rect">
            <a:avLst/>
          </a:prstGeom>
        </p:spPr>
      </p:pic>
      <p:sp>
        <p:nvSpPr>
          <p:cNvPr id="22" name="Espace réservé du texte 2">
            <a:extLst>
              <a:ext uri="{FF2B5EF4-FFF2-40B4-BE49-F238E27FC236}">
                <a16:creationId xmlns:a16="http://schemas.microsoft.com/office/drawing/2014/main" xmlns="" id="{C5A89355-4CB5-4021-A902-714F96853A63}"/>
              </a:ext>
            </a:extLst>
          </p:cNvPr>
          <p:cNvSpPr>
            <a:spLocks noGrp="1"/>
          </p:cNvSpPr>
          <p:nvPr>
            <p:ph type="body" sz="quarter" idx="19"/>
          </p:nvPr>
        </p:nvSpPr>
        <p:spPr/>
        <p:txBody>
          <a:bodyPr/>
          <a:lstStyle/>
          <a:p>
            <a:r>
              <a:rPr lang="fr-FR" sz="1800" dirty="0"/>
              <a:t>0,13% des émissions du territoire</a:t>
            </a:r>
          </a:p>
        </p:txBody>
      </p:sp>
      <p:sp>
        <p:nvSpPr>
          <p:cNvPr id="23" name="Espace réservé du texte 12">
            <a:extLst>
              <a:ext uri="{FF2B5EF4-FFF2-40B4-BE49-F238E27FC236}">
                <a16:creationId xmlns:a16="http://schemas.microsoft.com/office/drawing/2014/main" xmlns="" id="{1CA08EE0-5134-4F19-AD06-C4ACD64BE6E7}"/>
              </a:ext>
            </a:extLst>
          </p:cNvPr>
          <p:cNvSpPr>
            <a:spLocks noGrp="1"/>
          </p:cNvSpPr>
          <p:nvPr>
            <p:ph type="body" sz="quarter" idx="18"/>
          </p:nvPr>
        </p:nvSpPr>
        <p:spPr/>
        <p:txBody>
          <a:bodyPr/>
          <a:lstStyle/>
          <a:p>
            <a:r>
              <a:rPr lang="fr-FR" sz="1800" dirty="0"/>
              <a:t>320 tonnes d’équivalent CO2</a:t>
            </a:r>
          </a:p>
        </p:txBody>
      </p:sp>
      <p:graphicFrame>
        <p:nvGraphicFramePr>
          <p:cNvPr id="24" name="Espace réservé du contenu 23">
            <a:extLst>
              <a:ext uri="{FF2B5EF4-FFF2-40B4-BE49-F238E27FC236}">
                <a16:creationId xmlns:a16="http://schemas.microsoft.com/office/drawing/2014/main" xmlns="" id="{16066145-BD39-47CE-B0CD-B3A0EA47F602}"/>
              </a:ext>
            </a:extLst>
          </p:cNvPr>
          <p:cNvGraphicFramePr>
            <a:graphicFrameLocks noGrp="1"/>
          </p:cNvGraphicFramePr>
          <p:nvPr>
            <p:ph sz="quarter" idx="25"/>
            <p:extLst>
              <p:ext uri="{D42A27DB-BD31-4B8C-83A1-F6EECF244321}">
                <p14:modId xmlns:p14="http://schemas.microsoft.com/office/powerpoint/2010/main" val="1461615706"/>
              </p:ext>
            </p:extLst>
          </p:nvPr>
        </p:nvGraphicFramePr>
        <p:xfrm>
          <a:off x="377825" y="4841875"/>
          <a:ext cx="4041775" cy="1403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Espace réservé du graphique 20">
            <a:extLst>
              <a:ext uri="{FF2B5EF4-FFF2-40B4-BE49-F238E27FC236}">
                <a16:creationId xmlns:a16="http://schemas.microsoft.com/office/drawing/2014/main" xmlns="" id="{79C37B81-79B8-4D1E-9E54-0C45C7E52FD8}"/>
              </a:ext>
            </a:extLst>
          </p:cNvPr>
          <p:cNvGraphicFramePr>
            <a:graphicFrameLocks noGrp="1"/>
          </p:cNvGraphicFramePr>
          <p:nvPr>
            <p:ph type="chart" sz="quarter" idx="22"/>
            <p:extLst>
              <p:ext uri="{D42A27DB-BD31-4B8C-83A1-F6EECF244321}">
                <p14:modId xmlns:p14="http://schemas.microsoft.com/office/powerpoint/2010/main" val="1201320987"/>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2" name="Espace réservé du numéro de diapositive 1">
            <a:extLst>
              <a:ext uri="{FF2B5EF4-FFF2-40B4-BE49-F238E27FC236}">
                <a16:creationId xmlns:a16="http://schemas.microsoft.com/office/drawing/2014/main" xmlns="" id="{9A6A56C6-412F-4177-8659-FCEA7474A270}"/>
              </a:ext>
            </a:extLst>
          </p:cNvPr>
          <p:cNvSpPr>
            <a:spLocks noGrp="1"/>
          </p:cNvSpPr>
          <p:nvPr>
            <p:ph type="sldNum" sz="quarter" idx="12"/>
          </p:nvPr>
        </p:nvSpPr>
        <p:spPr/>
        <p:txBody>
          <a:bodyPr/>
          <a:lstStyle/>
          <a:p>
            <a:fld id="{01DFE443-B80B-44A7-B8E3-175A733CB829}" type="slidenum">
              <a:rPr lang="fr-FR" smtClean="0"/>
              <a:t>82</a:t>
            </a:fld>
            <a:endParaRPr lang="fr-FR"/>
          </a:p>
        </p:txBody>
      </p:sp>
      <p:sp>
        <p:nvSpPr>
          <p:cNvPr id="17" name="Espace réservé du texte 1">
            <a:extLst>
              <a:ext uri="{FF2B5EF4-FFF2-40B4-BE49-F238E27FC236}">
                <a16:creationId xmlns:a16="http://schemas.microsoft.com/office/drawing/2014/main" xmlns="" id="{5547F0A0-115E-4709-8B70-805D5324481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
        <p:nvSpPr>
          <p:cNvPr id="15" name="ZoneTexte 14">
            <a:extLst>
              <a:ext uri="{FF2B5EF4-FFF2-40B4-BE49-F238E27FC236}">
                <a16:creationId xmlns:a16="http://schemas.microsoft.com/office/drawing/2014/main" xmlns="" id="{6163518B-C73A-4051-9F75-6A38F1389E43}"/>
              </a:ext>
            </a:extLst>
          </p:cNvPr>
          <p:cNvSpPr txBox="1"/>
          <p:nvPr/>
        </p:nvSpPr>
        <p:spPr>
          <a:xfrm>
            <a:off x="177397" y="5154658"/>
            <a:ext cx="582211" cy="230832"/>
          </a:xfrm>
          <a:prstGeom prst="rect">
            <a:avLst/>
          </a:prstGeom>
          <a:noFill/>
        </p:spPr>
        <p:txBody>
          <a:bodyPr wrap="none" rtlCol="0">
            <a:spAutoFit/>
          </a:bodyPr>
          <a:lstStyle/>
          <a:p>
            <a:r>
              <a:rPr lang="fr-FR" sz="900" dirty="0"/>
              <a:t>teqCO2</a:t>
            </a:r>
          </a:p>
        </p:txBody>
      </p:sp>
    </p:spTree>
    <p:extLst>
      <p:ext uri="{BB962C8B-B14F-4D97-AF65-F5344CB8AC3E}">
        <p14:creationId xmlns:p14="http://schemas.microsoft.com/office/powerpoint/2010/main" val="17465996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xmlns="" Requires="cx1">
          <p:graphicFrame>
            <p:nvGraphicFramePr>
              <p:cNvPr id="24" name="Espace réservé du contenu 23">
                <a:extLst>
                  <a:ext uri="{FF2B5EF4-FFF2-40B4-BE49-F238E27FC236}">
                    <a16:creationId xmlns:a16="http://schemas.microsoft.com/office/drawing/2014/main" id="{00409208-FDFC-4698-A0DC-669874B7FE0B}"/>
                  </a:ext>
                </a:extLst>
              </p:cNvPr>
              <p:cNvGraphicFramePr>
                <a:graphicFrameLocks noGrp="1"/>
              </p:cNvGraphicFramePr>
              <p:nvPr>
                <p:ph sz="quarter" idx="25"/>
                <p:extLst>
                  <p:ext uri="{D42A27DB-BD31-4B8C-83A1-F6EECF244321}">
                    <p14:modId xmlns:p14="http://schemas.microsoft.com/office/powerpoint/2010/main" val="3639859090"/>
                  </p:ext>
                </p:extLst>
              </p:nvPr>
            </p:nvGraphicFramePr>
            <p:xfrm>
              <a:off x="377825" y="4287795"/>
              <a:ext cx="4041775" cy="195743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24" name="Espace réservé du contenu 23">
                <a:extLst>
                  <a:ext uri="{FF2B5EF4-FFF2-40B4-BE49-F238E27FC236}">
                    <a16:creationId xmlns:a16="http://schemas.microsoft.com/office/drawing/2014/main" xmlns="" xmlns:cx1="http://schemas.microsoft.com/office/drawing/2015/9/8/chartex" id="{00409208-FDFC-4698-A0DC-669874B7FE0B}"/>
                  </a:ext>
                </a:extLst>
              </p:cNvPr>
              <p:cNvPicPr>
                <a:picLocks noGrp="1" noRot="1" noChangeAspect="1" noMove="1" noResize="1" noEditPoints="1" noAdjustHandles="1" noChangeArrowheads="1" noChangeShapeType="1"/>
              </p:cNvPicPr>
              <p:nvPr/>
            </p:nvPicPr>
            <p:blipFill>
              <a:blip r:embed="rId3"/>
              <a:stretch>
                <a:fillRect/>
              </a:stretch>
            </p:blipFill>
            <p:spPr>
              <a:xfrm>
                <a:off x="377825" y="4287795"/>
                <a:ext cx="4041775" cy="1957430"/>
              </a:xfrm>
              <a:prstGeom prst="rect">
                <a:avLst/>
              </a:prstGeom>
            </p:spPr>
          </p:pic>
        </mc:Fallback>
      </mc:AlternateContent>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normAutofit fontScale="90000"/>
          </a:bodyPr>
          <a:lstStyle/>
          <a:p>
            <a:r>
              <a:rPr lang="fr-FR" dirty="0"/>
              <a:t>Emissions de gaz à effet de serre – État des lieux</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a:xfrm>
            <a:off x="4724567" y="1811427"/>
            <a:ext cx="4209804" cy="2964582"/>
          </a:xfrm>
        </p:spPr>
        <p:txBody>
          <a:bodyPr>
            <a:normAutofit lnSpcReduction="10000"/>
          </a:bodyPr>
          <a:lstStyle/>
          <a:p>
            <a:pPr algn="just"/>
            <a:r>
              <a:rPr lang="fr-FR" sz="1100" dirty="0"/>
              <a:t>Le territoire a le potentiel de réduire de plus de 55% ses émissions de gaz à effet de serre.</a:t>
            </a:r>
          </a:p>
          <a:p>
            <a:pPr algn="just"/>
            <a:r>
              <a:rPr lang="fr-FR" sz="1100" dirty="0"/>
              <a:t>Le poste le plus important de réduction est le transport, en limitant drastiquement les émissions de CO2. Notamment grâce à l’utilisation de technologies présentant des moteurs limitant les émissions de carbone, de nouvelles réflexions sur les besoins de se déplacer, amener les services auprès des citoyens ou encore développer les déplacements alternatifs (transports en commun, covoiturage, déplacements doux : vélo électrique par exemple)..</a:t>
            </a:r>
          </a:p>
          <a:p>
            <a:pPr algn="just"/>
            <a:r>
              <a:rPr lang="fr-FR" sz="1100" dirty="0"/>
              <a:t>Ces calculs prennent en compte une importante réduction des émissions sur le résidentiel qui est notamment impliqué par une rénovation de tous les logements individuels. </a:t>
            </a:r>
          </a:p>
          <a:p>
            <a:pPr algn="just"/>
            <a:r>
              <a:rPr lang="fr-FR" sz="1100" dirty="0"/>
              <a:t>Le secteur agricole implique en premier lieu une diminution drastique des intrants de synthèse. </a:t>
            </a:r>
          </a:p>
          <a:p>
            <a:pPr algn="just"/>
            <a:r>
              <a:rPr lang="fr-FR" sz="1100" dirty="0"/>
              <a:t>Ces potentiels ne tiennent pas compte du traitement des déchets et de la production d’énergie.</a:t>
            </a:r>
          </a:p>
          <a:p>
            <a:endParaRPr lang="fr-FR" dirty="0"/>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Potentiel</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a:xfrm>
            <a:off x="4722663" y="4776009"/>
            <a:ext cx="4213213" cy="334497"/>
          </a:xfrm>
        </p:spPr>
        <p:txBody>
          <a:bodyPr/>
          <a:lstStyle/>
          <a:p>
            <a:r>
              <a:rPr lang="fr-FR" dirty="0"/>
              <a:t>Chiffres clés</a:t>
            </a:r>
          </a:p>
        </p:txBody>
      </p:sp>
      <p:pic>
        <p:nvPicPr>
          <p:cNvPr id="16" name="Espace réservé pour une image  41">
            <a:extLst>
              <a:ext uri="{FF2B5EF4-FFF2-40B4-BE49-F238E27FC236}">
                <a16:creationId xmlns:a16="http://schemas.microsoft.com/office/drawing/2014/main" xmlns="" id="{F736A692-CB5E-4460-9F35-1B741EF7CC8F}"/>
              </a:ext>
            </a:extLst>
          </p:cNvPr>
          <p:cNvPicPr>
            <a:picLocks noGrp="1" noChangeAspect="1"/>
          </p:cNvPicPr>
          <p:nvPr>
            <p:ph type="pic" sz="quarter" idx="23"/>
          </p:nvPr>
        </p:nvPicPr>
        <p:blipFill>
          <a:blip r:embed="rId4" cstate="print">
            <a:extLst>
              <a:ext uri="{28A0092B-C50C-407E-A947-70E740481C1C}">
                <a14:useLocalDpi xmlns:a14="http://schemas.microsoft.com/office/drawing/2010/main" val="0"/>
              </a:ext>
            </a:extLst>
          </a:blip>
          <a:srcRect l="1489" r="1489"/>
          <a:stretch>
            <a:fillRect/>
          </a:stretch>
        </p:blipFill>
        <p:spPr>
          <a:prstGeom prst="rect">
            <a:avLst/>
          </a:prstGeom>
        </p:spPr>
      </p:pic>
      <p:pic>
        <p:nvPicPr>
          <p:cNvPr id="18" name="Espace réservé pour une image  35">
            <a:extLst>
              <a:ext uri="{FF2B5EF4-FFF2-40B4-BE49-F238E27FC236}">
                <a16:creationId xmlns:a16="http://schemas.microsoft.com/office/drawing/2014/main" xmlns="" id="{049EC95D-296D-466F-BD7D-B5F4C8D7757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828" r="6828"/>
          <a:stretch>
            <a:fillRect/>
          </a:stretch>
        </p:blipFill>
        <p:spPr>
          <a:xfrm>
            <a:off x="4723993" y="5251818"/>
            <a:ext cx="310774" cy="360000"/>
          </a:xfrm>
          <a:prstGeom prst="rect">
            <a:avLst/>
          </a:prstGeom>
        </p:spPr>
      </p:pic>
      <p:sp>
        <p:nvSpPr>
          <p:cNvPr id="22" name="Espace réservé du texte 2">
            <a:extLst>
              <a:ext uri="{FF2B5EF4-FFF2-40B4-BE49-F238E27FC236}">
                <a16:creationId xmlns:a16="http://schemas.microsoft.com/office/drawing/2014/main" xmlns="" id="{C5A89355-4CB5-4021-A902-714F96853A63}"/>
              </a:ext>
            </a:extLst>
          </p:cNvPr>
          <p:cNvSpPr>
            <a:spLocks noGrp="1"/>
          </p:cNvSpPr>
          <p:nvPr>
            <p:ph type="body" sz="quarter" idx="19"/>
          </p:nvPr>
        </p:nvSpPr>
        <p:spPr>
          <a:xfrm>
            <a:off x="5159829" y="5747798"/>
            <a:ext cx="3806774" cy="360000"/>
          </a:xfrm>
        </p:spPr>
        <p:txBody>
          <a:bodyPr/>
          <a:lstStyle/>
          <a:p>
            <a:r>
              <a:rPr lang="fr-FR" dirty="0"/>
              <a:t>- 55 % d’émissions sur le territoire</a:t>
            </a:r>
          </a:p>
        </p:txBody>
      </p:sp>
      <p:sp>
        <p:nvSpPr>
          <p:cNvPr id="23" name="Espace réservé du texte 12">
            <a:extLst>
              <a:ext uri="{FF2B5EF4-FFF2-40B4-BE49-F238E27FC236}">
                <a16:creationId xmlns:a16="http://schemas.microsoft.com/office/drawing/2014/main" xmlns="" id="{1CA08EE0-5134-4F19-AD06-C4ACD64BE6E7}"/>
              </a:ext>
            </a:extLst>
          </p:cNvPr>
          <p:cNvSpPr>
            <a:spLocks noGrp="1"/>
          </p:cNvSpPr>
          <p:nvPr>
            <p:ph type="body" sz="quarter" idx="18"/>
          </p:nvPr>
        </p:nvSpPr>
        <p:spPr>
          <a:xfrm>
            <a:off x="5159829" y="5251818"/>
            <a:ext cx="3806774" cy="360000"/>
          </a:xfrm>
        </p:spPr>
        <p:txBody>
          <a:bodyPr/>
          <a:lstStyle/>
          <a:p>
            <a:r>
              <a:rPr lang="fr-FR" dirty="0"/>
              <a:t>Potentiel maximum : - 120 000 teqCO2</a:t>
            </a:r>
          </a:p>
        </p:txBody>
      </p:sp>
      <p:graphicFrame>
        <p:nvGraphicFramePr>
          <p:cNvPr id="17" name="Espace réservé du graphique 16">
            <a:extLst>
              <a:ext uri="{FF2B5EF4-FFF2-40B4-BE49-F238E27FC236}">
                <a16:creationId xmlns:a16="http://schemas.microsoft.com/office/drawing/2014/main" xmlns="" id="{94319577-BC45-4F30-AA50-AA67E9E86610}"/>
              </a:ext>
            </a:extLst>
          </p:cNvPr>
          <p:cNvGraphicFramePr>
            <a:graphicFrameLocks noGrp="1"/>
          </p:cNvGraphicFramePr>
          <p:nvPr>
            <p:ph type="chart" sz="quarter" idx="22"/>
            <p:extLst>
              <p:ext uri="{D42A27DB-BD31-4B8C-83A1-F6EECF244321}">
                <p14:modId xmlns:p14="http://schemas.microsoft.com/office/powerpoint/2010/main" val="1093047399"/>
              </p:ext>
            </p:extLst>
          </p:nvPr>
        </p:nvGraphicFramePr>
        <p:xfrm>
          <a:off x="377825" y="1409700"/>
          <a:ext cx="4041775" cy="2776538"/>
        </p:xfrm>
        <a:graphic>
          <a:graphicData uri="http://schemas.openxmlformats.org/drawingml/2006/chart">
            <c:chart xmlns:c="http://schemas.openxmlformats.org/drawingml/2006/chart" xmlns:r="http://schemas.openxmlformats.org/officeDocument/2006/relationships" r:id="rId6"/>
          </a:graphicData>
        </a:graphic>
      </p:graphicFrame>
      <p:sp>
        <p:nvSpPr>
          <p:cNvPr id="5" name="ZoneTexte 4">
            <a:extLst>
              <a:ext uri="{FF2B5EF4-FFF2-40B4-BE49-F238E27FC236}">
                <a16:creationId xmlns:a16="http://schemas.microsoft.com/office/drawing/2014/main" xmlns="" id="{841F041E-79F3-4B2D-9E90-D968502AA604}"/>
              </a:ext>
            </a:extLst>
          </p:cNvPr>
          <p:cNvSpPr txBox="1"/>
          <p:nvPr/>
        </p:nvSpPr>
        <p:spPr>
          <a:xfrm>
            <a:off x="1223319" y="5217468"/>
            <a:ext cx="736099" cy="230832"/>
          </a:xfrm>
          <a:prstGeom prst="rect">
            <a:avLst/>
          </a:prstGeom>
          <a:noFill/>
        </p:spPr>
        <p:txBody>
          <a:bodyPr wrap="none" rtlCol="0">
            <a:spAutoFit/>
          </a:bodyPr>
          <a:lstStyle/>
          <a:p>
            <a:r>
              <a:rPr lang="fr-FR" sz="900" dirty="0"/>
              <a:t>Transports</a:t>
            </a:r>
          </a:p>
        </p:txBody>
      </p:sp>
      <p:sp>
        <p:nvSpPr>
          <p:cNvPr id="26" name="ZoneTexte 25">
            <a:extLst>
              <a:ext uri="{FF2B5EF4-FFF2-40B4-BE49-F238E27FC236}">
                <a16:creationId xmlns:a16="http://schemas.microsoft.com/office/drawing/2014/main" xmlns="" id="{4F91A7A8-1A30-445E-B459-AF46898A9284}"/>
              </a:ext>
            </a:extLst>
          </p:cNvPr>
          <p:cNvSpPr txBox="1"/>
          <p:nvPr/>
        </p:nvSpPr>
        <p:spPr>
          <a:xfrm>
            <a:off x="1742900" y="5448300"/>
            <a:ext cx="755335" cy="230832"/>
          </a:xfrm>
          <a:prstGeom prst="rect">
            <a:avLst/>
          </a:prstGeom>
          <a:noFill/>
        </p:spPr>
        <p:txBody>
          <a:bodyPr wrap="none" rtlCol="0">
            <a:spAutoFit/>
          </a:bodyPr>
          <a:lstStyle/>
          <a:p>
            <a:r>
              <a:rPr lang="fr-FR" sz="900" dirty="0"/>
              <a:t>Résidentiel</a:t>
            </a:r>
          </a:p>
        </p:txBody>
      </p:sp>
      <p:sp>
        <p:nvSpPr>
          <p:cNvPr id="27" name="ZoneTexte 26">
            <a:extLst>
              <a:ext uri="{FF2B5EF4-FFF2-40B4-BE49-F238E27FC236}">
                <a16:creationId xmlns:a16="http://schemas.microsoft.com/office/drawing/2014/main" xmlns="" id="{A210F178-41E5-49BF-8A93-0B0C6D61CB33}"/>
              </a:ext>
            </a:extLst>
          </p:cNvPr>
          <p:cNvSpPr txBox="1"/>
          <p:nvPr/>
        </p:nvSpPr>
        <p:spPr>
          <a:xfrm>
            <a:off x="2251625" y="5578089"/>
            <a:ext cx="736099" cy="230832"/>
          </a:xfrm>
          <a:prstGeom prst="rect">
            <a:avLst/>
          </a:prstGeom>
          <a:noFill/>
        </p:spPr>
        <p:txBody>
          <a:bodyPr wrap="none" rtlCol="0">
            <a:spAutoFit/>
          </a:bodyPr>
          <a:lstStyle/>
          <a:p>
            <a:r>
              <a:rPr lang="fr-FR" sz="900" dirty="0"/>
              <a:t>Agriculture</a:t>
            </a:r>
          </a:p>
        </p:txBody>
      </p:sp>
      <p:sp>
        <p:nvSpPr>
          <p:cNvPr id="28" name="ZoneTexte 27">
            <a:extLst>
              <a:ext uri="{FF2B5EF4-FFF2-40B4-BE49-F238E27FC236}">
                <a16:creationId xmlns:a16="http://schemas.microsoft.com/office/drawing/2014/main" xmlns="" id="{F1744ACC-7D80-4F46-AC3E-766FA7470279}"/>
              </a:ext>
            </a:extLst>
          </p:cNvPr>
          <p:cNvSpPr txBox="1"/>
          <p:nvPr/>
        </p:nvSpPr>
        <p:spPr>
          <a:xfrm>
            <a:off x="2802301" y="5197557"/>
            <a:ext cx="627095" cy="230832"/>
          </a:xfrm>
          <a:prstGeom prst="rect">
            <a:avLst/>
          </a:prstGeom>
          <a:noFill/>
        </p:spPr>
        <p:txBody>
          <a:bodyPr wrap="none" rtlCol="0">
            <a:spAutoFit/>
          </a:bodyPr>
          <a:lstStyle/>
          <a:p>
            <a:r>
              <a:rPr lang="fr-FR" sz="900" dirty="0"/>
              <a:t>Industrie</a:t>
            </a:r>
          </a:p>
        </p:txBody>
      </p:sp>
      <p:sp>
        <p:nvSpPr>
          <p:cNvPr id="29" name="ZoneTexte 28">
            <a:extLst>
              <a:ext uri="{FF2B5EF4-FFF2-40B4-BE49-F238E27FC236}">
                <a16:creationId xmlns:a16="http://schemas.microsoft.com/office/drawing/2014/main" xmlns="" id="{FF865260-27B2-456B-9D94-A0A0B7C0D9F4}"/>
              </a:ext>
            </a:extLst>
          </p:cNvPr>
          <p:cNvSpPr txBox="1"/>
          <p:nvPr/>
        </p:nvSpPr>
        <p:spPr>
          <a:xfrm>
            <a:off x="3311048" y="5578089"/>
            <a:ext cx="607859" cy="230832"/>
          </a:xfrm>
          <a:prstGeom prst="rect">
            <a:avLst/>
          </a:prstGeom>
          <a:noFill/>
        </p:spPr>
        <p:txBody>
          <a:bodyPr wrap="none" rtlCol="0">
            <a:spAutoFit/>
          </a:bodyPr>
          <a:lstStyle/>
          <a:p>
            <a:r>
              <a:rPr lang="fr-FR" sz="900" dirty="0"/>
              <a:t>Tertiaire</a:t>
            </a:r>
          </a:p>
        </p:txBody>
      </p:sp>
      <p:sp>
        <p:nvSpPr>
          <p:cNvPr id="30" name="ZoneTexte 29">
            <a:extLst>
              <a:ext uri="{FF2B5EF4-FFF2-40B4-BE49-F238E27FC236}">
                <a16:creationId xmlns:a16="http://schemas.microsoft.com/office/drawing/2014/main" xmlns="" id="{1FCED6CD-29AB-40BD-83AD-59D7A72F9D98}"/>
              </a:ext>
            </a:extLst>
          </p:cNvPr>
          <p:cNvSpPr txBox="1"/>
          <p:nvPr/>
        </p:nvSpPr>
        <p:spPr>
          <a:xfrm>
            <a:off x="807345" y="5621594"/>
            <a:ext cx="793807" cy="369332"/>
          </a:xfrm>
          <a:prstGeom prst="rect">
            <a:avLst/>
          </a:prstGeom>
          <a:noFill/>
        </p:spPr>
        <p:txBody>
          <a:bodyPr wrap="none" rtlCol="0">
            <a:spAutoFit/>
          </a:bodyPr>
          <a:lstStyle/>
          <a:p>
            <a:pPr algn="ctr"/>
            <a:r>
              <a:rPr lang="fr-FR" sz="900" b="1" dirty="0"/>
              <a:t>Emissions </a:t>
            </a:r>
          </a:p>
          <a:p>
            <a:pPr algn="ctr"/>
            <a:r>
              <a:rPr lang="fr-FR" sz="900" b="1" dirty="0"/>
              <a:t>2014</a:t>
            </a:r>
          </a:p>
        </p:txBody>
      </p:sp>
      <p:sp>
        <p:nvSpPr>
          <p:cNvPr id="31" name="ZoneTexte 30">
            <a:extLst>
              <a:ext uri="{FF2B5EF4-FFF2-40B4-BE49-F238E27FC236}">
                <a16:creationId xmlns:a16="http://schemas.microsoft.com/office/drawing/2014/main" xmlns="" id="{54F155EC-3448-403C-B5E3-02964F8BC326}"/>
              </a:ext>
            </a:extLst>
          </p:cNvPr>
          <p:cNvSpPr txBox="1"/>
          <p:nvPr/>
        </p:nvSpPr>
        <p:spPr>
          <a:xfrm>
            <a:off x="3675601" y="5708717"/>
            <a:ext cx="817590" cy="507831"/>
          </a:xfrm>
          <a:prstGeom prst="rect">
            <a:avLst/>
          </a:prstGeom>
          <a:noFill/>
        </p:spPr>
        <p:txBody>
          <a:bodyPr wrap="square" rtlCol="0">
            <a:spAutoFit/>
          </a:bodyPr>
          <a:lstStyle/>
          <a:p>
            <a:pPr algn="ctr"/>
            <a:r>
              <a:rPr lang="fr-FR" sz="900" b="1" dirty="0"/>
              <a:t>Emissions après potentiel</a:t>
            </a:r>
          </a:p>
        </p:txBody>
      </p:sp>
      <p:sp>
        <p:nvSpPr>
          <p:cNvPr id="2" name="Espace réservé du numéro de diapositive 1">
            <a:extLst>
              <a:ext uri="{FF2B5EF4-FFF2-40B4-BE49-F238E27FC236}">
                <a16:creationId xmlns:a16="http://schemas.microsoft.com/office/drawing/2014/main" xmlns="" id="{B01E8C17-AFC2-46B5-BAB2-B58A60703FEC}"/>
              </a:ext>
            </a:extLst>
          </p:cNvPr>
          <p:cNvSpPr>
            <a:spLocks noGrp="1"/>
          </p:cNvSpPr>
          <p:nvPr>
            <p:ph type="sldNum" sz="quarter" idx="12"/>
          </p:nvPr>
        </p:nvSpPr>
        <p:spPr/>
        <p:txBody>
          <a:bodyPr/>
          <a:lstStyle/>
          <a:p>
            <a:fld id="{01DFE443-B80B-44A7-B8E3-175A733CB829}" type="slidenum">
              <a:rPr lang="fr-FR" smtClean="0"/>
              <a:t>83</a:t>
            </a:fld>
            <a:endParaRPr lang="fr-FR"/>
          </a:p>
        </p:txBody>
      </p:sp>
      <p:sp>
        <p:nvSpPr>
          <p:cNvPr id="25" name="Espace réservé du texte 1">
            <a:extLst>
              <a:ext uri="{FF2B5EF4-FFF2-40B4-BE49-F238E27FC236}">
                <a16:creationId xmlns:a16="http://schemas.microsoft.com/office/drawing/2014/main" xmlns="" id="{B8464D92-4305-45C8-8E18-148BF996E7A1}"/>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Potentiels : B&amp;L évolution à partir des scénarios Négawatt</a:t>
            </a:r>
          </a:p>
        </p:txBody>
      </p:sp>
      <p:sp>
        <p:nvSpPr>
          <p:cNvPr id="32" name="ZoneTexte 31">
            <a:extLst>
              <a:ext uri="{FF2B5EF4-FFF2-40B4-BE49-F238E27FC236}">
                <a16:creationId xmlns:a16="http://schemas.microsoft.com/office/drawing/2014/main" xmlns="" id="{61156B13-0A3D-48C4-A983-A6FB5D28709C}"/>
              </a:ext>
            </a:extLst>
          </p:cNvPr>
          <p:cNvSpPr txBox="1"/>
          <p:nvPr/>
        </p:nvSpPr>
        <p:spPr>
          <a:xfrm>
            <a:off x="377825" y="4367979"/>
            <a:ext cx="582211" cy="230832"/>
          </a:xfrm>
          <a:prstGeom prst="rect">
            <a:avLst/>
          </a:prstGeom>
          <a:noFill/>
        </p:spPr>
        <p:txBody>
          <a:bodyPr wrap="none" rtlCol="0">
            <a:spAutoFit/>
          </a:bodyPr>
          <a:lstStyle/>
          <a:p>
            <a:r>
              <a:rPr lang="fr-FR" sz="900" dirty="0"/>
              <a:t>teqCO2</a:t>
            </a:r>
          </a:p>
        </p:txBody>
      </p:sp>
      <p:sp>
        <p:nvSpPr>
          <p:cNvPr id="33" name="ZoneTexte 32">
            <a:extLst>
              <a:ext uri="{FF2B5EF4-FFF2-40B4-BE49-F238E27FC236}">
                <a16:creationId xmlns:a16="http://schemas.microsoft.com/office/drawing/2014/main" xmlns="" id="{9FBCE476-2B58-4D2D-8BB3-50B06B1085B1}"/>
              </a:ext>
            </a:extLst>
          </p:cNvPr>
          <p:cNvSpPr txBox="1"/>
          <p:nvPr/>
        </p:nvSpPr>
        <p:spPr>
          <a:xfrm>
            <a:off x="377824" y="1712356"/>
            <a:ext cx="582211" cy="230832"/>
          </a:xfrm>
          <a:prstGeom prst="rect">
            <a:avLst/>
          </a:prstGeom>
          <a:noFill/>
        </p:spPr>
        <p:txBody>
          <a:bodyPr wrap="none" rtlCol="0">
            <a:spAutoFit/>
          </a:bodyPr>
          <a:lstStyle/>
          <a:p>
            <a:r>
              <a:rPr lang="fr-FR" sz="900" dirty="0"/>
              <a:t>teqCO2</a:t>
            </a:r>
          </a:p>
        </p:txBody>
      </p:sp>
      <p:pic>
        <p:nvPicPr>
          <p:cNvPr id="34" name="Espace réservé pour une image  35">
            <a:extLst>
              <a:ext uri="{FF2B5EF4-FFF2-40B4-BE49-F238E27FC236}">
                <a16:creationId xmlns:a16="http://schemas.microsoft.com/office/drawing/2014/main" xmlns="" id="{CDB0A795-E5FE-4B50-B952-8E791E56B324}"/>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6828" r="6828"/>
          <a:stretch>
            <a:fillRect/>
          </a:stretch>
        </p:blipFill>
        <p:spPr>
          <a:xfrm>
            <a:off x="4724400" y="5856288"/>
            <a:ext cx="311150" cy="360362"/>
          </a:xfrm>
          <a:prstGeom prst="rect">
            <a:avLst/>
          </a:prstGeom>
        </p:spPr>
      </p:pic>
    </p:spTree>
    <p:extLst>
      <p:ext uri="{BB962C8B-B14F-4D97-AF65-F5344CB8AC3E}">
        <p14:creationId xmlns:p14="http://schemas.microsoft.com/office/powerpoint/2010/main" val="17291726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SÉQUESTRATION CO2</a:t>
            </a:r>
          </a:p>
        </p:txBody>
      </p:sp>
      <p:pic>
        <p:nvPicPr>
          <p:cNvPr id="13" name="Espace réservé pour une image  12"/>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068" r="1068"/>
          <a:stretch>
            <a:fillRect/>
          </a:stretch>
        </p:blipFill>
        <p:spPr/>
      </p:pic>
      <p:pic>
        <p:nvPicPr>
          <p:cNvPr id="12" name="Espace réservé pour une image  1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8497" b="28497"/>
          <a:stretch>
            <a:fillRect/>
          </a:stretch>
        </p:blipFill>
        <p:spPr/>
      </p:pic>
      <p:pic>
        <p:nvPicPr>
          <p:cNvPr id="18" name="Espace réservé pour une image  17"/>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3819" r="13819"/>
          <a:stretch>
            <a:fillRect/>
          </a:stretch>
        </p:blipFill>
        <p:spPr/>
      </p:pic>
      <p:sp>
        <p:nvSpPr>
          <p:cNvPr id="3" name="Espace réservé du texte 2">
            <a:extLst>
              <a:ext uri="{FF2B5EF4-FFF2-40B4-BE49-F238E27FC236}">
                <a16:creationId xmlns:a16="http://schemas.microsoft.com/office/drawing/2014/main" xmlns="" id="{17C2C2CD-8DDC-484F-AADD-5F812DF4821D}"/>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2507437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319" y="3909890"/>
            <a:ext cx="1304938" cy="1304938"/>
          </a:xfrm>
          <a:prstGeom prst="rect">
            <a:avLst/>
          </a:prstGeom>
        </p:spPr>
      </p:pic>
      <p:pic>
        <p:nvPicPr>
          <p:cNvPr id="27" name="Espace réservé pour une image  26"/>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10" r="110"/>
          <a:stretch>
            <a:fillRect/>
          </a:stretch>
        </p:blipFill>
        <p:spPr/>
      </p:pic>
      <p:sp>
        <p:nvSpPr>
          <p:cNvPr id="2" name="Titre 1"/>
          <p:cNvSpPr>
            <a:spLocks noGrp="1"/>
          </p:cNvSpPr>
          <p:nvPr>
            <p:ph type="title"/>
          </p:nvPr>
        </p:nvSpPr>
        <p:spPr/>
        <p:txBody>
          <a:bodyPr/>
          <a:lstStyle/>
          <a:p>
            <a:r>
              <a:rPr lang="fr-FR" dirty="0"/>
              <a:t>Séquestration CO2</a:t>
            </a:r>
          </a:p>
        </p:txBody>
      </p:sp>
      <p:sp>
        <p:nvSpPr>
          <p:cNvPr id="4" name="Espace réservé du numéro de diapositive 3"/>
          <p:cNvSpPr>
            <a:spLocks noGrp="1"/>
          </p:cNvSpPr>
          <p:nvPr>
            <p:ph type="sldNum" sz="quarter" idx="4"/>
          </p:nvPr>
        </p:nvSpPr>
        <p:spPr/>
        <p:txBody>
          <a:bodyPr/>
          <a:lstStyle/>
          <a:p>
            <a:fld id="{AE6EF8B0-D65C-4F5A-B0C1-33558BBB058B}" type="slidenum">
              <a:rPr lang="fr-FR" smtClean="0"/>
              <a:pPr/>
              <a:t>85</a:t>
            </a:fld>
            <a:endParaRPr lang="fr-FR" dirty="0"/>
          </a:p>
        </p:txBody>
      </p:sp>
      <p:sp>
        <p:nvSpPr>
          <p:cNvPr id="3" name="Espace réservé du texte 2"/>
          <p:cNvSpPr>
            <a:spLocks noGrp="1"/>
          </p:cNvSpPr>
          <p:nvPr>
            <p:ph type="body" sz="quarter" idx="10"/>
          </p:nvPr>
        </p:nvSpPr>
        <p:spPr>
          <a:xfrm>
            <a:off x="594782" y="1827333"/>
            <a:ext cx="8136721" cy="3720917"/>
          </a:xfrm>
        </p:spPr>
        <p:txBody>
          <a:bodyPr>
            <a:normAutofit/>
          </a:bodyPr>
          <a:lstStyle/>
          <a:p>
            <a:r>
              <a:rPr lang="fr-FR" sz="1100" dirty="0">
                <a:latin typeface="+mj-lt"/>
              </a:rPr>
              <a:t>La </a:t>
            </a:r>
            <a:r>
              <a:rPr lang="fr-FR" sz="1100" b="1" dirty="0">
                <a:latin typeface="+mj-lt"/>
              </a:rPr>
              <a:t>séquestration carbone </a:t>
            </a:r>
            <a:r>
              <a:rPr lang="fr-FR" sz="1100" dirty="0">
                <a:latin typeface="+mj-lt"/>
              </a:rPr>
              <a:t>correspond à la différence entre le captage/déstockage de CO</a:t>
            </a:r>
            <a:r>
              <a:rPr lang="fr-FR" sz="1100" baseline="-25000" dirty="0">
                <a:latin typeface="+mj-lt"/>
              </a:rPr>
              <a:t>2</a:t>
            </a:r>
            <a:r>
              <a:rPr lang="fr-FR" sz="1100" dirty="0">
                <a:latin typeface="+mj-lt"/>
              </a:rPr>
              <a:t> dans les écosystèmes et dans les produits du bois en intégrant le changement d’usage des sols.</a:t>
            </a:r>
          </a:p>
          <a:p>
            <a:r>
              <a:rPr lang="fr-FR" sz="1100" dirty="0">
                <a:latin typeface="+mj-lt"/>
              </a:rPr>
              <a:t>A l’état naturel, le carbone peut être stocké sous forme de gaz dans l’atmosphère ou sous forme de matière solide dans les combustibles fossiles (pétrole, charbon, gaz), dans les sols ou les végétaux. Les produits transformés à base de bois représentent également un stock de carbone. Différents flux équilibrent les échanges entre ces stocks. </a:t>
            </a:r>
          </a:p>
        </p:txBody>
      </p:sp>
      <p:sp>
        <p:nvSpPr>
          <p:cNvPr id="7" name="Espace réservé du texte 6"/>
          <p:cNvSpPr>
            <a:spLocks noGrp="1"/>
          </p:cNvSpPr>
          <p:nvPr>
            <p:ph type="body" sz="quarter" idx="13"/>
          </p:nvPr>
        </p:nvSpPr>
        <p:spPr/>
        <p:txBody>
          <a:bodyPr/>
          <a:lstStyle/>
          <a:p>
            <a:r>
              <a:rPr lang="fr-FR" dirty="0">
                <a:latin typeface="+mj-lt"/>
              </a:rPr>
              <a:t>Définitions</a:t>
            </a:r>
          </a:p>
        </p:txBody>
      </p:sp>
      <p:grpSp>
        <p:nvGrpSpPr>
          <p:cNvPr id="5" name="Groupe 4"/>
          <p:cNvGrpSpPr/>
          <p:nvPr/>
        </p:nvGrpSpPr>
        <p:grpSpPr>
          <a:xfrm>
            <a:off x="490575" y="2830780"/>
            <a:ext cx="8196225" cy="3323446"/>
            <a:chOff x="2410710" y="2471558"/>
            <a:chExt cx="8879244" cy="3600400"/>
          </a:xfrm>
        </p:grpSpPr>
        <p:sp>
          <p:nvSpPr>
            <p:cNvPr id="8" name="Rectangle 7"/>
            <p:cNvSpPr/>
            <p:nvPr/>
          </p:nvSpPr>
          <p:spPr>
            <a:xfrm>
              <a:off x="5015880" y="5239082"/>
              <a:ext cx="3888432" cy="327348"/>
            </a:xfrm>
            <a:prstGeom prst="rect">
              <a:avLst/>
            </a:prstGeom>
            <a:solidFill>
              <a:srgbClr val="673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62" b="1" dirty="0">
                  <a:latin typeface="Franklin Gothic Book" panose="020B0503020102020204" pitchFamily="34" charset="0"/>
                  <a:cs typeface="Arial" panose="020B0604020202020204" pitchFamily="34" charset="0"/>
                </a:rPr>
                <a:t>Stock CO</a:t>
              </a:r>
              <a:r>
                <a:rPr lang="fr-FR" sz="1662" b="1" baseline="-25000" dirty="0">
                  <a:latin typeface="Franklin Gothic Book" panose="020B0503020102020204" pitchFamily="34" charset="0"/>
                  <a:cs typeface="Arial" panose="020B0604020202020204" pitchFamily="34" charset="0"/>
                </a:rPr>
                <a:t>2</a:t>
              </a:r>
              <a:r>
                <a:rPr lang="fr-FR" sz="1662" b="1" dirty="0">
                  <a:latin typeface="Franklin Gothic Book" panose="020B0503020102020204" pitchFamily="34" charset="0"/>
                  <a:cs typeface="Arial" panose="020B0604020202020204" pitchFamily="34" charset="0"/>
                </a:rPr>
                <a:t> litière et bois mort</a:t>
              </a:r>
            </a:p>
          </p:txBody>
        </p:sp>
        <p:sp>
          <p:nvSpPr>
            <p:cNvPr id="9" name="Rectangle 8"/>
            <p:cNvSpPr/>
            <p:nvPr/>
          </p:nvSpPr>
          <p:spPr>
            <a:xfrm>
              <a:off x="5015880" y="5554306"/>
              <a:ext cx="3888432" cy="51765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662" b="1" dirty="0">
                  <a:latin typeface="Franklin Gothic Book" panose="020B0503020102020204" pitchFamily="34" charset="0"/>
                  <a:cs typeface="Arial" panose="020B0604020202020204" pitchFamily="34" charset="0"/>
                </a:rPr>
                <a:t>Stock CO</a:t>
              </a:r>
              <a:r>
                <a:rPr lang="fr-FR" sz="1662" b="1" baseline="-25000" dirty="0">
                  <a:latin typeface="Franklin Gothic Book" panose="020B0503020102020204" pitchFamily="34" charset="0"/>
                  <a:cs typeface="Arial" panose="020B0604020202020204" pitchFamily="34" charset="0"/>
                </a:rPr>
                <a:t>2</a:t>
              </a:r>
              <a:r>
                <a:rPr lang="fr-FR" sz="1662" b="1" dirty="0">
                  <a:latin typeface="Franklin Gothic Book" panose="020B0503020102020204" pitchFamily="34" charset="0"/>
                  <a:cs typeface="Arial" panose="020B0604020202020204" pitchFamily="34" charset="0"/>
                </a:rPr>
                <a:t> matières organiques des sols</a:t>
              </a:r>
            </a:p>
          </p:txBody>
        </p:sp>
        <p:sp>
          <p:nvSpPr>
            <p:cNvPr id="10" name="ZoneTexte 4"/>
            <p:cNvSpPr txBox="1"/>
            <p:nvPr/>
          </p:nvSpPr>
          <p:spPr>
            <a:xfrm>
              <a:off x="5500106" y="3263646"/>
              <a:ext cx="2664296" cy="37711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62" b="1" dirty="0">
                  <a:latin typeface="Franklin Gothic Book" panose="020B0503020102020204" pitchFamily="34" charset="0"/>
                </a:rPr>
                <a:t>Stock CO</a:t>
              </a:r>
              <a:r>
                <a:rPr lang="fr-FR" sz="1662" b="1" baseline="-25000" dirty="0">
                  <a:latin typeface="Franklin Gothic Book" panose="020B0503020102020204" pitchFamily="34" charset="0"/>
                </a:rPr>
                <a:t>2</a:t>
              </a:r>
              <a:r>
                <a:rPr lang="fr-FR" sz="1662" b="1" dirty="0">
                  <a:latin typeface="Franklin Gothic Book" panose="020B0503020102020204" pitchFamily="34" charset="0"/>
                </a:rPr>
                <a:t> biomasse</a:t>
              </a:r>
            </a:p>
          </p:txBody>
        </p:sp>
        <p:sp>
          <p:nvSpPr>
            <p:cNvPr id="11" name="ZoneTexte 16"/>
            <p:cNvSpPr txBox="1"/>
            <p:nvPr/>
          </p:nvSpPr>
          <p:spPr>
            <a:xfrm>
              <a:off x="2745363" y="4840915"/>
              <a:ext cx="1525051" cy="65420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62" b="1" dirty="0">
                  <a:latin typeface="Franklin Gothic Book" panose="020B0503020102020204" pitchFamily="34" charset="0"/>
                </a:rPr>
                <a:t>Stock CO</a:t>
              </a:r>
              <a:r>
                <a:rPr lang="fr-FR" sz="1662" b="1" baseline="-25000" dirty="0">
                  <a:latin typeface="Franklin Gothic Book" panose="020B0503020102020204" pitchFamily="34" charset="0"/>
                </a:rPr>
                <a:t>2</a:t>
              </a:r>
              <a:r>
                <a:rPr lang="fr-FR" sz="1662" b="1" dirty="0">
                  <a:latin typeface="Franklin Gothic Book" panose="020B0503020102020204" pitchFamily="34" charset="0"/>
                </a:rPr>
                <a:t> produits bois</a:t>
              </a:r>
            </a:p>
          </p:txBody>
        </p:sp>
        <p:sp>
          <p:nvSpPr>
            <p:cNvPr id="12" name="Virage 11"/>
            <p:cNvSpPr/>
            <p:nvPr/>
          </p:nvSpPr>
          <p:spPr>
            <a:xfrm rot="5400000">
              <a:off x="7379880" y="4556545"/>
              <a:ext cx="798579" cy="407218"/>
            </a:xfrm>
            <a:prstGeom prst="bentArrow">
              <a:avLst/>
            </a:prstGeom>
            <a:solidFill>
              <a:srgbClr val="673F4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n>
                  <a:solidFill>
                    <a:schemeClr val="accent6">
                      <a:lumMod val="40000"/>
                      <a:lumOff val="60000"/>
                    </a:schemeClr>
                  </a:solidFill>
                </a:ln>
                <a:solidFill>
                  <a:schemeClr val="tx2">
                    <a:lumMod val="60000"/>
                    <a:lumOff val="40000"/>
                  </a:schemeClr>
                </a:solidFill>
                <a:latin typeface="Franklin Gothic Book" panose="020B0503020102020204" pitchFamily="34" charset="0"/>
              </a:endParaRPr>
            </a:p>
          </p:txBody>
        </p:sp>
        <p:sp>
          <p:nvSpPr>
            <p:cNvPr id="13" name="Virage 12"/>
            <p:cNvSpPr/>
            <p:nvPr/>
          </p:nvSpPr>
          <p:spPr>
            <a:xfrm rot="16200000">
              <a:off x="4949211" y="3404740"/>
              <a:ext cx="1300560" cy="457567"/>
            </a:xfrm>
            <a:prstGeom prst="bentArrow">
              <a:avLst/>
            </a:prstGeom>
            <a:solidFill>
              <a:srgbClr val="B1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n>
                  <a:solidFill>
                    <a:schemeClr val="accent6">
                      <a:lumMod val="40000"/>
                      <a:lumOff val="60000"/>
                    </a:schemeClr>
                  </a:solidFill>
                </a:ln>
                <a:solidFill>
                  <a:schemeClr val="tx2">
                    <a:lumMod val="60000"/>
                    <a:lumOff val="40000"/>
                  </a:schemeClr>
                </a:solidFill>
                <a:latin typeface="Franklin Gothic Book" panose="020B0503020102020204" pitchFamily="34" charset="0"/>
              </a:endParaRPr>
            </a:p>
          </p:txBody>
        </p:sp>
        <p:sp>
          <p:nvSpPr>
            <p:cNvPr id="14" name="Rectangle 13"/>
            <p:cNvSpPr/>
            <p:nvPr/>
          </p:nvSpPr>
          <p:spPr>
            <a:xfrm>
              <a:off x="2410710" y="2471558"/>
              <a:ext cx="8879244" cy="432048"/>
            </a:xfrm>
            <a:prstGeom prst="rect">
              <a:avLst/>
            </a:prstGeom>
            <a:solidFill>
              <a:srgbClr val="B1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215" b="1" dirty="0">
                  <a:solidFill>
                    <a:schemeClr val="tx1"/>
                  </a:solidFill>
                  <a:latin typeface="Franklin Gothic Book" panose="020B0503020102020204" pitchFamily="34" charset="0"/>
                  <a:cs typeface="Arial" panose="020B0604020202020204" pitchFamily="34" charset="0"/>
                </a:rPr>
                <a:t>Atmosphère</a:t>
              </a:r>
            </a:p>
          </p:txBody>
        </p:sp>
        <p:sp>
          <p:nvSpPr>
            <p:cNvPr id="15" name="Flèche vers le bas 14"/>
            <p:cNvSpPr/>
            <p:nvPr/>
          </p:nvSpPr>
          <p:spPr>
            <a:xfrm rot="5400000">
              <a:off x="4938400" y="3883985"/>
              <a:ext cx="241437" cy="1538305"/>
            </a:xfrm>
            <a:prstGeom prst="downArrow">
              <a:avLst/>
            </a:prstGeom>
            <a:solidFill>
              <a:srgbClr val="59422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atin typeface="Franklin Gothic Book" panose="020B0503020102020204" pitchFamily="34" charset="0"/>
              </a:endParaRPr>
            </a:p>
          </p:txBody>
        </p:sp>
        <p:sp>
          <p:nvSpPr>
            <p:cNvPr id="16" name="Flèche vers le bas 15"/>
            <p:cNvSpPr/>
            <p:nvPr/>
          </p:nvSpPr>
          <p:spPr>
            <a:xfrm>
              <a:off x="6616230" y="2983242"/>
              <a:ext cx="241435" cy="380027"/>
            </a:xfrm>
            <a:prstGeom prst="downArrow">
              <a:avLst/>
            </a:prstGeom>
            <a:solidFill>
              <a:srgbClr val="43AB5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atin typeface="Franklin Gothic Book" panose="020B0503020102020204" pitchFamily="34" charset="0"/>
              </a:endParaRPr>
            </a:p>
          </p:txBody>
        </p:sp>
        <p:sp>
          <p:nvSpPr>
            <p:cNvPr id="17" name="Virage 16"/>
            <p:cNvSpPr/>
            <p:nvPr/>
          </p:nvSpPr>
          <p:spPr>
            <a:xfrm rot="10800000">
              <a:off x="9647080" y="2983241"/>
              <a:ext cx="559105" cy="2872691"/>
            </a:xfrm>
            <a:prstGeom prst="bentArrow">
              <a:avLst/>
            </a:prstGeom>
            <a:solidFill>
              <a:srgbClr val="43AB5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atin typeface="Franklin Gothic Book" panose="020B0503020102020204" pitchFamily="34" charset="0"/>
              </a:endParaRPr>
            </a:p>
          </p:txBody>
        </p:sp>
        <p:sp>
          <p:nvSpPr>
            <p:cNvPr id="18" name="Accolade fermante 17"/>
            <p:cNvSpPr/>
            <p:nvPr/>
          </p:nvSpPr>
          <p:spPr>
            <a:xfrm>
              <a:off x="8976320" y="5239082"/>
              <a:ext cx="216024" cy="832876"/>
            </a:xfrm>
            <a:prstGeom prst="rightBrac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662">
                <a:latin typeface="Franklin Gothic Book" panose="020B0503020102020204" pitchFamily="34" charset="0"/>
              </a:endParaRPr>
            </a:p>
          </p:txBody>
        </p:sp>
        <p:sp>
          <p:nvSpPr>
            <p:cNvPr id="19" name="Virage 18"/>
            <p:cNvSpPr/>
            <p:nvPr/>
          </p:nvSpPr>
          <p:spPr>
            <a:xfrm rot="16200000" flipV="1">
              <a:off x="8383733" y="3935867"/>
              <a:ext cx="2504005" cy="598751"/>
            </a:xfrm>
            <a:prstGeom prst="bentArrow">
              <a:avLst/>
            </a:prstGeom>
            <a:solidFill>
              <a:srgbClr val="B1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662">
                <a:ln>
                  <a:solidFill>
                    <a:schemeClr val="accent6">
                      <a:lumMod val="40000"/>
                      <a:lumOff val="60000"/>
                    </a:schemeClr>
                  </a:solidFill>
                </a:ln>
                <a:solidFill>
                  <a:schemeClr val="tx2">
                    <a:lumMod val="60000"/>
                    <a:lumOff val="40000"/>
                  </a:schemeClr>
                </a:solidFill>
                <a:latin typeface="Franklin Gothic Book" panose="020B0503020102020204" pitchFamily="34" charset="0"/>
              </a:endParaRPr>
            </a:p>
          </p:txBody>
        </p:sp>
        <p:sp>
          <p:nvSpPr>
            <p:cNvPr id="20" name="ZoneTexte 28"/>
            <p:cNvSpPr txBox="1"/>
            <p:nvPr/>
          </p:nvSpPr>
          <p:spPr>
            <a:xfrm>
              <a:off x="8625658" y="3762953"/>
              <a:ext cx="2664296" cy="65420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62" b="1" dirty="0">
                  <a:latin typeface="Franklin Gothic Book" panose="020B0503020102020204" pitchFamily="34" charset="0"/>
                </a:rPr>
                <a:t>Changement d’affectation des terres</a:t>
              </a:r>
            </a:p>
          </p:txBody>
        </p:sp>
      </p:grpSp>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043" y="4077599"/>
            <a:ext cx="871632" cy="871632"/>
          </a:xfrm>
          <a:prstGeom prst="rect">
            <a:avLst/>
          </a:prstGeom>
        </p:spPr>
      </p:pic>
    </p:spTree>
    <p:extLst>
      <p:ext uri="{BB962C8B-B14F-4D97-AF65-F5344CB8AC3E}">
        <p14:creationId xmlns:p14="http://schemas.microsoft.com/office/powerpoint/2010/main" val="34090868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lstStyle/>
          <a:p>
            <a:r>
              <a:rPr lang="fr-FR" dirty="0"/>
              <a:t>Séquestration CO2</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a:xfrm>
            <a:off x="4808277" y="1811427"/>
            <a:ext cx="4126094" cy="4495503"/>
          </a:xfrm>
        </p:spPr>
        <p:txBody>
          <a:bodyPr/>
          <a:lstStyle/>
          <a:p>
            <a:pPr algn="just"/>
            <a:r>
              <a:rPr lang="fr-FR" sz="1100" dirty="0"/>
              <a:t>Le territoire de Gevrey-Chambertin et Nuits-Saint-Georges est composé à 51% de terres agricoles (24 899 ha), 44% de forêts et espaces semi naturels (21 916ha), 4% de surfaces artificialisées (2 218 ha) et moins de 1% de zones d’eau(254 ha).</a:t>
            </a:r>
          </a:p>
          <a:p>
            <a:pPr algn="just"/>
            <a:r>
              <a:rPr lang="fr-FR" sz="1100" dirty="0"/>
              <a:t>Entre 2006 et 2012, on observe un changement d’usage des sols notamment la surface des terres artificialisées qui a augmenté de 6,6% soit 137,5 ha au profit de la forêt et milieux semi-naturels (-85 ha) et des terres agricoles (-52,5 ha).</a:t>
            </a:r>
          </a:p>
          <a:p>
            <a:pPr algn="just"/>
            <a:r>
              <a:rPr lang="fr-FR" sz="1100" dirty="0"/>
              <a:t>La superficie totale d’espace naturel du territoire de Gevrey-Chambertin et Nuits-Saint-Georges représente un stock de plus de 1,6 millions de tonnes équivalent CO2.</a:t>
            </a:r>
          </a:p>
          <a:p>
            <a:pPr algn="just"/>
            <a:r>
              <a:rPr lang="fr-FR" sz="1100" dirty="0"/>
              <a:t>Le stockage de carbone dans les sols agricoles est plus difficile à évaluer car celui-ci dépend beaucoup des pratiques agricoles (rotation culturale, travail du sol, etc..).</a:t>
            </a:r>
          </a:p>
          <a:p>
            <a:endParaRPr lang="fr-FR" dirty="0"/>
          </a:p>
        </p:txBody>
      </p:sp>
      <p:pic>
        <p:nvPicPr>
          <p:cNvPr id="19" name="Espace réservé pour une image  26">
            <a:extLst>
              <a:ext uri="{FF2B5EF4-FFF2-40B4-BE49-F238E27FC236}">
                <a16:creationId xmlns:a16="http://schemas.microsoft.com/office/drawing/2014/main" xmlns="" id="{04CC2EB6-DBED-4648-A269-1A96896B8468}"/>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sp>
        <p:nvSpPr>
          <p:cNvPr id="18" name="Espace réservé du texte 4">
            <a:extLst>
              <a:ext uri="{FF2B5EF4-FFF2-40B4-BE49-F238E27FC236}">
                <a16:creationId xmlns:a16="http://schemas.microsoft.com/office/drawing/2014/main" xmlns="" id="{10E713B4-B0A9-489F-964C-A752A25BFBA9}"/>
              </a:ext>
            </a:extLst>
          </p:cNvPr>
          <p:cNvSpPr txBox="1">
            <a:spLocks/>
          </p:cNvSpPr>
          <p:nvPr/>
        </p:nvSpPr>
        <p:spPr>
          <a:xfrm>
            <a:off x="5103752" y="1287355"/>
            <a:ext cx="3627751"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Usage des sols et stock de carbone</a:t>
            </a:r>
          </a:p>
        </p:txBody>
      </p:sp>
      <p:grpSp>
        <p:nvGrpSpPr>
          <p:cNvPr id="24" name="Groupe 23">
            <a:extLst>
              <a:ext uri="{FF2B5EF4-FFF2-40B4-BE49-F238E27FC236}">
                <a16:creationId xmlns:a16="http://schemas.microsoft.com/office/drawing/2014/main" xmlns="" id="{F95C6393-487E-4B20-B82A-4E85514D743E}"/>
              </a:ext>
            </a:extLst>
          </p:cNvPr>
          <p:cNvGrpSpPr/>
          <p:nvPr/>
        </p:nvGrpSpPr>
        <p:grpSpPr>
          <a:xfrm>
            <a:off x="243335" y="5307785"/>
            <a:ext cx="696801" cy="1005996"/>
            <a:chOff x="599165" y="4589736"/>
            <a:chExt cx="696801" cy="1005996"/>
          </a:xfrm>
        </p:grpSpPr>
        <p:pic>
          <p:nvPicPr>
            <p:cNvPr id="25" name="Image 24">
              <a:extLst>
                <a:ext uri="{FF2B5EF4-FFF2-40B4-BE49-F238E27FC236}">
                  <a16:creationId xmlns:a16="http://schemas.microsoft.com/office/drawing/2014/main" xmlns="" id="{CE82D09C-1AF7-4707-A954-BFF0D3946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565" y="4589736"/>
              <a:ext cx="360000" cy="360000"/>
            </a:xfrm>
            <a:prstGeom prst="rect">
              <a:avLst/>
            </a:prstGeom>
          </p:spPr>
        </p:pic>
        <p:sp>
          <p:nvSpPr>
            <p:cNvPr id="26" name="Espace réservé du texte 19">
              <a:extLst>
                <a:ext uri="{FF2B5EF4-FFF2-40B4-BE49-F238E27FC236}">
                  <a16:creationId xmlns:a16="http://schemas.microsoft.com/office/drawing/2014/main" xmlns="" id="{1F7EEF8C-8009-4BC5-9F98-EFC18E224EBB}"/>
                </a:ext>
              </a:extLst>
            </p:cNvPr>
            <p:cNvSpPr txBox="1">
              <a:spLocks/>
            </p:cNvSpPr>
            <p:nvPr/>
          </p:nvSpPr>
          <p:spPr>
            <a:xfrm>
              <a:off x="599165" y="4949736"/>
              <a:ext cx="696801"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51%</a:t>
              </a:r>
            </a:p>
            <a:p>
              <a:pPr algn="ctr"/>
              <a:r>
                <a:rPr lang="fr-FR" dirty="0"/>
                <a:t>Terres agricoles</a:t>
              </a:r>
            </a:p>
          </p:txBody>
        </p:sp>
      </p:grpSp>
      <p:grpSp>
        <p:nvGrpSpPr>
          <p:cNvPr id="27" name="Groupe 26">
            <a:extLst>
              <a:ext uri="{FF2B5EF4-FFF2-40B4-BE49-F238E27FC236}">
                <a16:creationId xmlns:a16="http://schemas.microsoft.com/office/drawing/2014/main" xmlns="" id="{906EB13A-E108-4CDA-8ED4-B2195196480A}"/>
              </a:ext>
            </a:extLst>
          </p:cNvPr>
          <p:cNvGrpSpPr/>
          <p:nvPr/>
        </p:nvGrpSpPr>
        <p:grpSpPr>
          <a:xfrm>
            <a:off x="1242283" y="5307785"/>
            <a:ext cx="920105" cy="1059517"/>
            <a:chOff x="1392652" y="4589736"/>
            <a:chExt cx="920105" cy="1059517"/>
          </a:xfrm>
        </p:grpSpPr>
        <p:pic>
          <p:nvPicPr>
            <p:cNvPr id="28" name="Espace réservé pour une image  24">
              <a:extLst>
                <a:ext uri="{FF2B5EF4-FFF2-40B4-BE49-F238E27FC236}">
                  <a16:creationId xmlns:a16="http://schemas.microsoft.com/office/drawing/2014/main" xmlns="" id="{BC5A6D62-99D2-4D3F-A5B7-329AF49287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89503" y="4589736"/>
              <a:ext cx="360000" cy="360000"/>
            </a:xfrm>
            <a:prstGeom prst="rect">
              <a:avLst/>
            </a:prstGeom>
          </p:spPr>
        </p:pic>
        <p:sp>
          <p:nvSpPr>
            <p:cNvPr id="29" name="Espace réservé du texte 19">
              <a:extLst>
                <a:ext uri="{FF2B5EF4-FFF2-40B4-BE49-F238E27FC236}">
                  <a16:creationId xmlns:a16="http://schemas.microsoft.com/office/drawing/2014/main" xmlns="" id="{E2E26A55-85EF-429D-833F-C7827A55B3FE}"/>
                </a:ext>
              </a:extLst>
            </p:cNvPr>
            <p:cNvSpPr txBox="1">
              <a:spLocks/>
            </p:cNvSpPr>
            <p:nvPr/>
          </p:nvSpPr>
          <p:spPr>
            <a:xfrm>
              <a:off x="1392652" y="5003257"/>
              <a:ext cx="920105"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44%</a:t>
              </a:r>
            </a:p>
            <a:p>
              <a:pPr algn="ctr"/>
              <a:r>
                <a:rPr lang="fr-FR" dirty="0"/>
                <a:t>Forêts et espaces semi-naturels</a:t>
              </a:r>
            </a:p>
          </p:txBody>
        </p:sp>
      </p:grpSp>
      <p:grpSp>
        <p:nvGrpSpPr>
          <p:cNvPr id="30" name="Groupe 29">
            <a:extLst>
              <a:ext uri="{FF2B5EF4-FFF2-40B4-BE49-F238E27FC236}">
                <a16:creationId xmlns:a16="http://schemas.microsoft.com/office/drawing/2014/main" xmlns="" id="{A7C73CA2-531C-4BB4-A477-A955F1784B57}"/>
              </a:ext>
            </a:extLst>
          </p:cNvPr>
          <p:cNvGrpSpPr/>
          <p:nvPr/>
        </p:nvGrpSpPr>
        <p:grpSpPr>
          <a:xfrm>
            <a:off x="2498133" y="5307785"/>
            <a:ext cx="1141906" cy="999145"/>
            <a:chOff x="2483726" y="4589736"/>
            <a:chExt cx="1141906" cy="999145"/>
          </a:xfrm>
        </p:grpSpPr>
        <p:pic>
          <p:nvPicPr>
            <p:cNvPr id="31" name="Image 30">
              <a:extLst>
                <a:ext uri="{FF2B5EF4-FFF2-40B4-BE49-F238E27FC236}">
                  <a16:creationId xmlns:a16="http://schemas.microsoft.com/office/drawing/2014/main" xmlns="" id="{00F7CDA4-F186-4948-8F70-4E760A7D8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2965" y="4589736"/>
              <a:ext cx="360000" cy="360000"/>
            </a:xfrm>
            <a:prstGeom prst="rect">
              <a:avLst/>
            </a:prstGeom>
          </p:spPr>
        </p:pic>
        <p:sp>
          <p:nvSpPr>
            <p:cNvPr id="32" name="Espace réservé du texte 19">
              <a:extLst>
                <a:ext uri="{FF2B5EF4-FFF2-40B4-BE49-F238E27FC236}">
                  <a16:creationId xmlns:a16="http://schemas.microsoft.com/office/drawing/2014/main" xmlns="" id="{CAF75E53-CE9C-4AEF-AB0A-68BA1A449AE1}"/>
                </a:ext>
              </a:extLst>
            </p:cNvPr>
            <p:cNvSpPr txBox="1">
              <a:spLocks/>
            </p:cNvSpPr>
            <p:nvPr/>
          </p:nvSpPr>
          <p:spPr>
            <a:xfrm>
              <a:off x="2483726" y="4942885"/>
              <a:ext cx="1141906"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1%</a:t>
              </a:r>
            </a:p>
            <a:p>
              <a:pPr algn="ctr"/>
              <a:r>
                <a:rPr lang="fr-FR" dirty="0"/>
                <a:t>Surfaces en eaux</a:t>
              </a:r>
            </a:p>
          </p:txBody>
        </p:sp>
      </p:grpSp>
      <p:grpSp>
        <p:nvGrpSpPr>
          <p:cNvPr id="33" name="Groupe 32">
            <a:extLst>
              <a:ext uri="{FF2B5EF4-FFF2-40B4-BE49-F238E27FC236}">
                <a16:creationId xmlns:a16="http://schemas.microsoft.com/office/drawing/2014/main" xmlns="" id="{793D6F48-F81E-40D2-9B35-0AD4BCD7A973}"/>
              </a:ext>
            </a:extLst>
          </p:cNvPr>
          <p:cNvGrpSpPr/>
          <p:nvPr/>
        </p:nvGrpSpPr>
        <p:grpSpPr>
          <a:xfrm>
            <a:off x="3958985" y="5307785"/>
            <a:ext cx="920105" cy="1007027"/>
            <a:chOff x="4314815" y="4545846"/>
            <a:chExt cx="920105" cy="1007027"/>
          </a:xfrm>
        </p:grpSpPr>
        <p:pic>
          <p:nvPicPr>
            <p:cNvPr id="34" name="Image 33">
              <a:extLst>
                <a:ext uri="{FF2B5EF4-FFF2-40B4-BE49-F238E27FC236}">
                  <a16:creationId xmlns:a16="http://schemas.microsoft.com/office/drawing/2014/main" xmlns="" id="{202E6969-D983-44EC-A53F-AAD4628037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4867" y="4545846"/>
              <a:ext cx="360000" cy="360000"/>
            </a:xfrm>
            <a:prstGeom prst="rect">
              <a:avLst/>
            </a:prstGeom>
          </p:spPr>
        </p:pic>
        <p:sp>
          <p:nvSpPr>
            <p:cNvPr id="35" name="Espace réservé du texte 19">
              <a:extLst>
                <a:ext uri="{FF2B5EF4-FFF2-40B4-BE49-F238E27FC236}">
                  <a16:creationId xmlns:a16="http://schemas.microsoft.com/office/drawing/2014/main" xmlns="" id="{EE894AD7-BC33-4EED-AEF3-38C1585D2BA4}"/>
                </a:ext>
              </a:extLst>
            </p:cNvPr>
            <p:cNvSpPr txBox="1">
              <a:spLocks/>
            </p:cNvSpPr>
            <p:nvPr/>
          </p:nvSpPr>
          <p:spPr>
            <a:xfrm>
              <a:off x="4314815" y="4906877"/>
              <a:ext cx="920105" cy="645996"/>
            </a:xfrm>
            <a:prstGeom prst="rect">
              <a:avLst/>
            </a:prstGeom>
          </p:spPr>
          <p:txBody>
            <a:bodyPr vert="horz" lIns="91440" tIns="45720" rIns="91440" bIns="45720" rtlCol="0" anchor="ctr">
              <a:noAutofit/>
            </a:bodyPr>
            <a:lstStyle>
              <a:lvl1pPr marL="0" indent="0" algn="l" defTabSz="914323" rtl="0" eaLnBrk="1" latinLnBrk="0" hangingPunct="1">
                <a:spcBef>
                  <a:spcPct val="20000"/>
                </a:spcBef>
                <a:buFont typeface="Arial" panose="020B0604020202020204" pitchFamily="34" charset="0"/>
                <a:buNone/>
                <a:defRPr sz="1000" b="0"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fr-FR" sz="1400" b="1" dirty="0"/>
                <a:t>4%</a:t>
              </a:r>
            </a:p>
            <a:p>
              <a:pPr algn="ctr"/>
              <a:r>
                <a:rPr lang="fr-FR" dirty="0"/>
                <a:t>Surfaces artificialisées</a:t>
              </a:r>
            </a:p>
          </p:txBody>
        </p:sp>
      </p:grpSp>
      <p:graphicFrame>
        <p:nvGraphicFramePr>
          <p:cNvPr id="38" name="Graphique 37">
            <a:extLst>
              <a:ext uri="{FF2B5EF4-FFF2-40B4-BE49-F238E27FC236}">
                <a16:creationId xmlns:a16="http://schemas.microsoft.com/office/drawing/2014/main" xmlns="" id="{29245D17-D678-4B98-9765-D741D1C15BAB}"/>
              </a:ext>
            </a:extLst>
          </p:cNvPr>
          <p:cNvGraphicFramePr>
            <a:graphicFrameLocks/>
          </p:cNvGraphicFramePr>
          <p:nvPr>
            <p:extLst>
              <p:ext uri="{D42A27DB-BD31-4B8C-83A1-F6EECF244321}">
                <p14:modId xmlns:p14="http://schemas.microsoft.com/office/powerpoint/2010/main" val="774858393"/>
              </p:ext>
            </p:extLst>
          </p:nvPr>
        </p:nvGraphicFramePr>
        <p:xfrm>
          <a:off x="131657" y="1811427"/>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2" name="Espace réservé du numéro de diapositive 1">
            <a:extLst>
              <a:ext uri="{FF2B5EF4-FFF2-40B4-BE49-F238E27FC236}">
                <a16:creationId xmlns:a16="http://schemas.microsoft.com/office/drawing/2014/main" xmlns="" id="{2B06C6BC-9D05-4174-A120-25BDF73B735D}"/>
              </a:ext>
            </a:extLst>
          </p:cNvPr>
          <p:cNvSpPr>
            <a:spLocks noGrp="1"/>
          </p:cNvSpPr>
          <p:nvPr>
            <p:ph type="sldNum" sz="quarter" idx="12"/>
          </p:nvPr>
        </p:nvSpPr>
        <p:spPr/>
        <p:txBody>
          <a:bodyPr/>
          <a:lstStyle/>
          <a:p>
            <a:fld id="{01DFE443-B80B-44A7-B8E3-175A733CB829}" type="slidenum">
              <a:rPr lang="fr-FR" smtClean="0"/>
              <a:t>86</a:t>
            </a:fld>
            <a:endParaRPr lang="fr-FR"/>
          </a:p>
        </p:txBody>
      </p:sp>
      <p:sp>
        <p:nvSpPr>
          <p:cNvPr id="21" name="Espace réservé du texte 1">
            <a:extLst>
              <a:ext uri="{FF2B5EF4-FFF2-40B4-BE49-F238E27FC236}">
                <a16:creationId xmlns:a16="http://schemas.microsoft.com/office/drawing/2014/main" xmlns="" id="{103C09AB-3A26-44D6-9F23-577C370A4702}"/>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a:t>
            </a:r>
          </a:p>
        </p:txBody>
      </p:sp>
    </p:spTree>
    <p:extLst>
      <p:ext uri="{BB962C8B-B14F-4D97-AF65-F5344CB8AC3E}">
        <p14:creationId xmlns:p14="http://schemas.microsoft.com/office/powerpoint/2010/main" val="34571134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BD89779-7D01-4E59-80A5-4D0926D5ABAC}"/>
              </a:ext>
            </a:extLst>
          </p:cNvPr>
          <p:cNvSpPr>
            <a:spLocks noGrp="1"/>
          </p:cNvSpPr>
          <p:nvPr>
            <p:ph type="body" sz="quarter" idx="21"/>
          </p:nvPr>
        </p:nvSpPr>
        <p:spPr>
          <a:xfrm>
            <a:off x="367119" y="4959997"/>
            <a:ext cx="4040989" cy="302902"/>
          </a:xfrm>
        </p:spPr>
        <p:txBody>
          <a:bodyPr/>
          <a:lstStyle/>
          <a:p>
            <a:r>
              <a:rPr lang="fr-FR" sz="1100" i="1" dirty="0"/>
              <a:t>Source: données OPTEER 2014, calcul et carte : B&amp;L évolution</a:t>
            </a:r>
          </a:p>
        </p:txBody>
      </p:sp>
      <p:sp>
        <p:nvSpPr>
          <p:cNvPr id="4" name="Espace réservé pour une image  3">
            <a:extLst>
              <a:ext uri="{FF2B5EF4-FFF2-40B4-BE49-F238E27FC236}">
                <a16:creationId xmlns:a16="http://schemas.microsoft.com/office/drawing/2014/main" xmlns="" id="{21276DEB-DE9E-4D7D-9E2C-B071BDB5393F}"/>
              </a:ext>
            </a:extLst>
          </p:cNvPr>
          <p:cNvSpPr>
            <a:spLocks noGrp="1"/>
          </p:cNvSpPr>
          <p:nvPr>
            <p:ph type="pic" sz="quarter" idx="17"/>
          </p:nvPr>
        </p:nvSpPr>
        <p:spPr/>
      </p:sp>
      <p:sp>
        <p:nvSpPr>
          <p:cNvPr id="5" name="Espace réservé pour une image  4">
            <a:extLst>
              <a:ext uri="{FF2B5EF4-FFF2-40B4-BE49-F238E27FC236}">
                <a16:creationId xmlns:a16="http://schemas.microsoft.com/office/drawing/2014/main" xmlns="" id="{5AC8697A-5F2B-4B86-8DF1-BCEAF8249DC2}"/>
              </a:ext>
            </a:extLst>
          </p:cNvPr>
          <p:cNvSpPr>
            <a:spLocks noGrp="1"/>
          </p:cNvSpPr>
          <p:nvPr>
            <p:ph type="pic" sz="quarter" idx="16"/>
          </p:nvPr>
        </p:nvSpPr>
        <p:spPr/>
      </p:sp>
      <p:sp>
        <p:nvSpPr>
          <p:cNvPr id="9" name="Titre 8">
            <a:extLst>
              <a:ext uri="{FF2B5EF4-FFF2-40B4-BE49-F238E27FC236}">
                <a16:creationId xmlns:a16="http://schemas.microsoft.com/office/drawing/2014/main" xmlns="" id="{1C08FF46-41F1-4A85-9B33-6EF29CCF054E}"/>
              </a:ext>
            </a:extLst>
          </p:cNvPr>
          <p:cNvSpPr>
            <a:spLocks noGrp="1"/>
          </p:cNvSpPr>
          <p:nvPr>
            <p:ph type="title"/>
          </p:nvPr>
        </p:nvSpPr>
        <p:spPr/>
        <p:txBody>
          <a:bodyPr/>
          <a:lstStyle/>
          <a:p>
            <a:r>
              <a:rPr lang="fr-FR" dirty="0"/>
              <a:t>Séquestration CO2</a:t>
            </a:r>
          </a:p>
        </p:txBody>
      </p:sp>
      <p:sp>
        <p:nvSpPr>
          <p:cNvPr id="10" name="Espace réservé du texte 9">
            <a:extLst>
              <a:ext uri="{FF2B5EF4-FFF2-40B4-BE49-F238E27FC236}">
                <a16:creationId xmlns:a16="http://schemas.microsoft.com/office/drawing/2014/main" xmlns="" id="{58299DD1-47C1-49C3-9FE4-B9C0C88C6AA8}"/>
              </a:ext>
            </a:extLst>
          </p:cNvPr>
          <p:cNvSpPr>
            <a:spLocks noGrp="1"/>
          </p:cNvSpPr>
          <p:nvPr>
            <p:ph type="body" sz="quarter" idx="24"/>
          </p:nvPr>
        </p:nvSpPr>
        <p:spPr/>
        <p:txBody>
          <a:bodyPr>
            <a:normAutofit/>
          </a:bodyPr>
          <a:lstStyle/>
          <a:p>
            <a:pPr algn="just"/>
            <a:r>
              <a:rPr lang="fr-FR" sz="1100" dirty="0"/>
              <a:t>La séquestration nette annuelle liée aux espaces forestiers et milieux semi-naturels de Gevrey-Chambertin et Nuits-Saint-Georges s’élève à 105 195 tonnes équivalent CO2 par an. Cela représente prés de 43% des émissions du territoire.</a:t>
            </a:r>
          </a:p>
          <a:p>
            <a:pPr algn="just"/>
            <a:r>
              <a:rPr lang="fr-FR" sz="1100" dirty="0"/>
              <a:t>La carte ci-contre montre les communes les plus boisées et qui par conséquent participent le plus à la séquestration du carbone. Ces communes se situent essentiellement sur la plaine et les hauteurs. Ces espaces forestiers sont à privilégier pour lutter contre le changement climatique à l’échelle du territoire.</a:t>
            </a:r>
          </a:p>
        </p:txBody>
      </p:sp>
      <p:sp>
        <p:nvSpPr>
          <p:cNvPr id="11" name="Espace réservé du texte 10">
            <a:extLst>
              <a:ext uri="{FF2B5EF4-FFF2-40B4-BE49-F238E27FC236}">
                <a16:creationId xmlns:a16="http://schemas.microsoft.com/office/drawing/2014/main" xmlns="" id="{803E4980-8889-4090-B4DD-AD1D83A5414F}"/>
              </a:ext>
            </a:extLst>
          </p:cNvPr>
          <p:cNvSpPr>
            <a:spLocks noGrp="1"/>
          </p:cNvSpPr>
          <p:nvPr>
            <p:ph type="body" sz="quarter" idx="13"/>
          </p:nvPr>
        </p:nvSpPr>
        <p:spPr/>
        <p:txBody>
          <a:bodyPr/>
          <a:lstStyle/>
          <a:p>
            <a:r>
              <a:rPr lang="fr-FR" dirty="0"/>
              <a:t>Séquestration nette forestière</a:t>
            </a:r>
          </a:p>
        </p:txBody>
      </p:sp>
      <p:sp>
        <p:nvSpPr>
          <p:cNvPr id="12" name="Espace réservé du texte 11">
            <a:extLst>
              <a:ext uri="{FF2B5EF4-FFF2-40B4-BE49-F238E27FC236}">
                <a16:creationId xmlns:a16="http://schemas.microsoft.com/office/drawing/2014/main" xmlns="" id="{99E1343C-8539-4D40-A589-76216248D1CD}"/>
              </a:ext>
            </a:extLst>
          </p:cNvPr>
          <p:cNvSpPr>
            <a:spLocks noGrp="1"/>
          </p:cNvSpPr>
          <p:nvPr>
            <p:ph type="body" sz="quarter" idx="14"/>
          </p:nvPr>
        </p:nvSpPr>
        <p:spPr/>
        <p:txBody>
          <a:bodyPr/>
          <a:lstStyle/>
          <a:p>
            <a:r>
              <a:rPr lang="fr-FR" dirty="0"/>
              <a:t>Chiffres clés</a:t>
            </a:r>
          </a:p>
        </p:txBody>
      </p:sp>
      <p:sp>
        <p:nvSpPr>
          <p:cNvPr id="13" name="Espace réservé du texte 12">
            <a:extLst>
              <a:ext uri="{FF2B5EF4-FFF2-40B4-BE49-F238E27FC236}">
                <a16:creationId xmlns:a16="http://schemas.microsoft.com/office/drawing/2014/main" xmlns="" id="{94345625-C50F-41B2-B974-A3778644361C}"/>
              </a:ext>
            </a:extLst>
          </p:cNvPr>
          <p:cNvSpPr>
            <a:spLocks noGrp="1"/>
          </p:cNvSpPr>
          <p:nvPr>
            <p:ph type="body" sz="quarter" idx="19"/>
          </p:nvPr>
        </p:nvSpPr>
        <p:spPr/>
        <p:txBody>
          <a:bodyPr/>
          <a:lstStyle/>
          <a:p>
            <a:endParaRPr lang="fr-FR" dirty="0"/>
          </a:p>
        </p:txBody>
      </p:sp>
      <p:sp>
        <p:nvSpPr>
          <p:cNvPr id="14" name="Espace réservé du texte 13">
            <a:extLst>
              <a:ext uri="{FF2B5EF4-FFF2-40B4-BE49-F238E27FC236}">
                <a16:creationId xmlns:a16="http://schemas.microsoft.com/office/drawing/2014/main" xmlns="" id="{1CF0C57D-C757-468E-8C11-0E9A5F65994C}"/>
              </a:ext>
            </a:extLst>
          </p:cNvPr>
          <p:cNvSpPr>
            <a:spLocks noGrp="1"/>
          </p:cNvSpPr>
          <p:nvPr>
            <p:ph type="body" sz="quarter" idx="20"/>
          </p:nvPr>
        </p:nvSpPr>
        <p:spPr/>
        <p:txBody>
          <a:bodyPr/>
          <a:lstStyle/>
          <a:p>
            <a:endParaRPr lang="fr-FR"/>
          </a:p>
        </p:txBody>
      </p:sp>
      <p:pic>
        <p:nvPicPr>
          <p:cNvPr id="19" name="Espace réservé pour une image  26">
            <a:extLst>
              <a:ext uri="{FF2B5EF4-FFF2-40B4-BE49-F238E27FC236}">
                <a16:creationId xmlns:a16="http://schemas.microsoft.com/office/drawing/2014/main" xmlns="" id="{04CC2EB6-DBED-4648-A269-1A96896B8468}"/>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pic>
        <p:nvPicPr>
          <p:cNvPr id="23" name="Espace réservé pour une image  22">
            <a:extLst>
              <a:ext uri="{FF2B5EF4-FFF2-40B4-BE49-F238E27FC236}">
                <a16:creationId xmlns:a16="http://schemas.microsoft.com/office/drawing/2014/main" xmlns="" id="{0710BED0-AE38-4333-A60A-E24662D96598}"/>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6828" r="6828"/>
          <a:stretch>
            <a:fillRect/>
          </a:stretch>
        </p:blipFill>
        <p:spPr>
          <a:prstGeom prst="rect">
            <a:avLst/>
          </a:prstGeom>
        </p:spPr>
      </p:pic>
      <p:sp>
        <p:nvSpPr>
          <p:cNvPr id="24" name="Espace réservé du texte 23">
            <a:extLst>
              <a:ext uri="{FF2B5EF4-FFF2-40B4-BE49-F238E27FC236}">
                <a16:creationId xmlns:a16="http://schemas.microsoft.com/office/drawing/2014/main" xmlns="" id="{3F2BF52B-DA32-44F0-A5D5-E588ED043CB9}"/>
              </a:ext>
            </a:extLst>
          </p:cNvPr>
          <p:cNvSpPr>
            <a:spLocks noGrp="1"/>
          </p:cNvSpPr>
          <p:nvPr>
            <p:ph type="body" sz="quarter" idx="18"/>
          </p:nvPr>
        </p:nvSpPr>
        <p:spPr>
          <a:xfrm>
            <a:off x="5159829" y="4841002"/>
            <a:ext cx="3806774" cy="480131"/>
          </a:xfrm>
          <a:prstGeom prst="rect">
            <a:avLst/>
          </a:prstGeom>
        </p:spPr>
        <p:txBody>
          <a:bodyPr wrap="square">
            <a:spAutoFit/>
          </a:bodyPr>
          <a:lstStyle/>
          <a:p>
            <a:pPr marL="0" lvl="1" indent="0">
              <a:buNone/>
            </a:pPr>
            <a:r>
              <a:rPr lang="fr-FR" sz="1400" b="1" dirty="0"/>
              <a:t>Séquestration CO2 forestière </a:t>
            </a:r>
            <a:r>
              <a:rPr lang="fr-FR" sz="1400" b="1" dirty="0">
                <a:solidFill>
                  <a:srgbClr val="43AB5F"/>
                </a:solidFill>
              </a:rPr>
              <a:t>= 105 195 teqCO2/an</a:t>
            </a:r>
          </a:p>
        </p:txBody>
      </p:sp>
      <p:pic>
        <p:nvPicPr>
          <p:cNvPr id="17" name="Image 16">
            <a:extLst>
              <a:ext uri="{FF2B5EF4-FFF2-40B4-BE49-F238E27FC236}">
                <a16:creationId xmlns:a16="http://schemas.microsoft.com/office/drawing/2014/main" xmlns="" id="{722BF075-B3FD-47FD-A4D1-A52B537617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29" t="4154"/>
          <a:stretch/>
        </p:blipFill>
        <p:spPr>
          <a:xfrm>
            <a:off x="208124" y="1336923"/>
            <a:ext cx="4358980" cy="3309494"/>
          </a:xfrm>
          <a:prstGeom prst="rect">
            <a:avLst/>
          </a:prstGeom>
        </p:spPr>
      </p:pic>
      <p:sp>
        <p:nvSpPr>
          <p:cNvPr id="3" name="Espace réservé du numéro de diapositive 2">
            <a:extLst>
              <a:ext uri="{FF2B5EF4-FFF2-40B4-BE49-F238E27FC236}">
                <a16:creationId xmlns:a16="http://schemas.microsoft.com/office/drawing/2014/main" xmlns="" id="{63B79FA0-7C0A-47DD-A3BE-E9C767FFE78A}"/>
              </a:ext>
            </a:extLst>
          </p:cNvPr>
          <p:cNvSpPr>
            <a:spLocks noGrp="1"/>
          </p:cNvSpPr>
          <p:nvPr>
            <p:ph type="sldNum" sz="quarter" idx="12"/>
          </p:nvPr>
        </p:nvSpPr>
        <p:spPr/>
        <p:txBody>
          <a:bodyPr/>
          <a:lstStyle/>
          <a:p>
            <a:fld id="{01DFE443-B80B-44A7-B8E3-175A733CB829}" type="slidenum">
              <a:rPr lang="fr-FR" smtClean="0"/>
              <a:t>87</a:t>
            </a:fld>
            <a:endParaRPr lang="fr-FR"/>
          </a:p>
        </p:txBody>
      </p:sp>
    </p:spTree>
    <p:extLst>
      <p:ext uri="{BB962C8B-B14F-4D97-AF65-F5344CB8AC3E}">
        <p14:creationId xmlns:p14="http://schemas.microsoft.com/office/powerpoint/2010/main" val="3264410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1F9991C2-E394-4692-B15A-AB9214287A04}"/>
              </a:ext>
            </a:extLst>
          </p:cNvPr>
          <p:cNvSpPr>
            <a:spLocks noGrp="1"/>
          </p:cNvSpPr>
          <p:nvPr>
            <p:ph type="body" sz="quarter" idx="21"/>
          </p:nvPr>
        </p:nvSpPr>
        <p:spPr>
          <a:xfrm>
            <a:off x="377825" y="6280460"/>
            <a:ext cx="4040989" cy="302902"/>
          </a:xfrm>
        </p:spPr>
        <p:txBody>
          <a:bodyPr/>
          <a:lstStyle/>
          <a:p>
            <a:endParaRPr lang="fr-FR"/>
          </a:p>
        </p:txBody>
      </p:sp>
      <p:sp>
        <p:nvSpPr>
          <p:cNvPr id="9" name="Titre 8">
            <a:extLst>
              <a:ext uri="{FF2B5EF4-FFF2-40B4-BE49-F238E27FC236}">
                <a16:creationId xmlns:a16="http://schemas.microsoft.com/office/drawing/2014/main" xmlns="" id="{5BF39742-D282-4D7F-B55D-4DCC40389834}"/>
              </a:ext>
            </a:extLst>
          </p:cNvPr>
          <p:cNvSpPr>
            <a:spLocks noGrp="1"/>
          </p:cNvSpPr>
          <p:nvPr>
            <p:ph type="title"/>
          </p:nvPr>
        </p:nvSpPr>
        <p:spPr/>
        <p:txBody>
          <a:bodyPr/>
          <a:lstStyle/>
          <a:p>
            <a:r>
              <a:rPr lang="fr-FR" dirty="0"/>
              <a:t>Séquestration CO2</a:t>
            </a:r>
          </a:p>
        </p:txBody>
      </p:sp>
      <p:sp>
        <p:nvSpPr>
          <p:cNvPr id="10" name="Espace réservé du texte 9">
            <a:extLst>
              <a:ext uri="{FF2B5EF4-FFF2-40B4-BE49-F238E27FC236}">
                <a16:creationId xmlns:a16="http://schemas.microsoft.com/office/drawing/2014/main" xmlns="" id="{AE4E7619-A7AA-4052-9B78-156C0EE7FED0}"/>
              </a:ext>
            </a:extLst>
          </p:cNvPr>
          <p:cNvSpPr>
            <a:spLocks noGrp="1"/>
          </p:cNvSpPr>
          <p:nvPr>
            <p:ph type="body" sz="quarter" idx="24"/>
          </p:nvPr>
        </p:nvSpPr>
        <p:spPr>
          <a:xfrm>
            <a:off x="4418814" y="1811427"/>
            <a:ext cx="4515557" cy="4303623"/>
          </a:xfrm>
        </p:spPr>
        <p:txBody>
          <a:bodyPr/>
          <a:lstStyle/>
          <a:p>
            <a:r>
              <a:rPr lang="fr-FR" dirty="0"/>
              <a:t>Hypothèses communes par rapport au tendances nationales :</a:t>
            </a:r>
          </a:p>
          <a:p>
            <a:endParaRPr lang="fr-FR" dirty="0"/>
          </a:p>
          <a:p>
            <a:endParaRPr lang="fr-FR" dirty="0"/>
          </a:p>
          <a:p>
            <a:r>
              <a:rPr lang="fr-FR" b="1" u="sng" dirty="0"/>
              <a:t>Scénario 1: Tendanciel</a:t>
            </a:r>
          </a:p>
          <a:p>
            <a:pPr algn="just"/>
            <a:r>
              <a:rPr lang="fr-FR" sz="1100" dirty="0"/>
              <a:t>Maintien des comportements actuels des sylviculteurs. La ressource forestière continue de croître suivant le même taux que la période récente, du fait de l’accroissement biologique, de la mortalité naturelle et des prélèvements qui sont constants</a:t>
            </a:r>
          </a:p>
          <a:p>
            <a:endParaRPr lang="fr-FR" dirty="0"/>
          </a:p>
          <a:p>
            <a:endParaRPr lang="fr-FR" dirty="0"/>
          </a:p>
          <a:p>
            <a:endParaRPr lang="fr-FR" b="1" u="sng" dirty="0"/>
          </a:p>
          <a:p>
            <a:r>
              <a:rPr lang="fr-FR" b="1" u="sng" dirty="0"/>
              <a:t>Scénario 2 : augmentation des prélèvements</a:t>
            </a:r>
          </a:p>
          <a:p>
            <a:pPr algn="just"/>
            <a:r>
              <a:rPr lang="fr-FR" sz="1100" dirty="0"/>
              <a:t>Intensification des prélèvements de bois liée au développement du bois énergie et de la construction bois</a:t>
            </a:r>
          </a:p>
        </p:txBody>
      </p:sp>
      <p:sp>
        <p:nvSpPr>
          <p:cNvPr id="11" name="Espace réservé du texte 10">
            <a:extLst>
              <a:ext uri="{FF2B5EF4-FFF2-40B4-BE49-F238E27FC236}">
                <a16:creationId xmlns:a16="http://schemas.microsoft.com/office/drawing/2014/main" xmlns="" id="{4D6CEF0F-2E27-4A38-89FF-03815F9B9C90}"/>
              </a:ext>
            </a:extLst>
          </p:cNvPr>
          <p:cNvSpPr>
            <a:spLocks noGrp="1"/>
          </p:cNvSpPr>
          <p:nvPr>
            <p:ph type="body" sz="quarter" idx="13"/>
          </p:nvPr>
        </p:nvSpPr>
        <p:spPr/>
        <p:txBody>
          <a:bodyPr/>
          <a:lstStyle/>
          <a:p>
            <a:r>
              <a:rPr lang="fr-FR" dirty="0"/>
              <a:t>Potentiels</a:t>
            </a:r>
          </a:p>
        </p:txBody>
      </p:sp>
      <p:pic>
        <p:nvPicPr>
          <p:cNvPr id="16" name="Espace réservé pour une image  26">
            <a:extLst>
              <a:ext uri="{FF2B5EF4-FFF2-40B4-BE49-F238E27FC236}">
                <a16:creationId xmlns:a16="http://schemas.microsoft.com/office/drawing/2014/main" xmlns="" id="{3661F523-5A8F-4850-BBA4-66433D9FAA19}"/>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p:pic>
      <p:graphicFrame>
        <p:nvGraphicFramePr>
          <p:cNvPr id="14" name="Espace réservé du graphique 13">
            <a:extLst>
              <a:ext uri="{FF2B5EF4-FFF2-40B4-BE49-F238E27FC236}">
                <a16:creationId xmlns:a16="http://schemas.microsoft.com/office/drawing/2014/main" xmlns="" id="{C8166FC3-585B-49A6-A241-BB1C5CEC8829}"/>
              </a:ext>
            </a:extLst>
          </p:cNvPr>
          <p:cNvGraphicFramePr>
            <a:graphicFrameLocks noGrp="1"/>
          </p:cNvGraphicFramePr>
          <p:nvPr>
            <p:ph type="chart" sz="quarter" idx="22"/>
            <p:extLst>
              <p:ext uri="{D42A27DB-BD31-4B8C-83A1-F6EECF244321}">
                <p14:modId xmlns:p14="http://schemas.microsoft.com/office/powerpoint/2010/main" val="3157008093"/>
              </p:ext>
            </p:extLst>
          </p:nvPr>
        </p:nvGraphicFramePr>
        <p:xfrm>
          <a:off x="377826" y="1409699"/>
          <a:ext cx="3864646" cy="4156213"/>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e 16">
            <a:extLst>
              <a:ext uri="{FF2B5EF4-FFF2-40B4-BE49-F238E27FC236}">
                <a16:creationId xmlns:a16="http://schemas.microsoft.com/office/drawing/2014/main" xmlns="" id="{46B23ADA-C081-42CE-B4FE-CDF895B2BE63}"/>
              </a:ext>
            </a:extLst>
          </p:cNvPr>
          <p:cNvGrpSpPr/>
          <p:nvPr/>
        </p:nvGrpSpPr>
        <p:grpSpPr>
          <a:xfrm>
            <a:off x="4242472" y="3816625"/>
            <a:ext cx="5472568" cy="492443"/>
            <a:chOff x="1064608" y="3188310"/>
            <a:chExt cx="5472568" cy="492443"/>
          </a:xfrm>
        </p:grpSpPr>
        <p:sp>
          <p:nvSpPr>
            <p:cNvPr id="18" name="Rectangle 17">
              <a:extLst>
                <a:ext uri="{FF2B5EF4-FFF2-40B4-BE49-F238E27FC236}">
                  <a16:creationId xmlns:a16="http://schemas.microsoft.com/office/drawing/2014/main" xmlns="" id="{E3DE6AEC-1F1E-4F78-975F-6EB2264AE778}"/>
                </a:ext>
              </a:extLst>
            </p:cNvPr>
            <p:cNvSpPr/>
            <p:nvPr/>
          </p:nvSpPr>
          <p:spPr>
            <a:xfrm>
              <a:off x="1424608" y="3188310"/>
              <a:ext cx="5112568" cy="492443"/>
            </a:xfrm>
            <a:prstGeom prst="rect">
              <a:avLst/>
            </a:prstGeom>
          </p:spPr>
          <p:txBody>
            <a:bodyPr wrap="square">
              <a:spAutoFit/>
            </a:bodyPr>
            <a:lstStyle/>
            <a:p>
              <a:pPr marL="0" lvl="1"/>
              <a:r>
                <a:rPr lang="fr-FR" sz="1200" b="1" dirty="0"/>
                <a:t>Scénario 1 : Séquestration CO2 forestière en hausse en 2030</a:t>
              </a:r>
            </a:p>
            <a:p>
              <a:pPr marL="0" lvl="1"/>
              <a:r>
                <a:rPr lang="fr-FR" sz="1400" b="1" dirty="0">
                  <a:solidFill>
                    <a:srgbClr val="53B260"/>
                  </a:solidFill>
                </a:rPr>
                <a:t>= - 131 000 teqCO2/an</a:t>
              </a:r>
            </a:p>
          </p:txBody>
        </p:sp>
        <p:pic>
          <p:nvPicPr>
            <p:cNvPr id="19" name="Image 18">
              <a:extLst>
                <a:ext uri="{FF2B5EF4-FFF2-40B4-BE49-F238E27FC236}">
                  <a16:creationId xmlns:a16="http://schemas.microsoft.com/office/drawing/2014/main" xmlns="" id="{0CC2D4AE-4439-423E-992F-81BA5EEFD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08" y="3254531"/>
              <a:ext cx="360000" cy="360000"/>
            </a:xfrm>
            <a:prstGeom prst="rect">
              <a:avLst/>
            </a:prstGeom>
          </p:spPr>
        </p:pic>
      </p:grpSp>
      <p:grpSp>
        <p:nvGrpSpPr>
          <p:cNvPr id="20" name="Groupe 19">
            <a:extLst>
              <a:ext uri="{FF2B5EF4-FFF2-40B4-BE49-F238E27FC236}">
                <a16:creationId xmlns:a16="http://schemas.microsoft.com/office/drawing/2014/main" xmlns="" id="{D144FEC8-45F7-4357-A73A-29F6EA69E91E}"/>
              </a:ext>
            </a:extLst>
          </p:cNvPr>
          <p:cNvGrpSpPr/>
          <p:nvPr/>
        </p:nvGrpSpPr>
        <p:grpSpPr>
          <a:xfrm>
            <a:off x="4242472" y="5503888"/>
            <a:ext cx="5166534" cy="492443"/>
            <a:chOff x="1064608" y="4696397"/>
            <a:chExt cx="5166534" cy="492443"/>
          </a:xfrm>
        </p:grpSpPr>
        <p:sp>
          <p:nvSpPr>
            <p:cNvPr id="21" name="Rectangle 20">
              <a:extLst>
                <a:ext uri="{FF2B5EF4-FFF2-40B4-BE49-F238E27FC236}">
                  <a16:creationId xmlns:a16="http://schemas.microsoft.com/office/drawing/2014/main" xmlns="" id="{D778083A-1648-49EB-8A1E-4BC4BF4C226A}"/>
                </a:ext>
              </a:extLst>
            </p:cNvPr>
            <p:cNvSpPr/>
            <p:nvPr/>
          </p:nvSpPr>
          <p:spPr>
            <a:xfrm>
              <a:off x="1424608" y="4696397"/>
              <a:ext cx="4806534" cy="492443"/>
            </a:xfrm>
            <a:prstGeom prst="rect">
              <a:avLst/>
            </a:prstGeom>
          </p:spPr>
          <p:txBody>
            <a:bodyPr wrap="square">
              <a:spAutoFit/>
            </a:bodyPr>
            <a:lstStyle/>
            <a:p>
              <a:pPr marL="0" lvl="1"/>
              <a:r>
                <a:rPr lang="fr-FR" sz="1200" b="1" dirty="0"/>
                <a:t>Scénario 2 : Séquestration CO2 forestière en baisse en 2030</a:t>
              </a:r>
            </a:p>
            <a:p>
              <a:pPr marL="0" lvl="1"/>
              <a:r>
                <a:rPr lang="fr-FR" sz="1400" b="1" dirty="0">
                  <a:solidFill>
                    <a:srgbClr val="C00000"/>
                  </a:solidFill>
                </a:rPr>
                <a:t>= - 79 375 teqCO2/an</a:t>
              </a:r>
            </a:p>
          </p:txBody>
        </p:sp>
        <p:pic>
          <p:nvPicPr>
            <p:cNvPr id="22" name="Image 21">
              <a:extLst>
                <a:ext uri="{FF2B5EF4-FFF2-40B4-BE49-F238E27FC236}">
                  <a16:creationId xmlns:a16="http://schemas.microsoft.com/office/drawing/2014/main" xmlns="" id="{05F863C9-BC89-4D42-B986-ACF0906CA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608" y="4762618"/>
              <a:ext cx="360000" cy="360000"/>
            </a:xfrm>
            <a:prstGeom prst="rect">
              <a:avLst/>
            </a:prstGeom>
          </p:spPr>
        </p:pic>
      </p:grpSp>
      <p:sp>
        <p:nvSpPr>
          <p:cNvPr id="3" name="Espace réservé du numéro de diapositive 2">
            <a:extLst>
              <a:ext uri="{FF2B5EF4-FFF2-40B4-BE49-F238E27FC236}">
                <a16:creationId xmlns:a16="http://schemas.microsoft.com/office/drawing/2014/main" xmlns="" id="{AEA48443-C2D4-4E3A-B8A4-562E43F72CA8}"/>
              </a:ext>
            </a:extLst>
          </p:cNvPr>
          <p:cNvSpPr>
            <a:spLocks noGrp="1"/>
          </p:cNvSpPr>
          <p:nvPr>
            <p:ph type="sldNum" sz="quarter" idx="12"/>
          </p:nvPr>
        </p:nvSpPr>
        <p:spPr/>
        <p:txBody>
          <a:bodyPr/>
          <a:lstStyle/>
          <a:p>
            <a:fld id="{01DFE443-B80B-44A7-B8E3-175A733CB829}" type="slidenum">
              <a:rPr lang="fr-FR" smtClean="0"/>
              <a:t>88</a:t>
            </a:fld>
            <a:endParaRPr lang="fr-FR"/>
          </a:p>
        </p:txBody>
      </p:sp>
      <p:sp>
        <p:nvSpPr>
          <p:cNvPr id="15" name="Espace réservé du texte 1">
            <a:extLst>
              <a:ext uri="{FF2B5EF4-FFF2-40B4-BE49-F238E27FC236}">
                <a16:creationId xmlns:a16="http://schemas.microsoft.com/office/drawing/2014/main" xmlns="" id="{43339D11-B802-4B6C-852D-B90C62992943}"/>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calcul B&amp;L évolution à partir des données OPTEER 2014</a:t>
            </a:r>
          </a:p>
        </p:txBody>
      </p:sp>
    </p:spTree>
    <p:extLst>
      <p:ext uri="{BB962C8B-B14F-4D97-AF65-F5344CB8AC3E}">
        <p14:creationId xmlns:p14="http://schemas.microsoft.com/office/powerpoint/2010/main" val="12150669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RESEAUX DE DISTRIBUTION</a:t>
            </a:r>
          </a:p>
        </p:txBody>
      </p:sp>
      <p:pic>
        <p:nvPicPr>
          <p:cNvPr id="5" name="Espace réservé pour une image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058" b="3058"/>
          <a:stretch>
            <a:fillRect/>
          </a:stretch>
        </p:blipFill>
        <p:spPr/>
      </p:pic>
      <p:pic>
        <p:nvPicPr>
          <p:cNvPr id="4" name="Espace réservé pour une image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171" b="29171"/>
          <a:stretch>
            <a:fillRect/>
          </a:stretch>
        </p:blipFill>
        <p:spPr/>
      </p:pic>
      <p:pic>
        <p:nvPicPr>
          <p:cNvPr id="2" name="Espace réservé pour une image  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447" r="9447"/>
          <a:stretch>
            <a:fillRect/>
          </a:stretch>
        </p:blipFill>
        <p:spPr/>
      </p:pic>
      <p:sp>
        <p:nvSpPr>
          <p:cNvPr id="10" name="Espace réservé du texte 9"/>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403299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xmlns="" id="{A2008E87-3A11-4BF6-A9AB-C25393C872DB}"/>
              </a:ext>
            </a:extLst>
          </p:cNvPr>
          <p:cNvSpPr>
            <a:spLocks noGrp="1"/>
          </p:cNvSpPr>
          <p:nvPr>
            <p:ph type="title"/>
          </p:nvPr>
        </p:nvSpPr>
        <p:spPr/>
        <p:txBody>
          <a:bodyPr/>
          <a:lstStyle/>
          <a:p>
            <a:r>
              <a:rPr lang="fr-FR" dirty="0"/>
              <a:t>Etat des lieux air-énergie-climat</a:t>
            </a:r>
          </a:p>
        </p:txBody>
      </p:sp>
      <p:sp>
        <p:nvSpPr>
          <p:cNvPr id="10" name="Espace réservé du texte 9">
            <a:extLst>
              <a:ext uri="{FF2B5EF4-FFF2-40B4-BE49-F238E27FC236}">
                <a16:creationId xmlns:a16="http://schemas.microsoft.com/office/drawing/2014/main" xmlns="" id="{30EB7361-FAD9-47FB-86F7-19DFDB6F8127}"/>
              </a:ext>
            </a:extLst>
          </p:cNvPr>
          <p:cNvSpPr>
            <a:spLocks noGrp="1"/>
          </p:cNvSpPr>
          <p:nvPr>
            <p:ph type="body" sz="quarter" idx="24"/>
          </p:nvPr>
        </p:nvSpPr>
        <p:spPr>
          <a:xfrm>
            <a:off x="326069" y="4505307"/>
            <a:ext cx="4453667" cy="1819395"/>
          </a:xfrm>
        </p:spPr>
        <p:txBody>
          <a:bodyPr>
            <a:normAutofit/>
          </a:bodyPr>
          <a:lstStyle/>
          <a:p>
            <a:pPr algn="just"/>
            <a:r>
              <a:rPr lang="fr-FR" sz="1100" dirty="0"/>
              <a:t>Les consommations totales du territoire de Gevrey-Chambertin et Nuits-Saint-Georges s’élèvent à 120 Ktep d’énergie finale à climat corrigé pour l’année 2014. </a:t>
            </a:r>
          </a:p>
          <a:p>
            <a:pPr algn="just"/>
            <a:r>
              <a:rPr lang="fr-FR" sz="1100" dirty="0"/>
              <a:t>Les postes essentiels dans l’analyse du plan climat sont les transports routiers et le résidentiel vieillissant et consommateur.</a:t>
            </a:r>
          </a:p>
          <a:p>
            <a:pPr algn="just"/>
            <a:r>
              <a:rPr lang="fr-FR" sz="1100" dirty="0"/>
              <a:t>Le territoire serait en capacité de réduire de près de 47% ses consommations d’énergie en modifiant de nombreux paramètres actuels.</a:t>
            </a:r>
          </a:p>
          <a:p>
            <a:pPr algn="r"/>
            <a:r>
              <a:rPr lang="fr-FR" sz="1000" i="1" dirty="0"/>
              <a:t>Détail des consommations d’énergie page 63 à 72</a:t>
            </a:r>
          </a:p>
        </p:txBody>
      </p:sp>
      <p:sp>
        <p:nvSpPr>
          <p:cNvPr id="11" name="Espace réservé du texte 10">
            <a:extLst>
              <a:ext uri="{FF2B5EF4-FFF2-40B4-BE49-F238E27FC236}">
                <a16:creationId xmlns:a16="http://schemas.microsoft.com/office/drawing/2014/main" xmlns="" id="{12EA6622-B3C3-4FB3-BEFA-908588B13767}"/>
              </a:ext>
            </a:extLst>
          </p:cNvPr>
          <p:cNvSpPr>
            <a:spLocks noGrp="1"/>
          </p:cNvSpPr>
          <p:nvPr>
            <p:ph type="body" sz="quarter" idx="13"/>
          </p:nvPr>
        </p:nvSpPr>
        <p:spPr/>
        <p:txBody>
          <a:bodyPr/>
          <a:lstStyle/>
          <a:p>
            <a:r>
              <a:rPr lang="fr-FR" dirty="0"/>
              <a:t>Energie</a:t>
            </a:r>
          </a:p>
        </p:txBody>
      </p:sp>
      <p:pic>
        <p:nvPicPr>
          <p:cNvPr id="16" name="Espace réservé pour une image  26">
            <a:extLst>
              <a:ext uri="{FF2B5EF4-FFF2-40B4-BE49-F238E27FC236}">
                <a16:creationId xmlns:a16="http://schemas.microsoft.com/office/drawing/2014/main" xmlns="" id="{2340DCA3-00D1-4F9B-9332-8E84FD8F06B9}"/>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89" r="1489"/>
          <a:stretch>
            <a:fillRect/>
          </a:stretch>
        </p:blipFill>
        <p:spPr>
          <a:xfrm>
            <a:off x="8345488" y="339725"/>
            <a:ext cx="620712" cy="639763"/>
          </a:xfrm>
        </p:spPr>
      </p:pic>
      <mc:AlternateContent xmlns:mc="http://schemas.openxmlformats.org/markup-compatibility/2006">
        <mc:Choice xmlns:cx1="http://schemas.microsoft.com/office/drawing/2015/9/8/chartex" xmlns="" Requires="cx1">
          <p:graphicFrame>
            <p:nvGraphicFramePr>
              <p:cNvPr id="17" name="Espace réservé du graphique 16">
                <a:extLst>
                  <a:ext uri="{FF2B5EF4-FFF2-40B4-BE49-F238E27FC236}">
                    <a16:creationId xmlns:a16="http://schemas.microsoft.com/office/drawing/2014/main" id="{DD29BE64-A6DE-476E-A2D7-20499EC359CD}"/>
                  </a:ext>
                </a:extLst>
              </p:cNvPr>
              <p:cNvGraphicFramePr>
                <a:graphicFrameLocks noGrp="1"/>
              </p:cNvGraphicFramePr>
              <p:nvPr>
                <p:ph type="chart" sz="quarter" idx="22"/>
                <p:extLst>
                  <p:ext uri="{D42A27DB-BD31-4B8C-83A1-F6EECF244321}">
                    <p14:modId xmlns:p14="http://schemas.microsoft.com/office/powerpoint/2010/main" val="655806456"/>
                  </p:ext>
                </p:extLst>
              </p:nvPr>
            </p:nvGraphicFramePr>
            <p:xfrm>
              <a:off x="377825" y="1964140"/>
              <a:ext cx="8421618" cy="222209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17" name="Espace réservé du graphique 16">
                <a:extLst>
                  <a:ext uri="{FF2B5EF4-FFF2-40B4-BE49-F238E27FC236}">
                    <a16:creationId xmlns:a16="http://schemas.microsoft.com/office/drawing/2014/main" xmlns="" xmlns:cx1="http://schemas.microsoft.com/office/drawing/2015/9/8/chartex" id="{DD29BE64-A6DE-476E-A2D7-20499EC359CD}"/>
                  </a:ext>
                </a:extLst>
              </p:cNvPr>
              <p:cNvPicPr>
                <a:picLocks noGrp="1" noRot="1" noChangeAspect="1" noMove="1" noResize="1" noEditPoints="1" noAdjustHandles="1" noChangeArrowheads="1" noChangeShapeType="1"/>
              </p:cNvPicPr>
              <p:nvPr/>
            </p:nvPicPr>
            <p:blipFill>
              <a:blip r:embed="rId4"/>
              <a:stretch>
                <a:fillRect/>
              </a:stretch>
            </p:blipFill>
            <p:spPr>
              <a:xfrm>
                <a:off x="377825" y="1964140"/>
                <a:ext cx="8421618" cy="2222098"/>
              </a:xfrm>
              <a:prstGeom prst="rect">
                <a:avLst/>
              </a:prstGeom>
            </p:spPr>
          </p:pic>
        </mc:Fallback>
      </mc:AlternateContent>
      <p:cxnSp>
        <p:nvCxnSpPr>
          <p:cNvPr id="19" name="Connecteur droit 18">
            <a:extLst>
              <a:ext uri="{FF2B5EF4-FFF2-40B4-BE49-F238E27FC236}">
                <a16:creationId xmlns:a16="http://schemas.microsoft.com/office/drawing/2014/main" xmlns="" id="{9EE9A840-0E0B-48BB-BF05-077CC0E8C509}"/>
              </a:ext>
            </a:extLst>
          </p:cNvPr>
          <p:cNvCxnSpPr>
            <a:cxnSpLocks/>
          </p:cNvCxnSpPr>
          <p:nvPr/>
        </p:nvCxnSpPr>
        <p:spPr>
          <a:xfrm>
            <a:off x="5033289" y="1713292"/>
            <a:ext cx="0" cy="228955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1" name="ZoneTexte 20">
            <a:extLst>
              <a:ext uri="{FF2B5EF4-FFF2-40B4-BE49-F238E27FC236}">
                <a16:creationId xmlns:a16="http://schemas.microsoft.com/office/drawing/2014/main" xmlns="" id="{6A3FECD7-04F5-4A3C-8325-D92C7C429246}"/>
              </a:ext>
            </a:extLst>
          </p:cNvPr>
          <p:cNvSpPr txBox="1"/>
          <p:nvPr/>
        </p:nvSpPr>
        <p:spPr>
          <a:xfrm>
            <a:off x="1333098" y="1779474"/>
            <a:ext cx="2398413" cy="276999"/>
          </a:xfrm>
          <a:prstGeom prst="rect">
            <a:avLst/>
          </a:prstGeom>
          <a:noFill/>
        </p:spPr>
        <p:txBody>
          <a:bodyPr wrap="none" rtlCol="0">
            <a:spAutoFit/>
          </a:bodyPr>
          <a:lstStyle/>
          <a:p>
            <a:r>
              <a:rPr lang="fr-FR" sz="1200" b="1" dirty="0"/>
              <a:t>Consommation en 2014 (Ktep)</a:t>
            </a:r>
          </a:p>
        </p:txBody>
      </p:sp>
      <p:sp>
        <p:nvSpPr>
          <p:cNvPr id="22" name="ZoneTexte 21">
            <a:extLst>
              <a:ext uri="{FF2B5EF4-FFF2-40B4-BE49-F238E27FC236}">
                <a16:creationId xmlns:a16="http://schemas.microsoft.com/office/drawing/2014/main" xmlns="" id="{E4AC9808-0841-433E-9F10-74B170A462EB}"/>
              </a:ext>
            </a:extLst>
          </p:cNvPr>
          <p:cNvSpPr txBox="1"/>
          <p:nvPr/>
        </p:nvSpPr>
        <p:spPr>
          <a:xfrm>
            <a:off x="6279310" y="1784007"/>
            <a:ext cx="2222083" cy="276999"/>
          </a:xfrm>
          <a:prstGeom prst="rect">
            <a:avLst/>
          </a:prstGeom>
          <a:noFill/>
        </p:spPr>
        <p:txBody>
          <a:bodyPr wrap="none" rtlCol="0">
            <a:spAutoFit/>
          </a:bodyPr>
          <a:lstStyle/>
          <a:p>
            <a:r>
              <a:rPr lang="fr-FR" sz="1200" b="1" dirty="0"/>
              <a:t>Potentiel d’économie (Ktep)</a:t>
            </a:r>
          </a:p>
        </p:txBody>
      </p:sp>
      <p:sp>
        <p:nvSpPr>
          <p:cNvPr id="23" name="ZoneTexte 22">
            <a:extLst>
              <a:ext uri="{FF2B5EF4-FFF2-40B4-BE49-F238E27FC236}">
                <a16:creationId xmlns:a16="http://schemas.microsoft.com/office/drawing/2014/main" xmlns="" id="{59F3FA5D-9594-4F5D-A1A3-135B4AB73309}"/>
              </a:ext>
            </a:extLst>
          </p:cNvPr>
          <p:cNvSpPr txBox="1"/>
          <p:nvPr/>
        </p:nvSpPr>
        <p:spPr>
          <a:xfrm>
            <a:off x="4077044" y="4002848"/>
            <a:ext cx="1357909" cy="400110"/>
          </a:xfrm>
          <a:prstGeom prst="rect">
            <a:avLst/>
          </a:prstGeom>
          <a:noFill/>
        </p:spPr>
        <p:txBody>
          <a:bodyPr wrap="square" rtlCol="0">
            <a:spAutoFit/>
          </a:bodyPr>
          <a:lstStyle/>
          <a:p>
            <a:pPr algn="ctr"/>
            <a:r>
              <a:rPr lang="fr-FR" sz="1000" b="1" dirty="0"/>
              <a:t>Consommations totales 2014</a:t>
            </a:r>
          </a:p>
        </p:txBody>
      </p:sp>
      <p:sp>
        <p:nvSpPr>
          <p:cNvPr id="24" name="ZoneTexte 23">
            <a:extLst>
              <a:ext uri="{FF2B5EF4-FFF2-40B4-BE49-F238E27FC236}">
                <a16:creationId xmlns:a16="http://schemas.microsoft.com/office/drawing/2014/main" xmlns="" id="{8700E6B1-A687-45B3-B479-72D802C3EB12}"/>
              </a:ext>
            </a:extLst>
          </p:cNvPr>
          <p:cNvSpPr txBox="1"/>
          <p:nvPr/>
        </p:nvSpPr>
        <p:spPr>
          <a:xfrm>
            <a:off x="641203" y="2540987"/>
            <a:ext cx="889604" cy="369332"/>
          </a:xfrm>
          <a:prstGeom prst="rect">
            <a:avLst/>
          </a:prstGeom>
          <a:noFill/>
        </p:spPr>
        <p:txBody>
          <a:bodyPr wrap="square" rtlCol="0">
            <a:spAutoFit/>
          </a:bodyPr>
          <a:lstStyle/>
          <a:p>
            <a:pPr algn="ctr"/>
            <a:r>
              <a:rPr lang="fr-FR" sz="900" dirty="0"/>
              <a:t>Transports routiers</a:t>
            </a:r>
          </a:p>
        </p:txBody>
      </p:sp>
      <p:sp>
        <p:nvSpPr>
          <p:cNvPr id="25" name="ZoneTexte 24">
            <a:extLst>
              <a:ext uri="{FF2B5EF4-FFF2-40B4-BE49-F238E27FC236}">
                <a16:creationId xmlns:a16="http://schemas.microsoft.com/office/drawing/2014/main" xmlns="" id="{62B51035-16CF-49C8-BF46-25075851EAF8}"/>
              </a:ext>
            </a:extLst>
          </p:cNvPr>
          <p:cNvSpPr txBox="1"/>
          <p:nvPr/>
        </p:nvSpPr>
        <p:spPr>
          <a:xfrm>
            <a:off x="5008576" y="2982591"/>
            <a:ext cx="811458" cy="230832"/>
          </a:xfrm>
          <a:prstGeom prst="rect">
            <a:avLst/>
          </a:prstGeom>
          <a:noFill/>
        </p:spPr>
        <p:txBody>
          <a:bodyPr wrap="square" rtlCol="0">
            <a:spAutoFit/>
          </a:bodyPr>
          <a:lstStyle/>
          <a:p>
            <a:pPr algn="ctr"/>
            <a:r>
              <a:rPr lang="fr-FR" sz="900" dirty="0"/>
              <a:t>Transports </a:t>
            </a:r>
          </a:p>
        </p:txBody>
      </p:sp>
      <p:sp>
        <p:nvSpPr>
          <p:cNvPr id="26" name="ZoneTexte 25">
            <a:extLst>
              <a:ext uri="{FF2B5EF4-FFF2-40B4-BE49-F238E27FC236}">
                <a16:creationId xmlns:a16="http://schemas.microsoft.com/office/drawing/2014/main" xmlns="" id="{E4609951-FC13-44DB-8ACF-FA8F20F1FCAA}"/>
              </a:ext>
            </a:extLst>
          </p:cNvPr>
          <p:cNvSpPr txBox="1"/>
          <p:nvPr/>
        </p:nvSpPr>
        <p:spPr>
          <a:xfrm>
            <a:off x="1292550" y="3075189"/>
            <a:ext cx="889604" cy="230832"/>
          </a:xfrm>
          <a:prstGeom prst="rect">
            <a:avLst/>
          </a:prstGeom>
          <a:noFill/>
        </p:spPr>
        <p:txBody>
          <a:bodyPr wrap="square" rtlCol="0">
            <a:spAutoFit/>
          </a:bodyPr>
          <a:lstStyle/>
          <a:p>
            <a:pPr algn="ctr"/>
            <a:r>
              <a:rPr lang="fr-FR" sz="900" dirty="0"/>
              <a:t>Résidentiel</a:t>
            </a:r>
          </a:p>
        </p:txBody>
      </p:sp>
      <p:sp>
        <p:nvSpPr>
          <p:cNvPr id="27" name="ZoneTexte 26">
            <a:extLst>
              <a:ext uri="{FF2B5EF4-FFF2-40B4-BE49-F238E27FC236}">
                <a16:creationId xmlns:a16="http://schemas.microsoft.com/office/drawing/2014/main" xmlns="" id="{631C22EB-F45A-4BF1-A9E7-31CA434C1BDC}"/>
              </a:ext>
            </a:extLst>
          </p:cNvPr>
          <p:cNvSpPr txBox="1"/>
          <p:nvPr/>
        </p:nvSpPr>
        <p:spPr>
          <a:xfrm>
            <a:off x="5536949" y="3237778"/>
            <a:ext cx="889604" cy="230832"/>
          </a:xfrm>
          <a:prstGeom prst="rect">
            <a:avLst/>
          </a:prstGeom>
          <a:noFill/>
        </p:spPr>
        <p:txBody>
          <a:bodyPr wrap="square" rtlCol="0">
            <a:spAutoFit/>
          </a:bodyPr>
          <a:lstStyle/>
          <a:p>
            <a:pPr algn="ctr"/>
            <a:r>
              <a:rPr lang="fr-FR" sz="900" dirty="0"/>
              <a:t>Résidentiel</a:t>
            </a:r>
          </a:p>
        </p:txBody>
      </p:sp>
      <p:sp>
        <p:nvSpPr>
          <p:cNvPr id="28" name="ZoneTexte 27">
            <a:extLst>
              <a:ext uri="{FF2B5EF4-FFF2-40B4-BE49-F238E27FC236}">
                <a16:creationId xmlns:a16="http://schemas.microsoft.com/office/drawing/2014/main" xmlns="" id="{D8E6F370-C926-4E9D-BE3B-BF32141B37EE}"/>
              </a:ext>
            </a:extLst>
          </p:cNvPr>
          <p:cNvSpPr txBox="1"/>
          <p:nvPr/>
        </p:nvSpPr>
        <p:spPr>
          <a:xfrm>
            <a:off x="1880917" y="2707564"/>
            <a:ext cx="889604" cy="230832"/>
          </a:xfrm>
          <a:prstGeom prst="rect">
            <a:avLst/>
          </a:prstGeom>
          <a:noFill/>
        </p:spPr>
        <p:txBody>
          <a:bodyPr wrap="square" rtlCol="0">
            <a:spAutoFit/>
          </a:bodyPr>
          <a:lstStyle/>
          <a:p>
            <a:pPr algn="ctr"/>
            <a:r>
              <a:rPr lang="fr-FR" sz="900" dirty="0"/>
              <a:t>Industrie</a:t>
            </a:r>
          </a:p>
        </p:txBody>
      </p:sp>
      <p:sp>
        <p:nvSpPr>
          <p:cNvPr id="29" name="ZoneTexte 28">
            <a:extLst>
              <a:ext uri="{FF2B5EF4-FFF2-40B4-BE49-F238E27FC236}">
                <a16:creationId xmlns:a16="http://schemas.microsoft.com/office/drawing/2014/main" xmlns="" id="{B6C06EE6-E1DB-4F88-8295-D5C2F028D4DB}"/>
              </a:ext>
            </a:extLst>
          </p:cNvPr>
          <p:cNvSpPr txBox="1"/>
          <p:nvPr/>
        </p:nvSpPr>
        <p:spPr>
          <a:xfrm>
            <a:off x="6161558" y="2898759"/>
            <a:ext cx="889604" cy="230832"/>
          </a:xfrm>
          <a:prstGeom prst="rect">
            <a:avLst/>
          </a:prstGeom>
          <a:noFill/>
        </p:spPr>
        <p:txBody>
          <a:bodyPr wrap="square" rtlCol="0">
            <a:spAutoFit/>
          </a:bodyPr>
          <a:lstStyle/>
          <a:p>
            <a:pPr algn="ctr"/>
            <a:r>
              <a:rPr lang="fr-FR" sz="900" dirty="0"/>
              <a:t>Industrie</a:t>
            </a:r>
          </a:p>
        </p:txBody>
      </p:sp>
      <p:sp>
        <p:nvSpPr>
          <p:cNvPr id="30" name="ZoneTexte 29">
            <a:extLst>
              <a:ext uri="{FF2B5EF4-FFF2-40B4-BE49-F238E27FC236}">
                <a16:creationId xmlns:a16="http://schemas.microsoft.com/office/drawing/2014/main" xmlns="" id="{8F7C6C1F-009B-4C3E-AA12-8BA9C8B12A4B}"/>
              </a:ext>
            </a:extLst>
          </p:cNvPr>
          <p:cNvSpPr txBox="1"/>
          <p:nvPr/>
        </p:nvSpPr>
        <p:spPr>
          <a:xfrm>
            <a:off x="2487436" y="2563627"/>
            <a:ext cx="889604" cy="230832"/>
          </a:xfrm>
          <a:prstGeom prst="rect">
            <a:avLst/>
          </a:prstGeom>
          <a:noFill/>
        </p:spPr>
        <p:txBody>
          <a:bodyPr wrap="square" rtlCol="0">
            <a:spAutoFit/>
          </a:bodyPr>
          <a:lstStyle/>
          <a:p>
            <a:pPr algn="ctr"/>
            <a:r>
              <a:rPr lang="fr-FR" sz="900" dirty="0"/>
              <a:t>Tertiaire</a:t>
            </a:r>
          </a:p>
        </p:txBody>
      </p:sp>
      <p:sp>
        <p:nvSpPr>
          <p:cNvPr id="31" name="ZoneTexte 30">
            <a:extLst>
              <a:ext uri="{FF2B5EF4-FFF2-40B4-BE49-F238E27FC236}">
                <a16:creationId xmlns:a16="http://schemas.microsoft.com/office/drawing/2014/main" xmlns="" id="{74DF6011-6651-43AE-84B6-59D4F3137D22}"/>
              </a:ext>
            </a:extLst>
          </p:cNvPr>
          <p:cNvSpPr txBox="1"/>
          <p:nvPr/>
        </p:nvSpPr>
        <p:spPr>
          <a:xfrm>
            <a:off x="6755501" y="2923527"/>
            <a:ext cx="889604" cy="230832"/>
          </a:xfrm>
          <a:prstGeom prst="rect">
            <a:avLst/>
          </a:prstGeom>
          <a:noFill/>
        </p:spPr>
        <p:txBody>
          <a:bodyPr wrap="square" rtlCol="0">
            <a:spAutoFit/>
          </a:bodyPr>
          <a:lstStyle/>
          <a:p>
            <a:pPr algn="ctr"/>
            <a:r>
              <a:rPr lang="fr-FR" sz="900" dirty="0"/>
              <a:t>Tertiaire</a:t>
            </a:r>
          </a:p>
        </p:txBody>
      </p:sp>
      <p:sp>
        <p:nvSpPr>
          <p:cNvPr id="32" name="ZoneTexte 31">
            <a:extLst>
              <a:ext uri="{FF2B5EF4-FFF2-40B4-BE49-F238E27FC236}">
                <a16:creationId xmlns:a16="http://schemas.microsoft.com/office/drawing/2014/main" xmlns="" id="{FF44FEE5-3B95-46E8-84AC-FA2AD2D85F06}"/>
              </a:ext>
            </a:extLst>
          </p:cNvPr>
          <p:cNvSpPr txBox="1"/>
          <p:nvPr/>
        </p:nvSpPr>
        <p:spPr>
          <a:xfrm>
            <a:off x="3114088" y="2461863"/>
            <a:ext cx="889604" cy="230832"/>
          </a:xfrm>
          <a:prstGeom prst="rect">
            <a:avLst/>
          </a:prstGeom>
          <a:noFill/>
        </p:spPr>
        <p:txBody>
          <a:bodyPr wrap="square" rtlCol="0">
            <a:spAutoFit/>
          </a:bodyPr>
          <a:lstStyle/>
          <a:p>
            <a:pPr algn="ctr"/>
            <a:r>
              <a:rPr lang="fr-FR" sz="900" dirty="0"/>
              <a:t>Agriculture</a:t>
            </a:r>
          </a:p>
        </p:txBody>
      </p:sp>
      <p:sp>
        <p:nvSpPr>
          <p:cNvPr id="33" name="ZoneTexte 32">
            <a:extLst>
              <a:ext uri="{FF2B5EF4-FFF2-40B4-BE49-F238E27FC236}">
                <a16:creationId xmlns:a16="http://schemas.microsoft.com/office/drawing/2014/main" xmlns="" id="{9F01C8A2-EF5C-4C89-9898-C3114582E210}"/>
              </a:ext>
            </a:extLst>
          </p:cNvPr>
          <p:cNvSpPr txBox="1"/>
          <p:nvPr/>
        </p:nvSpPr>
        <p:spPr>
          <a:xfrm>
            <a:off x="7368124" y="2898759"/>
            <a:ext cx="889604" cy="230832"/>
          </a:xfrm>
          <a:prstGeom prst="rect">
            <a:avLst/>
          </a:prstGeom>
          <a:noFill/>
        </p:spPr>
        <p:txBody>
          <a:bodyPr wrap="square" rtlCol="0">
            <a:spAutoFit/>
          </a:bodyPr>
          <a:lstStyle/>
          <a:p>
            <a:pPr algn="ctr"/>
            <a:r>
              <a:rPr lang="fr-FR" sz="900" dirty="0"/>
              <a:t>Agriculture</a:t>
            </a:r>
          </a:p>
        </p:txBody>
      </p:sp>
      <p:sp>
        <p:nvSpPr>
          <p:cNvPr id="34" name="ZoneTexte 33">
            <a:extLst>
              <a:ext uri="{FF2B5EF4-FFF2-40B4-BE49-F238E27FC236}">
                <a16:creationId xmlns:a16="http://schemas.microsoft.com/office/drawing/2014/main" xmlns="" id="{0BF5B65D-FC12-40E9-8815-BB08D5CA00FE}"/>
              </a:ext>
            </a:extLst>
          </p:cNvPr>
          <p:cNvSpPr txBox="1"/>
          <p:nvPr/>
        </p:nvSpPr>
        <p:spPr>
          <a:xfrm>
            <a:off x="3743231" y="2462604"/>
            <a:ext cx="889604" cy="369332"/>
          </a:xfrm>
          <a:prstGeom prst="rect">
            <a:avLst/>
          </a:prstGeom>
          <a:noFill/>
        </p:spPr>
        <p:txBody>
          <a:bodyPr wrap="square" rtlCol="0">
            <a:spAutoFit/>
          </a:bodyPr>
          <a:lstStyle/>
          <a:p>
            <a:pPr algn="ctr"/>
            <a:r>
              <a:rPr lang="fr-FR" sz="900" dirty="0"/>
              <a:t>Transports non-routiers</a:t>
            </a:r>
          </a:p>
        </p:txBody>
      </p:sp>
      <p:sp>
        <p:nvSpPr>
          <p:cNvPr id="35" name="ZoneTexte 34">
            <a:extLst>
              <a:ext uri="{FF2B5EF4-FFF2-40B4-BE49-F238E27FC236}">
                <a16:creationId xmlns:a16="http://schemas.microsoft.com/office/drawing/2014/main" xmlns="" id="{E98F567A-B4B3-4A56-85F6-6364983E2B61}"/>
              </a:ext>
            </a:extLst>
          </p:cNvPr>
          <p:cNvSpPr txBox="1"/>
          <p:nvPr/>
        </p:nvSpPr>
        <p:spPr>
          <a:xfrm>
            <a:off x="7730702" y="3986183"/>
            <a:ext cx="1357909" cy="553998"/>
          </a:xfrm>
          <a:prstGeom prst="rect">
            <a:avLst/>
          </a:prstGeom>
          <a:noFill/>
        </p:spPr>
        <p:txBody>
          <a:bodyPr wrap="square" rtlCol="0">
            <a:spAutoFit/>
          </a:bodyPr>
          <a:lstStyle/>
          <a:p>
            <a:pPr algn="ctr"/>
            <a:r>
              <a:rPr lang="fr-FR" sz="1000" b="1" dirty="0"/>
              <a:t>Consommations après économies potentielles</a:t>
            </a:r>
          </a:p>
        </p:txBody>
      </p:sp>
      <p:sp>
        <p:nvSpPr>
          <p:cNvPr id="39" name="Espace réservé du texte 13">
            <a:extLst>
              <a:ext uri="{FF2B5EF4-FFF2-40B4-BE49-F238E27FC236}">
                <a16:creationId xmlns:a16="http://schemas.microsoft.com/office/drawing/2014/main" xmlns="" id="{11016993-9C47-42B9-8D2E-AE6D5ACF4492}"/>
              </a:ext>
            </a:extLst>
          </p:cNvPr>
          <p:cNvSpPr txBox="1">
            <a:spLocks/>
          </p:cNvSpPr>
          <p:nvPr/>
        </p:nvSpPr>
        <p:spPr>
          <a:xfrm>
            <a:off x="5332824" y="4911115"/>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Facture énergétique : Plus de 4500€ par habitants par an</a:t>
            </a:r>
          </a:p>
        </p:txBody>
      </p:sp>
      <p:pic>
        <p:nvPicPr>
          <p:cNvPr id="40" name="Espace réservé pour une image  37">
            <a:extLst>
              <a:ext uri="{FF2B5EF4-FFF2-40B4-BE49-F238E27FC236}">
                <a16:creationId xmlns:a16="http://schemas.microsoft.com/office/drawing/2014/main" xmlns="" id="{8C98D368-E331-4F0F-92E8-11B49D785A3E}"/>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637" r="6637"/>
          <a:stretch>
            <a:fillRect/>
          </a:stretch>
        </p:blipFill>
        <p:spPr>
          <a:xfrm>
            <a:off x="4894180" y="4985258"/>
            <a:ext cx="310774" cy="360000"/>
          </a:xfrm>
          <a:prstGeom prst="rect">
            <a:avLst/>
          </a:prstGeom>
        </p:spPr>
      </p:pic>
      <p:sp>
        <p:nvSpPr>
          <p:cNvPr id="41" name="Espace réservé du texte 2">
            <a:extLst>
              <a:ext uri="{FF2B5EF4-FFF2-40B4-BE49-F238E27FC236}">
                <a16:creationId xmlns:a16="http://schemas.microsoft.com/office/drawing/2014/main" xmlns="" id="{FC92A79B-85C4-4164-B191-68563F0EEC2F}"/>
              </a:ext>
            </a:extLst>
          </p:cNvPr>
          <p:cNvSpPr txBox="1">
            <a:spLocks/>
          </p:cNvSpPr>
          <p:nvPr/>
        </p:nvSpPr>
        <p:spPr>
          <a:xfrm>
            <a:off x="5337226" y="5573870"/>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120 Ktep consommées en 2014 </a:t>
            </a:r>
            <a:endParaRPr lang="fr-FR" dirty="0">
              <a:highlight>
                <a:srgbClr val="FFFF00"/>
              </a:highlight>
            </a:endParaRPr>
          </a:p>
        </p:txBody>
      </p:sp>
      <p:pic>
        <p:nvPicPr>
          <p:cNvPr id="42" name="Espace réservé pour une image  16">
            <a:extLst>
              <a:ext uri="{FF2B5EF4-FFF2-40B4-BE49-F238E27FC236}">
                <a16:creationId xmlns:a16="http://schemas.microsoft.com/office/drawing/2014/main" xmlns="" id="{7ADBCB89-ECBF-4FF4-B3BB-5EA4B17DD39D}"/>
              </a:ext>
            </a:extLst>
          </p:cNvPr>
          <p:cNvPicPr>
            <a:picLocks noChangeAspect="1"/>
          </p:cNvPicPr>
          <p:nvPr/>
        </p:nvPicPr>
        <p:blipFill>
          <a:blip r:embed="rId6" cstate="print">
            <a:extLst>
              <a:ext uri="{28A0092B-C50C-407E-A947-70E740481C1C}">
                <a14:useLocalDpi xmlns:a14="http://schemas.microsoft.com/office/drawing/2010/main" val="0"/>
              </a:ext>
            </a:extLst>
          </a:blip>
          <a:srcRect l="6828" r="6828"/>
          <a:stretch>
            <a:fillRect/>
          </a:stretch>
        </p:blipFill>
        <p:spPr>
          <a:xfrm>
            <a:off x="4898582" y="5573870"/>
            <a:ext cx="313582" cy="360000"/>
          </a:xfrm>
          <a:prstGeom prst="rect">
            <a:avLst/>
          </a:prstGeom>
        </p:spPr>
      </p:pic>
      <p:pic>
        <p:nvPicPr>
          <p:cNvPr id="43" name="Espace réservé pour une image  13">
            <a:extLst>
              <a:ext uri="{FF2B5EF4-FFF2-40B4-BE49-F238E27FC236}">
                <a16:creationId xmlns:a16="http://schemas.microsoft.com/office/drawing/2014/main" xmlns="" id="{511D4C26-3FF3-41C3-9AC9-55D751DEA5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869567" y="6237597"/>
            <a:ext cx="360000" cy="360000"/>
          </a:xfrm>
          <a:prstGeom prst="rect">
            <a:avLst/>
          </a:prstGeom>
        </p:spPr>
      </p:pic>
      <p:sp>
        <p:nvSpPr>
          <p:cNvPr id="44" name="Espace réservé du texte 2">
            <a:extLst>
              <a:ext uri="{FF2B5EF4-FFF2-40B4-BE49-F238E27FC236}">
                <a16:creationId xmlns:a16="http://schemas.microsoft.com/office/drawing/2014/main" xmlns="" id="{3D6919E7-815D-4A42-B25A-F46B77CF9BE4}"/>
              </a:ext>
            </a:extLst>
          </p:cNvPr>
          <p:cNvSpPr txBox="1">
            <a:spLocks/>
          </p:cNvSpPr>
          <p:nvPr/>
        </p:nvSpPr>
        <p:spPr>
          <a:xfrm>
            <a:off x="5328278" y="6168389"/>
            <a:ext cx="3806774"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highlight>
                  <a:srgbClr val="FFFFFF"/>
                </a:highlight>
              </a:rPr>
              <a:t>Potentiel de réduction de 47% des consommations</a:t>
            </a:r>
          </a:p>
        </p:txBody>
      </p:sp>
      <p:sp>
        <p:nvSpPr>
          <p:cNvPr id="2" name="Espace réservé du numéro de diapositive 1">
            <a:extLst>
              <a:ext uri="{FF2B5EF4-FFF2-40B4-BE49-F238E27FC236}">
                <a16:creationId xmlns:a16="http://schemas.microsoft.com/office/drawing/2014/main" xmlns="" id="{5B6ECF23-9BBB-42D1-B6B2-D4CC77F0640A}"/>
              </a:ext>
            </a:extLst>
          </p:cNvPr>
          <p:cNvSpPr>
            <a:spLocks noGrp="1"/>
          </p:cNvSpPr>
          <p:nvPr>
            <p:ph type="sldNum" sz="quarter" idx="12"/>
          </p:nvPr>
        </p:nvSpPr>
        <p:spPr/>
        <p:txBody>
          <a:bodyPr/>
          <a:lstStyle/>
          <a:p>
            <a:fld id="{01DFE443-B80B-44A7-B8E3-175A733CB829}" type="slidenum">
              <a:rPr lang="fr-FR" smtClean="0"/>
              <a:t>9</a:t>
            </a:fld>
            <a:endParaRPr lang="fr-FR"/>
          </a:p>
        </p:txBody>
      </p:sp>
      <p:sp>
        <p:nvSpPr>
          <p:cNvPr id="36" name="Espace réservé du texte 1">
            <a:extLst>
              <a:ext uri="{FF2B5EF4-FFF2-40B4-BE49-F238E27FC236}">
                <a16:creationId xmlns:a16="http://schemas.microsoft.com/office/drawing/2014/main" xmlns="" id="{71AB231B-D3E4-4E79-B68F-93CA3037E894}"/>
              </a:ext>
            </a:extLst>
          </p:cNvPr>
          <p:cNvSpPr>
            <a:spLocks noGrp="1"/>
          </p:cNvSpPr>
          <p:nvPr>
            <p:ph type="body" sz="quarter" idx="21"/>
          </p:nvPr>
        </p:nvSpPr>
        <p:spPr>
          <a:xfrm>
            <a:off x="4854151" y="6651547"/>
            <a:ext cx="4040989" cy="302902"/>
          </a:xfrm>
        </p:spPr>
        <p:txBody>
          <a:bodyPr/>
          <a:lstStyle/>
          <a:p>
            <a:r>
              <a:rPr lang="fr-FR" sz="1100" i="1" dirty="0"/>
              <a:t>Source : données OPTEER</a:t>
            </a:r>
          </a:p>
        </p:txBody>
      </p:sp>
      <p:sp>
        <p:nvSpPr>
          <p:cNvPr id="37" name="Espace réservé du texte 1">
            <a:extLst>
              <a:ext uri="{FF2B5EF4-FFF2-40B4-BE49-F238E27FC236}">
                <a16:creationId xmlns:a16="http://schemas.microsoft.com/office/drawing/2014/main" xmlns="" id="{CF8AEAB0-FDB3-4C8A-A24F-429D84F964E0}"/>
              </a:ext>
            </a:extLst>
          </p:cNvPr>
          <p:cNvSpPr txBox="1">
            <a:spLocks/>
          </p:cNvSpPr>
          <p:nvPr/>
        </p:nvSpPr>
        <p:spPr>
          <a:xfrm>
            <a:off x="5179808" y="4521194"/>
            <a:ext cx="4040989" cy="302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potentiels B&amp;L évolution</a:t>
            </a:r>
          </a:p>
        </p:txBody>
      </p:sp>
    </p:spTree>
    <p:extLst>
      <p:ext uri="{BB962C8B-B14F-4D97-AF65-F5344CB8AC3E}">
        <p14:creationId xmlns:p14="http://schemas.microsoft.com/office/powerpoint/2010/main" val="3680115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E1B72FD-CBD4-4FCF-9EEF-214A81F6DE1F}"/>
              </a:ext>
            </a:extLst>
          </p:cNvPr>
          <p:cNvSpPr>
            <a:spLocks noGrp="1"/>
          </p:cNvSpPr>
          <p:nvPr>
            <p:ph type="body" sz="quarter" idx="21"/>
          </p:nvPr>
        </p:nvSpPr>
        <p:spPr>
          <a:xfrm>
            <a:off x="379019" y="5049551"/>
            <a:ext cx="4040989" cy="302902"/>
          </a:xfrm>
        </p:spPr>
        <p:txBody>
          <a:bodyPr/>
          <a:lstStyle/>
          <a:p>
            <a:r>
              <a:rPr lang="fr-FR" sz="1100" i="1" dirty="0"/>
              <a:t>Source : données RTE</a:t>
            </a:r>
          </a:p>
        </p:txBody>
      </p:sp>
      <p:sp>
        <p:nvSpPr>
          <p:cNvPr id="9" name="Titre 8">
            <a:extLst>
              <a:ext uri="{FF2B5EF4-FFF2-40B4-BE49-F238E27FC236}">
                <a16:creationId xmlns:a16="http://schemas.microsoft.com/office/drawing/2014/main" xmlns=""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xmlns="" id="{F8E7F353-672D-4C50-A2E5-E33B6A969BB4}"/>
              </a:ext>
            </a:extLst>
          </p:cNvPr>
          <p:cNvSpPr>
            <a:spLocks noGrp="1"/>
          </p:cNvSpPr>
          <p:nvPr>
            <p:ph type="body" sz="quarter" idx="24"/>
          </p:nvPr>
        </p:nvSpPr>
        <p:spPr>
          <a:xfrm>
            <a:off x="4724567" y="1811426"/>
            <a:ext cx="4209804" cy="4159067"/>
          </a:xfrm>
        </p:spPr>
        <p:txBody>
          <a:bodyPr>
            <a:normAutofit/>
          </a:bodyPr>
          <a:lstStyle/>
          <a:p>
            <a:pPr algn="just"/>
            <a:r>
              <a:rPr lang="fr-FR" sz="1100" dirty="0"/>
              <a:t>Les données issus de RTE (réseau de transport électrique) présente sur Gevrey-Chambertin et Nuits-Saint-Georges présentent un réseau de ligne électrique très haute tension (&gt;63 kV) de 133 km :</a:t>
            </a:r>
          </a:p>
          <a:p>
            <a:pPr marL="171450" indent="-171450" algn="just">
              <a:buFont typeface="Arial" panose="020B0604020202020204" pitchFamily="34" charset="0"/>
              <a:buChar char="•"/>
            </a:pPr>
            <a:r>
              <a:rPr lang="fr-FR" sz="1100" dirty="0"/>
              <a:t>57km de 400 kV</a:t>
            </a:r>
          </a:p>
          <a:p>
            <a:pPr marL="171450" indent="-171450" algn="just">
              <a:buFont typeface="Arial" panose="020B0604020202020204" pitchFamily="34" charset="0"/>
              <a:buChar char="•"/>
            </a:pPr>
            <a:r>
              <a:rPr lang="fr-FR" sz="1100" dirty="0"/>
              <a:t>16 km de 225 kV</a:t>
            </a:r>
          </a:p>
          <a:p>
            <a:pPr marL="171450" indent="-171450" algn="just">
              <a:buFont typeface="Arial" panose="020B0604020202020204" pitchFamily="34" charset="0"/>
              <a:buChar char="•"/>
            </a:pPr>
            <a:r>
              <a:rPr lang="fr-FR" sz="1100" dirty="0"/>
              <a:t>53 km de 63 kV</a:t>
            </a:r>
          </a:p>
          <a:p>
            <a:pPr algn="just"/>
            <a:r>
              <a:rPr lang="fr-FR" sz="1100" dirty="0"/>
              <a:t>On retrouve 5 postes électriques haute tension (protégée par une enceinte de poste).</a:t>
            </a:r>
          </a:p>
          <a:p>
            <a:pPr algn="just"/>
            <a:r>
              <a:rPr lang="fr-FR" sz="1100" dirty="0"/>
              <a:t>Il n’existe aucun passage souterrain ni ligne souterraine dédiée au transport d’électricité très haute tension.</a:t>
            </a:r>
          </a:p>
          <a:p>
            <a:pPr algn="just"/>
            <a:r>
              <a:rPr lang="fr-FR" sz="1100" dirty="0"/>
              <a:t>L’ensemble du réseau de transport électrique très haute tension est composé de 354 pylônes sur l’ensemble du territoire de Gevrey-Chambertin et Nuits-Saint-Georges.</a:t>
            </a:r>
          </a:p>
          <a:p>
            <a:endParaRPr lang="fr-FR" dirty="0"/>
          </a:p>
        </p:txBody>
      </p:sp>
      <p:sp>
        <p:nvSpPr>
          <p:cNvPr id="11" name="Espace réservé du texte 10">
            <a:extLst>
              <a:ext uri="{FF2B5EF4-FFF2-40B4-BE49-F238E27FC236}">
                <a16:creationId xmlns:a16="http://schemas.microsoft.com/office/drawing/2014/main" xmlns="" id="{829A0714-E8D7-4439-A31C-31631F1F3EB9}"/>
              </a:ext>
            </a:extLst>
          </p:cNvPr>
          <p:cNvSpPr>
            <a:spLocks noGrp="1"/>
          </p:cNvSpPr>
          <p:nvPr>
            <p:ph type="body" sz="quarter" idx="13"/>
          </p:nvPr>
        </p:nvSpPr>
        <p:spPr/>
        <p:txBody>
          <a:bodyPr/>
          <a:lstStyle/>
          <a:p>
            <a:r>
              <a:rPr lang="fr-FR" dirty="0"/>
              <a:t>Réseau électrique très haute tension</a:t>
            </a:r>
          </a:p>
        </p:txBody>
      </p:sp>
      <p:pic>
        <p:nvPicPr>
          <p:cNvPr id="16" name="Espace réservé pour une image  15">
            <a:extLst>
              <a:ext uri="{FF2B5EF4-FFF2-40B4-BE49-F238E27FC236}">
                <a16:creationId xmlns:a16="http://schemas.microsoft.com/office/drawing/2014/main" xmlns="" id="{4ACD4452-A9B1-4911-A016-5614A3DCE514}"/>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pic>
        <p:nvPicPr>
          <p:cNvPr id="26" name="Espace réservé du contenu 25">
            <a:extLst>
              <a:ext uri="{FF2B5EF4-FFF2-40B4-BE49-F238E27FC236}">
                <a16:creationId xmlns:a16="http://schemas.microsoft.com/office/drawing/2014/main" xmlns="" id="{76B446C3-8FAC-4429-906C-8056630D6176}"/>
              </a:ext>
            </a:extLst>
          </p:cNvPr>
          <p:cNvPicPr>
            <a:picLocks noGrp="1" noChangeAspect="1"/>
          </p:cNvPicPr>
          <p:nvPr>
            <p:ph sz="quarter" idx="25"/>
          </p:nvPr>
        </p:nvPicPr>
        <p:blipFill rotWithShape="1">
          <a:blip r:embed="rId3" cstate="print">
            <a:extLst>
              <a:ext uri="{28A0092B-C50C-407E-A947-70E740481C1C}">
                <a14:useLocalDpi xmlns:a14="http://schemas.microsoft.com/office/drawing/2010/main" val="0"/>
              </a:ext>
            </a:extLst>
          </a:blip>
          <a:srcRect l="9230" t="3959"/>
          <a:stretch/>
        </p:blipFill>
        <p:spPr>
          <a:xfrm>
            <a:off x="243436" y="1505547"/>
            <a:ext cx="4493751" cy="3362288"/>
          </a:xfrm>
        </p:spPr>
      </p:pic>
      <p:sp>
        <p:nvSpPr>
          <p:cNvPr id="3" name="Espace réservé du numéro de diapositive 2">
            <a:extLst>
              <a:ext uri="{FF2B5EF4-FFF2-40B4-BE49-F238E27FC236}">
                <a16:creationId xmlns:a16="http://schemas.microsoft.com/office/drawing/2014/main" xmlns="" id="{97A8E1BB-ADD9-4A55-B9A5-D7B7F4031395}"/>
              </a:ext>
            </a:extLst>
          </p:cNvPr>
          <p:cNvSpPr>
            <a:spLocks noGrp="1"/>
          </p:cNvSpPr>
          <p:nvPr>
            <p:ph type="sldNum" sz="quarter" idx="12"/>
          </p:nvPr>
        </p:nvSpPr>
        <p:spPr/>
        <p:txBody>
          <a:bodyPr/>
          <a:lstStyle/>
          <a:p>
            <a:fld id="{01DFE443-B80B-44A7-B8E3-175A733CB829}" type="slidenum">
              <a:rPr lang="fr-FR" smtClean="0"/>
              <a:t>90</a:t>
            </a:fld>
            <a:endParaRPr lang="fr-FR"/>
          </a:p>
        </p:txBody>
      </p:sp>
    </p:spTree>
    <p:extLst>
      <p:ext uri="{BB962C8B-B14F-4D97-AF65-F5344CB8AC3E}">
        <p14:creationId xmlns:p14="http://schemas.microsoft.com/office/powerpoint/2010/main" val="4252737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E1B72FD-CBD4-4FCF-9EEF-214A81F6DE1F}"/>
              </a:ext>
            </a:extLst>
          </p:cNvPr>
          <p:cNvSpPr>
            <a:spLocks noGrp="1"/>
          </p:cNvSpPr>
          <p:nvPr>
            <p:ph type="body" sz="quarter" idx="21"/>
          </p:nvPr>
        </p:nvSpPr>
        <p:spPr>
          <a:xfrm>
            <a:off x="381827" y="5793851"/>
            <a:ext cx="4040989" cy="302902"/>
          </a:xfrm>
        </p:spPr>
        <p:txBody>
          <a:bodyPr/>
          <a:lstStyle/>
          <a:p>
            <a:r>
              <a:rPr lang="fr-FR" sz="1100" i="1" dirty="0"/>
              <a:t>Source : données Enedis</a:t>
            </a:r>
          </a:p>
        </p:txBody>
      </p:sp>
      <p:sp>
        <p:nvSpPr>
          <p:cNvPr id="9" name="Titre 8">
            <a:extLst>
              <a:ext uri="{FF2B5EF4-FFF2-40B4-BE49-F238E27FC236}">
                <a16:creationId xmlns:a16="http://schemas.microsoft.com/office/drawing/2014/main" xmlns=""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xmlns="" id="{F8E7F353-672D-4C50-A2E5-E33B6A969BB4}"/>
              </a:ext>
            </a:extLst>
          </p:cNvPr>
          <p:cNvSpPr>
            <a:spLocks noGrp="1"/>
          </p:cNvSpPr>
          <p:nvPr>
            <p:ph type="body" sz="quarter" idx="24"/>
          </p:nvPr>
        </p:nvSpPr>
        <p:spPr>
          <a:xfrm>
            <a:off x="4724567" y="1811427"/>
            <a:ext cx="4209804" cy="4706848"/>
          </a:xfrm>
        </p:spPr>
        <p:txBody>
          <a:bodyPr>
            <a:normAutofit/>
          </a:bodyPr>
          <a:lstStyle/>
          <a:p>
            <a:pPr algn="just"/>
            <a:r>
              <a:rPr lang="fr-FR" sz="1100" dirty="0"/>
              <a:t>Plus de la moitié du réseaux électrique basse tension et haute tension est aérien (52%), il se réparti sur 366 km de tronçons haute tension et 338 km de basse tensions :</a:t>
            </a:r>
          </a:p>
          <a:p>
            <a:pPr marL="171450" indent="-171450" algn="just">
              <a:buFont typeface="Arial" panose="020B0604020202020204" pitchFamily="34" charset="0"/>
              <a:buChar char="•"/>
            </a:pPr>
            <a:r>
              <a:rPr lang="fr-FR" sz="1100" dirty="0"/>
              <a:t>758 tronçons aériens haute tension pour un total de 235 km de longueur</a:t>
            </a:r>
          </a:p>
          <a:p>
            <a:pPr marL="171450" indent="-171450" algn="just">
              <a:buFont typeface="Arial" panose="020B0604020202020204" pitchFamily="34" charset="0"/>
              <a:buChar char="•"/>
            </a:pPr>
            <a:r>
              <a:rPr lang="fr-FR" sz="1100" dirty="0"/>
              <a:t>765 tronçons souterrains haute tension pour 131 km </a:t>
            </a:r>
          </a:p>
          <a:p>
            <a:pPr marL="171450" indent="-171450" algn="just">
              <a:buFont typeface="Arial" panose="020B0604020202020204" pitchFamily="34" charset="0"/>
              <a:buChar char="•"/>
            </a:pPr>
            <a:r>
              <a:rPr lang="fr-FR" sz="1100" dirty="0"/>
              <a:t>1499 tronçons aérien basses tension pour 135 km </a:t>
            </a:r>
          </a:p>
          <a:p>
            <a:pPr marL="171450" indent="-171450" algn="just">
              <a:buFont typeface="Arial" panose="020B0604020202020204" pitchFamily="34" charset="0"/>
              <a:buChar char="•"/>
            </a:pPr>
            <a:r>
              <a:rPr lang="fr-FR" sz="1100" dirty="0"/>
              <a:t>3684 tronçons souterrains basse tension pour 203 km</a:t>
            </a:r>
          </a:p>
          <a:p>
            <a:pPr algn="just"/>
            <a:r>
              <a:rPr lang="fr-FR" sz="1100" dirty="0"/>
              <a:t>On retrouve sur le territoire de Gevrey-Chambertin et Nuits-Saint-Georges :</a:t>
            </a:r>
          </a:p>
          <a:p>
            <a:pPr marL="171450" indent="-171450" algn="just">
              <a:buFont typeface="Arial" panose="020B0604020202020204" pitchFamily="34" charset="0"/>
              <a:buChar char="•"/>
            </a:pPr>
            <a:r>
              <a:rPr lang="fr-FR" sz="1100" dirty="0"/>
              <a:t>376 postes électriques</a:t>
            </a:r>
          </a:p>
          <a:p>
            <a:pPr marL="171450" indent="-171450" algn="just">
              <a:buFont typeface="Arial" panose="020B0604020202020204" pitchFamily="34" charset="0"/>
              <a:buChar char="•"/>
            </a:pPr>
            <a:r>
              <a:rPr lang="fr-FR" sz="1100" dirty="0"/>
              <a:t>33 postes de répartitions</a:t>
            </a:r>
          </a:p>
          <a:p>
            <a:pPr marL="171450" indent="-171450" algn="just">
              <a:buFont typeface="Arial" panose="020B0604020202020204" pitchFamily="34" charset="0"/>
              <a:buChar char="•"/>
            </a:pPr>
            <a:r>
              <a:rPr lang="fr-FR" sz="1100" dirty="0"/>
              <a:t>et 169 appareils de coupure aérien</a:t>
            </a:r>
          </a:p>
          <a:p>
            <a:pPr algn="just"/>
            <a:r>
              <a:rPr lang="fr-FR" sz="1100" dirty="0"/>
              <a:t>L’âge moyen du réseau électrique date d’une trentaine d’année (1987). Le réseau a été construit en moyenne :</a:t>
            </a:r>
          </a:p>
          <a:p>
            <a:pPr marL="171450" indent="-171450" algn="just">
              <a:buFont typeface="Arial" panose="020B0604020202020204" pitchFamily="34" charset="0"/>
              <a:buChar char="•"/>
            </a:pPr>
            <a:r>
              <a:rPr lang="fr-FR" sz="1100" dirty="0"/>
              <a:t>Aérien basse tension : 1981</a:t>
            </a:r>
          </a:p>
          <a:p>
            <a:pPr marL="171450" indent="-171450" algn="just">
              <a:buFont typeface="Arial" panose="020B0604020202020204" pitchFamily="34" charset="0"/>
              <a:buChar char="•"/>
            </a:pPr>
            <a:r>
              <a:rPr lang="fr-FR" sz="1100" dirty="0"/>
              <a:t>Souterrain basse tension : 1999</a:t>
            </a:r>
          </a:p>
          <a:p>
            <a:pPr marL="171450" indent="-171450" algn="just">
              <a:buFont typeface="Arial" panose="020B0604020202020204" pitchFamily="34" charset="0"/>
              <a:buChar char="•"/>
            </a:pPr>
            <a:r>
              <a:rPr lang="fr-FR" sz="1100" dirty="0"/>
              <a:t>Aérien haute tension : 1973</a:t>
            </a:r>
          </a:p>
          <a:p>
            <a:pPr marL="171450" indent="-171450" algn="just">
              <a:buFont typeface="Arial" panose="020B0604020202020204" pitchFamily="34" charset="0"/>
              <a:buChar char="•"/>
            </a:pPr>
            <a:r>
              <a:rPr lang="fr-FR" sz="1100" dirty="0"/>
              <a:t>Souterrain haute tension : 1999</a:t>
            </a:r>
          </a:p>
          <a:p>
            <a:endParaRPr lang="fr-FR" dirty="0"/>
          </a:p>
          <a:p>
            <a:endParaRPr lang="fr-FR" dirty="0"/>
          </a:p>
          <a:p>
            <a:endParaRPr lang="fr-FR" dirty="0"/>
          </a:p>
        </p:txBody>
      </p:sp>
      <p:sp>
        <p:nvSpPr>
          <p:cNvPr id="11" name="Espace réservé du texte 10">
            <a:extLst>
              <a:ext uri="{FF2B5EF4-FFF2-40B4-BE49-F238E27FC236}">
                <a16:creationId xmlns:a16="http://schemas.microsoft.com/office/drawing/2014/main" xmlns="" id="{829A0714-E8D7-4439-A31C-31631F1F3EB9}"/>
              </a:ext>
            </a:extLst>
          </p:cNvPr>
          <p:cNvSpPr>
            <a:spLocks noGrp="1"/>
          </p:cNvSpPr>
          <p:nvPr>
            <p:ph type="body" sz="quarter" idx="13"/>
          </p:nvPr>
        </p:nvSpPr>
        <p:spPr/>
        <p:txBody>
          <a:bodyPr/>
          <a:lstStyle/>
          <a:p>
            <a:r>
              <a:rPr lang="fr-FR" sz="1600" dirty="0"/>
              <a:t>Réseau électrique haute et basse tension</a:t>
            </a:r>
          </a:p>
        </p:txBody>
      </p:sp>
      <p:pic>
        <p:nvPicPr>
          <p:cNvPr id="17" name="Espace réservé du contenu 16">
            <a:extLst>
              <a:ext uri="{FF2B5EF4-FFF2-40B4-BE49-F238E27FC236}">
                <a16:creationId xmlns:a16="http://schemas.microsoft.com/office/drawing/2014/main" xmlns="" id="{C56A8492-9B67-46D9-9003-AE8B63FAAD57}"/>
              </a:ext>
            </a:extLst>
          </p:cNvPr>
          <p:cNvPicPr>
            <a:picLocks noGrp="1" noChangeAspect="1"/>
          </p:cNvPicPr>
          <p:nvPr>
            <p:ph sz="quarter" idx="25"/>
          </p:nvPr>
        </p:nvPicPr>
        <p:blipFill rotWithShape="1">
          <a:blip r:embed="rId2" cstate="print">
            <a:extLst>
              <a:ext uri="{28A0092B-C50C-407E-A947-70E740481C1C}">
                <a14:useLocalDpi xmlns:a14="http://schemas.microsoft.com/office/drawing/2010/main" val="0"/>
              </a:ext>
            </a:extLst>
          </a:blip>
          <a:srcRect l="11909" t="-1278" r="-388" b="1278"/>
          <a:stretch/>
        </p:blipFill>
        <p:spPr>
          <a:xfrm>
            <a:off x="17442" y="1492397"/>
            <a:ext cx="4706925" cy="3761967"/>
          </a:xfrm>
        </p:spPr>
      </p:pic>
      <p:pic>
        <p:nvPicPr>
          <p:cNvPr id="16" name="Espace réservé pour une image  15">
            <a:extLst>
              <a:ext uri="{FF2B5EF4-FFF2-40B4-BE49-F238E27FC236}">
                <a16:creationId xmlns:a16="http://schemas.microsoft.com/office/drawing/2014/main" xmlns="" id="{4ACD4452-A9B1-4911-A016-5614A3DCE514}"/>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xmlns="" id="{0FA32AF3-B40A-486C-9EB0-15C78DCFF37A}"/>
              </a:ext>
            </a:extLst>
          </p:cNvPr>
          <p:cNvSpPr>
            <a:spLocks noGrp="1"/>
          </p:cNvSpPr>
          <p:nvPr>
            <p:ph type="sldNum" sz="quarter" idx="12"/>
          </p:nvPr>
        </p:nvSpPr>
        <p:spPr/>
        <p:txBody>
          <a:bodyPr/>
          <a:lstStyle/>
          <a:p>
            <a:fld id="{01DFE443-B80B-44A7-B8E3-175A733CB829}" type="slidenum">
              <a:rPr lang="fr-FR" smtClean="0"/>
              <a:t>91</a:t>
            </a:fld>
            <a:endParaRPr lang="fr-FR"/>
          </a:p>
        </p:txBody>
      </p:sp>
    </p:spTree>
    <p:extLst>
      <p:ext uri="{BB962C8B-B14F-4D97-AF65-F5344CB8AC3E}">
        <p14:creationId xmlns:p14="http://schemas.microsoft.com/office/powerpoint/2010/main" val="2181497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E1B72FD-CBD4-4FCF-9EEF-214A81F6DE1F}"/>
              </a:ext>
            </a:extLst>
          </p:cNvPr>
          <p:cNvSpPr>
            <a:spLocks noGrp="1"/>
          </p:cNvSpPr>
          <p:nvPr>
            <p:ph type="body" sz="quarter" idx="21"/>
          </p:nvPr>
        </p:nvSpPr>
        <p:spPr>
          <a:xfrm>
            <a:off x="291936" y="5529249"/>
            <a:ext cx="4040989" cy="302902"/>
          </a:xfrm>
        </p:spPr>
        <p:txBody>
          <a:bodyPr/>
          <a:lstStyle/>
          <a:p>
            <a:r>
              <a:rPr lang="fr-FR" sz="1100" i="1" dirty="0"/>
              <a:t>Source : données Enedis</a:t>
            </a:r>
          </a:p>
        </p:txBody>
      </p:sp>
      <p:sp>
        <p:nvSpPr>
          <p:cNvPr id="9" name="Titre 8">
            <a:extLst>
              <a:ext uri="{FF2B5EF4-FFF2-40B4-BE49-F238E27FC236}">
                <a16:creationId xmlns:a16="http://schemas.microsoft.com/office/drawing/2014/main" xmlns=""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xmlns="" id="{F8E7F353-672D-4C50-A2E5-E33B6A969BB4}"/>
              </a:ext>
            </a:extLst>
          </p:cNvPr>
          <p:cNvSpPr>
            <a:spLocks noGrp="1"/>
          </p:cNvSpPr>
          <p:nvPr>
            <p:ph type="body" sz="quarter" idx="24"/>
          </p:nvPr>
        </p:nvSpPr>
        <p:spPr/>
        <p:txBody>
          <a:bodyPr>
            <a:normAutofit/>
          </a:bodyPr>
          <a:lstStyle/>
          <a:p>
            <a:pPr algn="just"/>
            <a:r>
              <a:rPr lang="fr-FR" sz="1100" dirty="0"/>
              <a:t>Enedis recense 101 postes de production d’électricité par des clients usagers sur le territoire de Gevrey-Chambertin et Nuits-Saint-Georges. La production provient de la production d’énergie par le solaire photovoltaïque.</a:t>
            </a:r>
          </a:p>
          <a:p>
            <a:pPr algn="just"/>
            <a:r>
              <a:rPr lang="fr-FR" sz="1100" dirty="0"/>
              <a:t>La répartition est plutôt concentrée sur les espaces les plus urbanisés et notamment sur Nuits Saint Georges qui dispose de 31 postes producteurs clients.</a:t>
            </a:r>
          </a:p>
          <a:p>
            <a:pPr algn="just"/>
            <a:r>
              <a:rPr lang="fr-FR" sz="1100" dirty="0"/>
              <a:t>Les communes de Gevrey-Chambertin et Comblanchien se démarquent aussi avec 11 postes présents sur chacune.</a:t>
            </a:r>
          </a:p>
        </p:txBody>
      </p:sp>
      <p:sp>
        <p:nvSpPr>
          <p:cNvPr id="11" name="Espace réservé du texte 10">
            <a:extLst>
              <a:ext uri="{FF2B5EF4-FFF2-40B4-BE49-F238E27FC236}">
                <a16:creationId xmlns:a16="http://schemas.microsoft.com/office/drawing/2014/main" xmlns="" id="{829A0714-E8D7-4439-A31C-31631F1F3EB9}"/>
              </a:ext>
            </a:extLst>
          </p:cNvPr>
          <p:cNvSpPr>
            <a:spLocks noGrp="1"/>
          </p:cNvSpPr>
          <p:nvPr>
            <p:ph type="body" sz="quarter" idx="13"/>
          </p:nvPr>
        </p:nvSpPr>
        <p:spPr/>
        <p:txBody>
          <a:bodyPr/>
          <a:lstStyle/>
          <a:p>
            <a:r>
              <a:rPr lang="fr-FR" dirty="0"/>
              <a:t>Production d’électricité</a:t>
            </a:r>
          </a:p>
        </p:txBody>
      </p:sp>
      <p:pic>
        <p:nvPicPr>
          <p:cNvPr id="17" name="Espace réservé du contenu 16">
            <a:extLst>
              <a:ext uri="{FF2B5EF4-FFF2-40B4-BE49-F238E27FC236}">
                <a16:creationId xmlns:a16="http://schemas.microsoft.com/office/drawing/2014/main" xmlns="" id="{88B0461F-DA26-407C-91D8-87E250DFC7FA}"/>
              </a:ext>
            </a:extLst>
          </p:cNvPr>
          <p:cNvPicPr>
            <a:picLocks noGrp="1" noChangeAspect="1"/>
          </p:cNvPicPr>
          <p:nvPr>
            <p:ph sz="quarter" idx="25"/>
          </p:nvPr>
        </p:nvPicPr>
        <p:blipFill rotWithShape="1">
          <a:blip r:embed="rId2" cstate="print">
            <a:extLst>
              <a:ext uri="{28A0092B-C50C-407E-A947-70E740481C1C}">
                <a14:useLocalDpi xmlns:a14="http://schemas.microsoft.com/office/drawing/2010/main" val="0"/>
              </a:ext>
            </a:extLst>
          </a:blip>
          <a:srcRect l="10406" t="3620" r="3022" b="4106"/>
          <a:stretch/>
        </p:blipFill>
        <p:spPr>
          <a:xfrm>
            <a:off x="0" y="1811427"/>
            <a:ext cx="4539253" cy="3421386"/>
          </a:xfrm>
        </p:spPr>
      </p:pic>
      <p:pic>
        <p:nvPicPr>
          <p:cNvPr id="16" name="Espace réservé pour une image  15">
            <a:extLst>
              <a:ext uri="{FF2B5EF4-FFF2-40B4-BE49-F238E27FC236}">
                <a16:creationId xmlns:a16="http://schemas.microsoft.com/office/drawing/2014/main" xmlns="" id="{4ACD4452-A9B1-4911-A016-5614A3DCE514}"/>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xmlns="" id="{B33ADF0C-D56C-4433-A1A1-45BCC3B69F0B}"/>
              </a:ext>
            </a:extLst>
          </p:cNvPr>
          <p:cNvSpPr>
            <a:spLocks noGrp="1"/>
          </p:cNvSpPr>
          <p:nvPr>
            <p:ph type="sldNum" sz="quarter" idx="12"/>
          </p:nvPr>
        </p:nvSpPr>
        <p:spPr/>
        <p:txBody>
          <a:bodyPr/>
          <a:lstStyle/>
          <a:p>
            <a:fld id="{01DFE443-B80B-44A7-B8E3-175A733CB829}" type="slidenum">
              <a:rPr lang="fr-FR" smtClean="0"/>
              <a:t>92</a:t>
            </a:fld>
            <a:endParaRPr lang="fr-FR"/>
          </a:p>
        </p:txBody>
      </p:sp>
    </p:spTree>
    <p:extLst>
      <p:ext uri="{BB962C8B-B14F-4D97-AF65-F5344CB8AC3E}">
        <p14:creationId xmlns:p14="http://schemas.microsoft.com/office/powerpoint/2010/main" val="14558223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3E1B72FD-CBD4-4FCF-9EEF-214A81F6DE1F}"/>
              </a:ext>
            </a:extLst>
          </p:cNvPr>
          <p:cNvSpPr>
            <a:spLocks noGrp="1"/>
          </p:cNvSpPr>
          <p:nvPr>
            <p:ph type="body" sz="quarter" idx="21"/>
          </p:nvPr>
        </p:nvSpPr>
        <p:spPr>
          <a:xfrm>
            <a:off x="503531" y="5490428"/>
            <a:ext cx="4040989" cy="302902"/>
          </a:xfrm>
        </p:spPr>
        <p:txBody>
          <a:bodyPr/>
          <a:lstStyle/>
          <a:p>
            <a:r>
              <a:rPr lang="fr-FR" sz="1100" i="1" dirty="0"/>
              <a:t>Source : données GRDF</a:t>
            </a:r>
          </a:p>
        </p:txBody>
      </p:sp>
      <p:sp>
        <p:nvSpPr>
          <p:cNvPr id="9" name="Titre 8">
            <a:extLst>
              <a:ext uri="{FF2B5EF4-FFF2-40B4-BE49-F238E27FC236}">
                <a16:creationId xmlns:a16="http://schemas.microsoft.com/office/drawing/2014/main" xmlns="" id="{28D6796D-44C5-42E8-976A-D2B6CB051411}"/>
              </a:ext>
            </a:extLst>
          </p:cNvPr>
          <p:cNvSpPr>
            <a:spLocks noGrp="1"/>
          </p:cNvSpPr>
          <p:nvPr>
            <p:ph type="title"/>
          </p:nvPr>
        </p:nvSpPr>
        <p:spPr/>
        <p:txBody>
          <a:bodyPr>
            <a:normAutofit fontScale="90000"/>
          </a:bodyPr>
          <a:lstStyle/>
          <a:p>
            <a:r>
              <a:rPr lang="fr-FR" dirty="0"/>
              <a:t>Réseaux de distribution et de transport d’électricité, de gaz et de chaleur</a:t>
            </a:r>
          </a:p>
        </p:txBody>
      </p:sp>
      <p:sp>
        <p:nvSpPr>
          <p:cNvPr id="10" name="Espace réservé du texte 9">
            <a:extLst>
              <a:ext uri="{FF2B5EF4-FFF2-40B4-BE49-F238E27FC236}">
                <a16:creationId xmlns:a16="http://schemas.microsoft.com/office/drawing/2014/main" xmlns="" id="{F8E7F353-672D-4C50-A2E5-E33B6A969BB4}"/>
              </a:ext>
            </a:extLst>
          </p:cNvPr>
          <p:cNvSpPr>
            <a:spLocks noGrp="1"/>
          </p:cNvSpPr>
          <p:nvPr>
            <p:ph type="body" sz="quarter" idx="24"/>
          </p:nvPr>
        </p:nvSpPr>
        <p:spPr>
          <a:xfrm>
            <a:off x="4724567" y="1811427"/>
            <a:ext cx="4209804" cy="3981903"/>
          </a:xfrm>
        </p:spPr>
        <p:txBody>
          <a:bodyPr>
            <a:normAutofit/>
          </a:bodyPr>
          <a:lstStyle/>
          <a:p>
            <a:pPr algn="just"/>
            <a:r>
              <a:rPr lang="fr-FR" sz="1100" dirty="0"/>
              <a:t>Le réseau de gaz du territoire est particulièrement concentré au sein des communes les plus urbanisées.</a:t>
            </a:r>
          </a:p>
          <a:p>
            <a:pPr algn="just"/>
            <a:r>
              <a:rPr lang="fr-FR" sz="1100" dirty="0"/>
              <a:t>Le réseau représente 2160 tronçons pour un total de 133 km de réseau et 41 organes de coupures. </a:t>
            </a:r>
          </a:p>
          <a:p>
            <a:pPr algn="just"/>
            <a:r>
              <a:rPr lang="fr-FR" sz="1100" dirty="0"/>
              <a:t>Plus de 90% du réseau de gaz est conduit sous pression moyenne (MBP : pression comprise entre 0,4 et 4 bar), 8% en basse pression (&lt;0,4 bar) et moins de 2% en haute pression (entre 4 et 25 bar).</a:t>
            </a:r>
          </a:p>
          <a:p>
            <a:pPr algn="just"/>
            <a:r>
              <a:rPr lang="fr-FR" sz="1100" dirty="0"/>
              <a:t>Le réseaux est constitué de </a:t>
            </a:r>
            <a:r>
              <a:rPr lang="fr-FR" sz="1100" i="1" dirty="0"/>
              <a:t>pipe</a:t>
            </a:r>
            <a:r>
              <a:rPr lang="fr-FR" sz="1100" dirty="0"/>
              <a:t> dont la majorité a été installée entre 1980 et 1990. Les diamètres les plus représentés sont de 63 mm (45%) et 25% dont le diamètre est compris entre 110 et 114 </a:t>
            </a:r>
            <a:r>
              <a:rPr lang="fr-FR" sz="1100" dirty="0" err="1"/>
              <a:t>mm.</a:t>
            </a:r>
            <a:endParaRPr lang="fr-FR" sz="1100" dirty="0"/>
          </a:p>
          <a:p>
            <a:pPr algn="just"/>
            <a:r>
              <a:rPr lang="fr-FR" sz="1100" dirty="0"/>
              <a:t>Le matériau des tuyaux le plus présent sur le territoire est le polyéthylène qui compose 73% du réseau le reste étant principalement de l’acier et de la fonte qui étaient plus utilisés dans les années 70 et début des années 1980, aujourd’hui ces matériaux sont délaissés pour du polyéthylène.</a:t>
            </a:r>
          </a:p>
        </p:txBody>
      </p:sp>
      <p:sp>
        <p:nvSpPr>
          <p:cNvPr id="11" name="Espace réservé du texte 10">
            <a:extLst>
              <a:ext uri="{FF2B5EF4-FFF2-40B4-BE49-F238E27FC236}">
                <a16:creationId xmlns:a16="http://schemas.microsoft.com/office/drawing/2014/main" xmlns="" id="{829A0714-E8D7-4439-A31C-31631F1F3EB9}"/>
              </a:ext>
            </a:extLst>
          </p:cNvPr>
          <p:cNvSpPr>
            <a:spLocks noGrp="1"/>
          </p:cNvSpPr>
          <p:nvPr>
            <p:ph type="body" sz="quarter" idx="13"/>
          </p:nvPr>
        </p:nvSpPr>
        <p:spPr/>
        <p:txBody>
          <a:bodyPr/>
          <a:lstStyle/>
          <a:p>
            <a:r>
              <a:rPr lang="fr-FR" dirty="0"/>
              <a:t>Réseau de gaz</a:t>
            </a:r>
          </a:p>
        </p:txBody>
      </p:sp>
      <p:pic>
        <p:nvPicPr>
          <p:cNvPr id="17" name="Espace réservé du contenu 16">
            <a:extLst>
              <a:ext uri="{FF2B5EF4-FFF2-40B4-BE49-F238E27FC236}">
                <a16:creationId xmlns:a16="http://schemas.microsoft.com/office/drawing/2014/main" xmlns="" id="{A4744490-737C-4550-97C5-A63168B04E3B}"/>
              </a:ext>
            </a:extLst>
          </p:cNvPr>
          <p:cNvPicPr>
            <a:picLocks noGrp="1" noChangeAspect="1"/>
          </p:cNvPicPr>
          <p:nvPr>
            <p:ph sz="quarter" idx="25"/>
          </p:nvPr>
        </p:nvPicPr>
        <p:blipFill rotWithShape="1">
          <a:blip r:embed="rId2" cstate="print">
            <a:extLst>
              <a:ext uri="{28A0092B-C50C-407E-A947-70E740481C1C}">
                <a14:useLocalDpi xmlns:a14="http://schemas.microsoft.com/office/drawing/2010/main" val="0"/>
              </a:ext>
            </a:extLst>
          </a:blip>
          <a:srcRect l="11367" t="4974" b="3466"/>
          <a:stretch/>
        </p:blipFill>
        <p:spPr>
          <a:xfrm>
            <a:off x="148179" y="1488140"/>
            <a:ext cx="4491529" cy="3281084"/>
          </a:xfrm>
        </p:spPr>
      </p:pic>
      <p:pic>
        <p:nvPicPr>
          <p:cNvPr id="16" name="Espace réservé pour une image  15">
            <a:extLst>
              <a:ext uri="{FF2B5EF4-FFF2-40B4-BE49-F238E27FC236}">
                <a16:creationId xmlns:a16="http://schemas.microsoft.com/office/drawing/2014/main" xmlns="" id="{4ACD4452-A9B1-4911-A016-5614A3DCE514}"/>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3" name="Espace réservé du numéro de diapositive 2">
            <a:extLst>
              <a:ext uri="{FF2B5EF4-FFF2-40B4-BE49-F238E27FC236}">
                <a16:creationId xmlns:a16="http://schemas.microsoft.com/office/drawing/2014/main" xmlns="" id="{D329101F-E6B1-4A6F-B9EF-814AAB6063F3}"/>
              </a:ext>
            </a:extLst>
          </p:cNvPr>
          <p:cNvSpPr>
            <a:spLocks noGrp="1"/>
          </p:cNvSpPr>
          <p:nvPr>
            <p:ph type="sldNum" sz="quarter" idx="12"/>
          </p:nvPr>
        </p:nvSpPr>
        <p:spPr/>
        <p:txBody>
          <a:bodyPr/>
          <a:lstStyle/>
          <a:p>
            <a:fld id="{01DFE443-B80B-44A7-B8E3-175A733CB829}" type="slidenum">
              <a:rPr lang="fr-FR" smtClean="0"/>
              <a:t>93</a:t>
            </a:fld>
            <a:endParaRPr lang="fr-FR"/>
          </a:p>
        </p:txBody>
      </p:sp>
      <p:sp>
        <p:nvSpPr>
          <p:cNvPr id="12" name="Espace réservé du texte 9">
            <a:extLst>
              <a:ext uri="{FF2B5EF4-FFF2-40B4-BE49-F238E27FC236}">
                <a16:creationId xmlns:a16="http://schemas.microsoft.com/office/drawing/2014/main" xmlns="" id="{94DE0A1A-1609-4F99-9750-FB89FFFDC142}"/>
              </a:ext>
            </a:extLst>
          </p:cNvPr>
          <p:cNvSpPr txBox="1">
            <a:spLocks/>
          </p:cNvSpPr>
          <p:nvPr/>
        </p:nvSpPr>
        <p:spPr>
          <a:xfrm>
            <a:off x="4724567" y="5499507"/>
            <a:ext cx="4209804" cy="2374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100" dirty="0"/>
              <a:t>Le territoire dispose de 2 installations distribuant à plusieurs utilisateurs de la chaleur produite par une chaufferie et transporter par le biais de canalisation.</a:t>
            </a:r>
          </a:p>
          <a:p>
            <a:pPr algn="just"/>
            <a:r>
              <a:rPr lang="fr-FR" sz="1100" dirty="0"/>
              <a:t>Un réseau de chaleur se trouve sur la commune de Chambœuf depuis 2014 et un second sur la commune de Nuits-Saint-Georges depuis 2016.</a:t>
            </a:r>
          </a:p>
        </p:txBody>
      </p:sp>
      <p:sp>
        <p:nvSpPr>
          <p:cNvPr id="13" name="Espace réservé du texte 10">
            <a:extLst>
              <a:ext uri="{FF2B5EF4-FFF2-40B4-BE49-F238E27FC236}">
                <a16:creationId xmlns:a16="http://schemas.microsoft.com/office/drawing/2014/main" xmlns="" id="{EECA08C9-EF16-441C-A408-B6D73D52C6D4}"/>
              </a:ext>
            </a:extLst>
          </p:cNvPr>
          <p:cNvSpPr txBox="1">
            <a:spLocks/>
          </p:cNvSpPr>
          <p:nvPr/>
        </p:nvSpPr>
        <p:spPr>
          <a:xfrm>
            <a:off x="4724368" y="5110420"/>
            <a:ext cx="4209804" cy="33449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Réseaux de chaleur</a:t>
            </a:r>
          </a:p>
        </p:txBody>
      </p:sp>
    </p:spTree>
    <p:extLst>
      <p:ext uri="{BB962C8B-B14F-4D97-AF65-F5344CB8AC3E}">
        <p14:creationId xmlns:p14="http://schemas.microsoft.com/office/powerpoint/2010/main" val="1711138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899593" y="2523889"/>
            <a:ext cx="4914545" cy="838115"/>
          </a:xfrm>
        </p:spPr>
        <p:txBody>
          <a:bodyPr>
            <a:normAutofit fontScale="90000"/>
          </a:bodyPr>
          <a:lstStyle/>
          <a:p>
            <a:r>
              <a:rPr lang="fr-FR" dirty="0"/>
              <a:t>QUALITÉ DE L’AIR ET POLLUANTS ATMOSPHÉRIQUES</a:t>
            </a:r>
          </a:p>
        </p:txBody>
      </p:sp>
      <p:pic>
        <p:nvPicPr>
          <p:cNvPr id="19" name="Espace réservé pour une image  1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3737" r="23737"/>
          <a:stretch>
            <a:fillRect/>
          </a:stretch>
        </p:blipFill>
        <p:spPr/>
      </p:pic>
      <p:pic>
        <p:nvPicPr>
          <p:cNvPr id="24" name="Espace réservé pour une image  23"/>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29014" b="29014"/>
          <a:stretch>
            <a:fillRect/>
          </a:stretch>
        </p:blipFill>
        <p:spPr/>
      </p:pic>
      <p:pic>
        <p:nvPicPr>
          <p:cNvPr id="42" name="Espace réservé pour une image  41"/>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16470" r="16470"/>
          <a:stretch>
            <a:fillRect/>
          </a:stretch>
        </p:blipFill>
        <p:spPr/>
      </p:pic>
      <p:sp>
        <p:nvSpPr>
          <p:cNvPr id="3" name="Espace réservé du texte 2">
            <a:extLst>
              <a:ext uri="{FF2B5EF4-FFF2-40B4-BE49-F238E27FC236}">
                <a16:creationId xmlns:a16="http://schemas.microsoft.com/office/drawing/2014/main" xmlns="" id="{FA6CB42D-9447-4B89-A522-9F3F70B93C1A}"/>
              </a:ext>
            </a:extLst>
          </p:cNvPr>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1497769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D6BA81A8-7879-41E3-9408-6B4F0D6565FE}"/>
              </a:ext>
            </a:extLst>
          </p:cNvPr>
          <p:cNvSpPr>
            <a:spLocks noGrp="1"/>
          </p:cNvSpPr>
          <p:nvPr>
            <p:ph type="title"/>
          </p:nvPr>
        </p:nvSpPr>
        <p:spPr/>
        <p:txBody>
          <a:bodyPr/>
          <a:lstStyle/>
          <a:p>
            <a:r>
              <a:rPr lang="fr-FR" dirty="0"/>
              <a:t>Qualité de l’air et polluants atmosphériques</a:t>
            </a:r>
          </a:p>
        </p:txBody>
      </p:sp>
      <p:sp>
        <p:nvSpPr>
          <p:cNvPr id="9" name="Espace réservé du texte 8">
            <a:extLst>
              <a:ext uri="{FF2B5EF4-FFF2-40B4-BE49-F238E27FC236}">
                <a16:creationId xmlns:a16="http://schemas.microsoft.com/office/drawing/2014/main" xmlns="" id="{02A25973-C4C8-4AC1-8C38-8451590CA641}"/>
              </a:ext>
            </a:extLst>
          </p:cNvPr>
          <p:cNvSpPr>
            <a:spLocks noGrp="1"/>
          </p:cNvSpPr>
          <p:nvPr>
            <p:ph type="body" sz="quarter" idx="13"/>
          </p:nvPr>
        </p:nvSpPr>
        <p:spPr/>
        <p:txBody>
          <a:bodyPr/>
          <a:lstStyle/>
          <a:p>
            <a:r>
              <a:rPr lang="fr-FR" b="1" dirty="0"/>
              <a:t>Les polluants</a:t>
            </a:r>
          </a:p>
        </p:txBody>
      </p:sp>
      <p:pic>
        <p:nvPicPr>
          <p:cNvPr id="10" name="Espace réservé pour une image  10">
            <a:extLst>
              <a:ext uri="{FF2B5EF4-FFF2-40B4-BE49-F238E27FC236}">
                <a16:creationId xmlns:a16="http://schemas.microsoft.com/office/drawing/2014/main" xmlns="" id="{4FFC8BBD-7C46-4D23-B52D-086CBC6117A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prstGeom prst="rect">
            <a:avLst/>
          </a:prstGeom>
        </p:spPr>
      </p:pic>
      <p:graphicFrame>
        <p:nvGraphicFramePr>
          <p:cNvPr id="11" name="Graphique 10">
            <a:extLst>
              <a:ext uri="{FF2B5EF4-FFF2-40B4-BE49-F238E27FC236}">
                <a16:creationId xmlns:a16="http://schemas.microsoft.com/office/drawing/2014/main" xmlns="" id="{03E49BED-DEFB-4428-B838-891D9C3F2B22}"/>
              </a:ext>
            </a:extLst>
          </p:cNvPr>
          <p:cNvGraphicFramePr>
            <a:graphicFrameLocks/>
          </p:cNvGraphicFramePr>
          <p:nvPr>
            <p:extLst>
              <p:ext uri="{D42A27DB-BD31-4B8C-83A1-F6EECF244321}">
                <p14:modId xmlns:p14="http://schemas.microsoft.com/office/powerpoint/2010/main" val="2254314400"/>
              </p:ext>
            </p:extLst>
          </p:nvPr>
        </p:nvGraphicFramePr>
        <p:xfrm>
          <a:off x="714899" y="1213853"/>
          <a:ext cx="3657077" cy="2220617"/>
        </p:xfrm>
        <a:graphic>
          <a:graphicData uri="http://schemas.openxmlformats.org/drawingml/2006/chart">
            <c:chart xmlns:c="http://schemas.openxmlformats.org/drawingml/2006/chart" xmlns:r="http://schemas.openxmlformats.org/officeDocument/2006/relationships" r:id="rId3"/>
          </a:graphicData>
        </a:graphic>
      </p:graphicFrame>
      <p:sp>
        <p:nvSpPr>
          <p:cNvPr id="12" name="Espace réservé du texte 7">
            <a:extLst>
              <a:ext uri="{FF2B5EF4-FFF2-40B4-BE49-F238E27FC236}">
                <a16:creationId xmlns:a16="http://schemas.microsoft.com/office/drawing/2014/main" xmlns="" id="{35042E61-241F-4906-A603-B55327C5EEAC}"/>
              </a:ext>
            </a:extLst>
          </p:cNvPr>
          <p:cNvSpPr txBox="1">
            <a:spLocks noGrp="1"/>
          </p:cNvSpPr>
          <p:nvPr>
            <p:ph type="body" sz="quarter" idx="4294967295"/>
          </p:nvPr>
        </p:nvSpPr>
        <p:spPr>
          <a:xfrm>
            <a:off x="4772025" y="1693863"/>
            <a:ext cx="3959225" cy="4030662"/>
          </a:xfrm>
          <a:prstGeom prst="rect">
            <a:avLst/>
          </a:prstGeom>
        </p:spPr>
        <p:txBody>
          <a:bodyPr vert="horz" lIns="68580" tIns="34290" rIns="68580" bIns="34290" rtlCol="0">
            <a:normAutofit/>
          </a:bodyPr>
          <a:lstStyle>
            <a:lvl1pPr marL="0"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1pPr>
            <a:lvl2pPr marL="457163"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2pPr>
            <a:lvl3pPr marL="914323"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3pPr>
            <a:lvl4pPr marL="1371485"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4pPr>
            <a:lvl5pPr marL="1828647" indent="0" algn="just" defTabSz="914323" rtl="0" eaLnBrk="1" latinLnBrk="0" hangingPunct="1">
              <a:spcBef>
                <a:spcPct val="20000"/>
              </a:spcBef>
              <a:buFont typeface="Arial" panose="020B0604020202020204" pitchFamily="34" charset="0"/>
              <a:buNone/>
              <a:defRPr sz="1200"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685742"/>
            <a:r>
              <a:rPr lang="fr-FR" sz="1100" dirty="0">
                <a:solidFill>
                  <a:sysClr val="windowText" lastClr="000000"/>
                </a:solidFill>
                <a:latin typeface="Arial (Corps)"/>
              </a:rPr>
              <a:t>L’analyse du territoire bourguignon met en évidence certaines </a:t>
            </a:r>
            <a:r>
              <a:rPr lang="fr-FR" sz="1100" b="1" dirty="0">
                <a:solidFill>
                  <a:sysClr val="windowText" lastClr="000000"/>
                </a:solidFill>
                <a:latin typeface="Arial (Corps)"/>
              </a:rPr>
              <a:t>communes considérées comme sensibles au regard de la qualité de l’air,</a:t>
            </a:r>
            <a:r>
              <a:rPr lang="fr-FR" sz="1100" dirty="0">
                <a:solidFill>
                  <a:sysClr val="windowText" lastClr="000000"/>
                </a:solidFill>
                <a:latin typeface="Arial (Corps)"/>
              </a:rPr>
              <a:t> c’est-à-dire pour lesquelles les valeurs limites sont ou risquent d’être dépassées.(89 communes concernées et près de 500 000 habitants)</a:t>
            </a:r>
          </a:p>
          <a:p>
            <a:pPr defTabSz="685742"/>
            <a:endParaRPr lang="fr-FR" sz="1100" dirty="0">
              <a:solidFill>
                <a:sysClr val="windowText" lastClr="000000"/>
              </a:solidFill>
              <a:latin typeface="Arial (Corps)"/>
            </a:endParaRPr>
          </a:p>
          <a:p>
            <a:pPr defTabSz="685742"/>
            <a:r>
              <a:rPr lang="fr-FR" sz="1100" dirty="0">
                <a:solidFill>
                  <a:sysClr val="windowText" lastClr="000000"/>
                </a:solidFill>
                <a:highlight>
                  <a:srgbClr val="FFFFFF"/>
                </a:highlight>
                <a:latin typeface="Arial (Corps)"/>
              </a:rPr>
              <a:t>Le </a:t>
            </a:r>
            <a:r>
              <a:rPr lang="fr-FR" sz="1100" b="1" dirty="0">
                <a:solidFill>
                  <a:sysClr val="windowText" lastClr="000000"/>
                </a:solidFill>
                <a:highlight>
                  <a:srgbClr val="FFFFFF"/>
                </a:highlight>
                <a:latin typeface="Arial (Corps)"/>
              </a:rPr>
              <a:t>bilan sanitaire est globalement bon </a:t>
            </a:r>
            <a:r>
              <a:rPr lang="fr-FR" sz="1100" dirty="0">
                <a:solidFill>
                  <a:sysClr val="windowText" lastClr="000000"/>
                </a:solidFill>
                <a:highlight>
                  <a:srgbClr val="FFFFFF"/>
                </a:highlight>
                <a:latin typeface="Arial (Corps)"/>
              </a:rPr>
              <a:t>même si certains polluants sont </a:t>
            </a:r>
            <a:r>
              <a:rPr lang="fr-FR" sz="1100" b="1" dirty="0">
                <a:solidFill>
                  <a:sysClr val="windowText" lastClr="000000"/>
                </a:solidFill>
                <a:highlight>
                  <a:srgbClr val="FFFFFF"/>
                </a:highlight>
                <a:latin typeface="Arial (Corps)"/>
              </a:rPr>
              <a:t>à surveiller</a:t>
            </a:r>
            <a:r>
              <a:rPr lang="fr-FR" sz="1100" dirty="0">
                <a:solidFill>
                  <a:sysClr val="windowText" lastClr="000000"/>
                </a:solidFill>
                <a:highlight>
                  <a:srgbClr val="FFFFFF"/>
                </a:highlight>
                <a:latin typeface="Arial (Corps)"/>
              </a:rPr>
              <a:t> et nécessitent encore des efforts en termes de </a:t>
            </a:r>
            <a:r>
              <a:rPr lang="fr-FR" sz="1100" b="1" dirty="0">
                <a:solidFill>
                  <a:sysClr val="windowText" lastClr="000000"/>
                </a:solidFill>
                <a:highlight>
                  <a:srgbClr val="FFFFFF"/>
                </a:highlight>
                <a:latin typeface="Arial (Corps)"/>
              </a:rPr>
              <a:t>réduction des émissions </a:t>
            </a:r>
            <a:r>
              <a:rPr lang="fr-FR" sz="1100" dirty="0">
                <a:solidFill>
                  <a:sysClr val="windowText" lastClr="000000"/>
                </a:solidFill>
                <a:highlight>
                  <a:srgbClr val="FFFFFF"/>
                </a:highlight>
                <a:latin typeface="Arial (Corps)"/>
              </a:rPr>
              <a:t>. De manière générale, la quantité de polluants émis est à la baisse (-2% entre 2010 et 2014)</a:t>
            </a:r>
          </a:p>
          <a:p>
            <a:pPr defTabSz="685742"/>
            <a:endParaRPr lang="fr-FR" sz="1100" dirty="0">
              <a:solidFill>
                <a:sysClr val="windowText" lastClr="000000"/>
              </a:solidFill>
              <a:highlight>
                <a:srgbClr val="FFFFFF"/>
              </a:highlight>
              <a:latin typeface="Arial (Corps)"/>
            </a:endParaRPr>
          </a:p>
          <a:p>
            <a:pPr defTabSz="685742"/>
            <a:r>
              <a:rPr lang="fr-FR" sz="1100" dirty="0">
                <a:solidFill>
                  <a:sysClr val="windowText" lastClr="000000"/>
                </a:solidFill>
                <a:highlight>
                  <a:srgbClr val="FFFFFF"/>
                </a:highlight>
                <a:latin typeface="Arial (Corps)"/>
              </a:rPr>
              <a:t>Le </a:t>
            </a:r>
            <a:r>
              <a:rPr lang="fr-FR" sz="1100" b="1" dirty="0">
                <a:solidFill>
                  <a:sysClr val="windowText" lastClr="000000"/>
                </a:solidFill>
                <a:highlight>
                  <a:srgbClr val="FFFFFF"/>
                </a:highlight>
                <a:latin typeface="Arial (Corps)"/>
              </a:rPr>
              <a:t>coût de la pollution de l’air </a:t>
            </a:r>
            <a:r>
              <a:rPr lang="fr-FR" sz="1100" dirty="0">
                <a:solidFill>
                  <a:sysClr val="windowText" lastClr="000000"/>
                </a:solidFill>
                <a:highlight>
                  <a:srgbClr val="FFFFFF"/>
                </a:highlight>
                <a:latin typeface="Arial (Corps)"/>
              </a:rPr>
              <a:t>sur le territoire est estimée à </a:t>
            </a:r>
            <a:r>
              <a:rPr lang="fr-FR" sz="1100" b="1" dirty="0">
                <a:solidFill>
                  <a:sysClr val="windowText" lastClr="000000"/>
                </a:solidFill>
                <a:highlight>
                  <a:srgbClr val="FFFFFF"/>
                </a:highlight>
                <a:latin typeface="Arial (Corps)"/>
              </a:rPr>
              <a:t>60 millions d’euros </a:t>
            </a:r>
            <a:r>
              <a:rPr lang="fr-FR" sz="1100" dirty="0">
                <a:solidFill>
                  <a:sysClr val="windowText" lastClr="000000"/>
                </a:solidFill>
                <a:highlight>
                  <a:srgbClr val="FFFFFF"/>
                </a:highlight>
                <a:latin typeface="Arial (Corps)"/>
              </a:rPr>
              <a:t>soit 1500€ par habitant.</a:t>
            </a:r>
          </a:p>
        </p:txBody>
      </p:sp>
      <p:grpSp>
        <p:nvGrpSpPr>
          <p:cNvPr id="13" name="Groupe 12">
            <a:extLst>
              <a:ext uri="{FF2B5EF4-FFF2-40B4-BE49-F238E27FC236}">
                <a16:creationId xmlns:a16="http://schemas.microsoft.com/office/drawing/2014/main" xmlns="" id="{B33C89C4-D6DD-486F-A6C4-A338FD5D604B}"/>
              </a:ext>
            </a:extLst>
          </p:cNvPr>
          <p:cNvGrpSpPr/>
          <p:nvPr/>
        </p:nvGrpSpPr>
        <p:grpSpPr>
          <a:xfrm>
            <a:off x="2439057" y="5218919"/>
            <a:ext cx="654346" cy="657907"/>
            <a:chOff x="3818982" y="5752320"/>
            <a:chExt cx="872462" cy="877208"/>
          </a:xfrm>
        </p:grpSpPr>
        <p:sp>
          <p:nvSpPr>
            <p:cNvPr id="14" name="ZoneTexte 13">
              <a:extLst>
                <a:ext uri="{FF2B5EF4-FFF2-40B4-BE49-F238E27FC236}">
                  <a16:creationId xmlns:a16="http://schemas.microsoft.com/office/drawing/2014/main" xmlns="" id="{99EA10C4-9B05-4006-B9B4-F161976669EE}"/>
                </a:ext>
              </a:extLst>
            </p:cNvPr>
            <p:cNvSpPr txBox="1"/>
            <p:nvPr/>
          </p:nvSpPr>
          <p:spPr>
            <a:xfrm>
              <a:off x="3818982" y="6290974"/>
              <a:ext cx="872462" cy="338554"/>
            </a:xfrm>
            <a:prstGeom prst="rect">
              <a:avLst/>
            </a:prstGeom>
            <a:noFill/>
          </p:spPr>
          <p:txBody>
            <a:bodyPr wrap="none" rtlCol="0">
              <a:spAutoFit/>
            </a:bodyPr>
            <a:lstStyle/>
            <a:p>
              <a:r>
                <a:rPr lang="fr-FR" sz="1050" dirty="0"/>
                <a:t>Benzène</a:t>
              </a:r>
            </a:p>
          </p:txBody>
        </p:sp>
        <p:grpSp>
          <p:nvGrpSpPr>
            <p:cNvPr id="15" name="Groupe 14">
              <a:extLst>
                <a:ext uri="{FF2B5EF4-FFF2-40B4-BE49-F238E27FC236}">
                  <a16:creationId xmlns:a16="http://schemas.microsoft.com/office/drawing/2014/main" xmlns="" id="{27567EB7-3783-4F77-AE1F-7F52B7A779D4}"/>
                </a:ext>
              </a:extLst>
            </p:cNvPr>
            <p:cNvGrpSpPr/>
            <p:nvPr/>
          </p:nvGrpSpPr>
          <p:grpSpPr>
            <a:xfrm>
              <a:off x="3948548" y="5752320"/>
              <a:ext cx="531729" cy="531729"/>
              <a:chOff x="644343" y="3069019"/>
              <a:chExt cx="360000" cy="360000"/>
            </a:xfrm>
          </p:grpSpPr>
          <p:pic>
            <p:nvPicPr>
              <p:cNvPr id="16" name="Image 15">
                <a:extLst>
                  <a:ext uri="{FF2B5EF4-FFF2-40B4-BE49-F238E27FC236}">
                    <a16:creationId xmlns:a16="http://schemas.microsoft.com/office/drawing/2014/main" xmlns="" id="{EB7ED588-CE3A-466A-A1CC-C3C299EFD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xmlns="" id="{0DD07E62-D80B-4C84-B40B-A2F2058B049F}"/>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xmlns="" id="{0F455E4A-EFCC-4331-9AD1-FE08E5BF0CF3}"/>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19" name="Groupe 18">
            <a:extLst>
              <a:ext uri="{FF2B5EF4-FFF2-40B4-BE49-F238E27FC236}">
                <a16:creationId xmlns:a16="http://schemas.microsoft.com/office/drawing/2014/main" xmlns="" id="{DBB75E2E-B1E1-44CF-B08D-8EF205D6A298}"/>
              </a:ext>
            </a:extLst>
          </p:cNvPr>
          <p:cNvGrpSpPr/>
          <p:nvPr/>
        </p:nvGrpSpPr>
        <p:grpSpPr>
          <a:xfrm>
            <a:off x="4450963" y="5218919"/>
            <a:ext cx="625492" cy="657913"/>
            <a:chOff x="7011443" y="5752311"/>
            <a:chExt cx="833988" cy="877218"/>
          </a:xfrm>
        </p:grpSpPr>
        <p:sp>
          <p:nvSpPr>
            <p:cNvPr id="20" name="ZoneTexte 19">
              <a:extLst>
                <a:ext uri="{FF2B5EF4-FFF2-40B4-BE49-F238E27FC236}">
                  <a16:creationId xmlns:a16="http://schemas.microsoft.com/office/drawing/2014/main" xmlns="" id="{6465464A-BBE3-4CF9-A052-3E699387F992}"/>
                </a:ext>
              </a:extLst>
            </p:cNvPr>
            <p:cNvSpPr txBox="1"/>
            <p:nvPr/>
          </p:nvSpPr>
          <p:spPr>
            <a:xfrm>
              <a:off x="7011443" y="6290974"/>
              <a:ext cx="833988" cy="338555"/>
            </a:xfrm>
            <a:prstGeom prst="rect">
              <a:avLst/>
            </a:prstGeom>
            <a:noFill/>
          </p:spPr>
          <p:txBody>
            <a:bodyPr wrap="none" rtlCol="0">
              <a:spAutoFit/>
            </a:bodyPr>
            <a:lstStyle/>
            <a:p>
              <a:r>
                <a:rPr lang="fr-FR" sz="1050" dirty="0"/>
                <a:t>COVNM</a:t>
              </a:r>
            </a:p>
          </p:txBody>
        </p:sp>
        <p:grpSp>
          <p:nvGrpSpPr>
            <p:cNvPr id="21" name="Groupe 20">
              <a:extLst>
                <a:ext uri="{FF2B5EF4-FFF2-40B4-BE49-F238E27FC236}">
                  <a16:creationId xmlns:a16="http://schemas.microsoft.com/office/drawing/2014/main" xmlns="" id="{6D6D2F3F-2083-49D9-AECD-6186B671B2A3}"/>
                </a:ext>
              </a:extLst>
            </p:cNvPr>
            <p:cNvGrpSpPr/>
            <p:nvPr/>
          </p:nvGrpSpPr>
          <p:grpSpPr>
            <a:xfrm>
              <a:off x="7129370" y="5752311"/>
              <a:ext cx="531727" cy="538663"/>
              <a:chOff x="644343" y="3069019"/>
              <a:chExt cx="360000" cy="360000"/>
            </a:xfrm>
          </p:grpSpPr>
          <p:pic>
            <p:nvPicPr>
              <p:cNvPr id="22" name="Image 21">
                <a:extLst>
                  <a:ext uri="{FF2B5EF4-FFF2-40B4-BE49-F238E27FC236}">
                    <a16:creationId xmlns:a16="http://schemas.microsoft.com/office/drawing/2014/main" xmlns="" id="{BAEC5EB3-AF7F-48C7-B63B-13DC871192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23" name="Ellipse 22">
                <a:extLst>
                  <a:ext uri="{FF2B5EF4-FFF2-40B4-BE49-F238E27FC236}">
                    <a16:creationId xmlns:a16="http://schemas.microsoft.com/office/drawing/2014/main" xmlns="" id="{E5FDB470-940F-4435-876F-CD2346802C93}"/>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23">
                <a:extLst>
                  <a:ext uri="{FF2B5EF4-FFF2-40B4-BE49-F238E27FC236}">
                    <a16:creationId xmlns:a16="http://schemas.microsoft.com/office/drawing/2014/main" xmlns="" id="{9166E1E6-E1D6-4050-85B9-7BC67C0A3BA7}"/>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llipse 24">
                <a:extLst>
                  <a:ext uri="{FF2B5EF4-FFF2-40B4-BE49-F238E27FC236}">
                    <a16:creationId xmlns:a16="http://schemas.microsoft.com/office/drawing/2014/main" xmlns="" id="{1D78495E-5646-437D-BFF0-A501804EE7FE}"/>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26" name="Groupe 25">
            <a:extLst>
              <a:ext uri="{FF2B5EF4-FFF2-40B4-BE49-F238E27FC236}">
                <a16:creationId xmlns:a16="http://schemas.microsoft.com/office/drawing/2014/main" xmlns="" id="{EE14F491-8B86-4857-964A-AC7A5584A867}"/>
              </a:ext>
            </a:extLst>
          </p:cNvPr>
          <p:cNvGrpSpPr/>
          <p:nvPr/>
        </p:nvGrpSpPr>
        <p:grpSpPr>
          <a:xfrm>
            <a:off x="3856059" y="5218919"/>
            <a:ext cx="434038" cy="657913"/>
            <a:chOff x="6025419" y="5752311"/>
            <a:chExt cx="578718" cy="877218"/>
          </a:xfrm>
        </p:grpSpPr>
        <p:sp>
          <p:nvSpPr>
            <p:cNvPr id="27" name="ZoneTexte 26">
              <a:extLst>
                <a:ext uri="{FF2B5EF4-FFF2-40B4-BE49-F238E27FC236}">
                  <a16:creationId xmlns:a16="http://schemas.microsoft.com/office/drawing/2014/main" xmlns="" id="{FD2C1530-B10D-4E01-B3FF-3E01E9F3007C}"/>
                </a:ext>
              </a:extLst>
            </p:cNvPr>
            <p:cNvSpPr txBox="1"/>
            <p:nvPr/>
          </p:nvSpPr>
          <p:spPr>
            <a:xfrm>
              <a:off x="6039451" y="6290974"/>
              <a:ext cx="564686" cy="338555"/>
            </a:xfrm>
            <a:prstGeom prst="rect">
              <a:avLst/>
            </a:prstGeom>
            <a:noFill/>
          </p:spPr>
          <p:txBody>
            <a:bodyPr wrap="none" rtlCol="0">
              <a:spAutoFit/>
            </a:bodyPr>
            <a:lstStyle/>
            <a:p>
              <a:r>
                <a:rPr lang="fr-FR" sz="1050" dirty="0"/>
                <a:t>NH3</a:t>
              </a:r>
            </a:p>
          </p:txBody>
        </p:sp>
        <p:grpSp>
          <p:nvGrpSpPr>
            <p:cNvPr id="28" name="Groupe 27">
              <a:extLst>
                <a:ext uri="{FF2B5EF4-FFF2-40B4-BE49-F238E27FC236}">
                  <a16:creationId xmlns:a16="http://schemas.microsoft.com/office/drawing/2014/main" xmlns="" id="{A956AAE3-7F75-4CBA-994B-07BC9D5B3CFA}"/>
                </a:ext>
              </a:extLst>
            </p:cNvPr>
            <p:cNvGrpSpPr/>
            <p:nvPr/>
          </p:nvGrpSpPr>
          <p:grpSpPr>
            <a:xfrm>
              <a:off x="6025419" y="5752311"/>
              <a:ext cx="531727" cy="538663"/>
              <a:chOff x="644343" y="3069019"/>
              <a:chExt cx="360000" cy="360000"/>
            </a:xfrm>
          </p:grpSpPr>
          <p:pic>
            <p:nvPicPr>
              <p:cNvPr id="29" name="Image 28">
                <a:extLst>
                  <a:ext uri="{FF2B5EF4-FFF2-40B4-BE49-F238E27FC236}">
                    <a16:creationId xmlns:a16="http://schemas.microsoft.com/office/drawing/2014/main" xmlns="" id="{E47AEB16-BA13-4A0E-87C3-C21FB5D8F8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0" name="Ellipse 29">
                <a:extLst>
                  <a:ext uri="{FF2B5EF4-FFF2-40B4-BE49-F238E27FC236}">
                    <a16:creationId xmlns:a16="http://schemas.microsoft.com/office/drawing/2014/main" xmlns="" id="{21E321CE-0836-4652-8EF2-AD03D04C6766}"/>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Ellipse 30">
                <a:extLst>
                  <a:ext uri="{FF2B5EF4-FFF2-40B4-BE49-F238E27FC236}">
                    <a16:creationId xmlns:a16="http://schemas.microsoft.com/office/drawing/2014/main" xmlns="" id="{DB33EDFC-2D83-43AC-ACF1-D776CEA35DBF}"/>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2" name="Ellipse 31">
                <a:extLst>
                  <a:ext uri="{FF2B5EF4-FFF2-40B4-BE49-F238E27FC236}">
                    <a16:creationId xmlns:a16="http://schemas.microsoft.com/office/drawing/2014/main" xmlns="" id="{7175C2B6-DC28-4C2E-A840-F1825AF8495E}"/>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grpSp>
      <p:grpSp>
        <p:nvGrpSpPr>
          <p:cNvPr id="33" name="Groupe 32">
            <a:extLst>
              <a:ext uri="{FF2B5EF4-FFF2-40B4-BE49-F238E27FC236}">
                <a16:creationId xmlns:a16="http://schemas.microsoft.com/office/drawing/2014/main" xmlns="" id="{225878AB-B8D3-4844-B579-66C4DF453B54}"/>
              </a:ext>
            </a:extLst>
          </p:cNvPr>
          <p:cNvGrpSpPr/>
          <p:nvPr/>
        </p:nvGrpSpPr>
        <p:grpSpPr>
          <a:xfrm>
            <a:off x="3181848" y="5218919"/>
            <a:ext cx="513343" cy="656958"/>
            <a:chOff x="5084804" y="5753585"/>
            <a:chExt cx="551080" cy="875944"/>
          </a:xfrm>
        </p:grpSpPr>
        <p:sp>
          <p:nvSpPr>
            <p:cNvPr id="34" name="ZoneTexte 33">
              <a:extLst>
                <a:ext uri="{FF2B5EF4-FFF2-40B4-BE49-F238E27FC236}">
                  <a16:creationId xmlns:a16="http://schemas.microsoft.com/office/drawing/2014/main" xmlns="" id="{B6819268-2D3F-4774-A262-67F1A9E56E8B}"/>
                </a:ext>
              </a:extLst>
            </p:cNvPr>
            <p:cNvSpPr txBox="1"/>
            <p:nvPr/>
          </p:nvSpPr>
          <p:spPr>
            <a:xfrm>
              <a:off x="5094711" y="6290974"/>
              <a:ext cx="541173" cy="338555"/>
            </a:xfrm>
            <a:prstGeom prst="rect">
              <a:avLst/>
            </a:prstGeom>
            <a:noFill/>
          </p:spPr>
          <p:txBody>
            <a:bodyPr wrap="none" rtlCol="0">
              <a:spAutoFit/>
            </a:bodyPr>
            <a:lstStyle/>
            <a:p>
              <a:r>
                <a:rPr lang="fr-FR" sz="1050" dirty="0"/>
                <a:t>SO2</a:t>
              </a:r>
            </a:p>
          </p:txBody>
        </p:sp>
        <p:grpSp>
          <p:nvGrpSpPr>
            <p:cNvPr id="35" name="Groupe 34">
              <a:extLst>
                <a:ext uri="{FF2B5EF4-FFF2-40B4-BE49-F238E27FC236}">
                  <a16:creationId xmlns:a16="http://schemas.microsoft.com/office/drawing/2014/main" xmlns="" id="{0AB917A8-885B-4BE9-9D21-5E7BF971389C}"/>
                </a:ext>
              </a:extLst>
            </p:cNvPr>
            <p:cNvGrpSpPr/>
            <p:nvPr/>
          </p:nvGrpSpPr>
          <p:grpSpPr>
            <a:xfrm>
              <a:off x="5084804" y="5753585"/>
              <a:ext cx="496226" cy="537389"/>
              <a:chOff x="644343" y="3069019"/>
              <a:chExt cx="360000" cy="360000"/>
            </a:xfrm>
          </p:grpSpPr>
          <p:pic>
            <p:nvPicPr>
              <p:cNvPr id="36" name="Image 35">
                <a:extLst>
                  <a:ext uri="{FF2B5EF4-FFF2-40B4-BE49-F238E27FC236}">
                    <a16:creationId xmlns:a16="http://schemas.microsoft.com/office/drawing/2014/main" xmlns="" id="{E436BF40-C3BD-4B95-BBB6-EA6169765B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37" name="Ellipse 36">
                <a:extLst>
                  <a:ext uri="{FF2B5EF4-FFF2-40B4-BE49-F238E27FC236}">
                    <a16:creationId xmlns:a16="http://schemas.microsoft.com/office/drawing/2014/main" xmlns="" id="{0FBEE2D9-CB43-4143-8729-C25A061C1E1E}"/>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Ellipse 37">
                <a:extLst>
                  <a:ext uri="{FF2B5EF4-FFF2-40B4-BE49-F238E27FC236}">
                    <a16:creationId xmlns:a16="http://schemas.microsoft.com/office/drawing/2014/main" xmlns="" id="{0FA2615A-CE51-444D-8040-788E96F9D9F1}"/>
                  </a:ext>
                </a:extLst>
              </p:cNvPr>
              <p:cNvSpPr/>
              <p:nvPr/>
            </p:nvSpPr>
            <p:spPr>
              <a:xfrm>
                <a:off x="783432" y="320673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39" name="Groupe 38">
            <a:extLst>
              <a:ext uri="{FF2B5EF4-FFF2-40B4-BE49-F238E27FC236}">
                <a16:creationId xmlns:a16="http://schemas.microsoft.com/office/drawing/2014/main" xmlns="" id="{C1D3E317-70B6-4BD1-83FF-206F0BA03749}"/>
              </a:ext>
            </a:extLst>
          </p:cNvPr>
          <p:cNvGrpSpPr/>
          <p:nvPr/>
        </p:nvGrpSpPr>
        <p:grpSpPr>
          <a:xfrm>
            <a:off x="1852399" y="5218919"/>
            <a:ext cx="453399" cy="625825"/>
            <a:chOff x="1909423" y="5298443"/>
            <a:chExt cx="453399" cy="625825"/>
          </a:xfrm>
        </p:grpSpPr>
        <p:sp>
          <p:nvSpPr>
            <p:cNvPr id="40" name="ZoneTexte 39">
              <a:extLst>
                <a:ext uri="{FF2B5EF4-FFF2-40B4-BE49-F238E27FC236}">
                  <a16:creationId xmlns:a16="http://schemas.microsoft.com/office/drawing/2014/main" xmlns="" id="{764EC2DF-08CB-47BB-A37D-84BEEC6EECBD}"/>
                </a:ext>
              </a:extLst>
            </p:cNvPr>
            <p:cNvSpPr txBox="1"/>
            <p:nvPr/>
          </p:nvSpPr>
          <p:spPr>
            <a:xfrm>
              <a:off x="1944118" y="5670352"/>
              <a:ext cx="418704" cy="253916"/>
            </a:xfrm>
            <a:prstGeom prst="rect">
              <a:avLst/>
            </a:prstGeom>
            <a:noFill/>
          </p:spPr>
          <p:txBody>
            <a:bodyPr wrap="none" rtlCol="0">
              <a:spAutoFit/>
            </a:bodyPr>
            <a:lstStyle/>
            <a:p>
              <a:r>
                <a:rPr lang="fr-FR" sz="1050" dirty="0"/>
                <a:t>NOx</a:t>
              </a:r>
            </a:p>
          </p:txBody>
        </p:sp>
        <p:grpSp>
          <p:nvGrpSpPr>
            <p:cNvPr id="41" name="Groupe 40">
              <a:extLst>
                <a:ext uri="{FF2B5EF4-FFF2-40B4-BE49-F238E27FC236}">
                  <a16:creationId xmlns:a16="http://schemas.microsoft.com/office/drawing/2014/main" xmlns="" id="{22AC1849-AED0-4AA0-B7F2-15DC916D911C}"/>
                </a:ext>
              </a:extLst>
            </p:cNvPr>
            <p:cNvGrpSpPr/>
            <p:nvPr/>
          </p:nvGrpSpPr>
          <p:grpSpPr>
            <a:xfrm>
              <a:off x="1909423" y="5298443"/>
              <a:ext cx="445969" cy="403997"/>
              <a:chOff x="644343" y="3069019"/>
              <a:chExt cx="360000" cy="360000"/>
            </a:xfrm>
          </p:grpSpPr>
          <p:pic>
            <p:nvPicPr>
              <p:cNvPr id="42" name="Image 41">
                <a:extLst>
                  <a:ext uri="{FF2B5EF4-FFF2-40B4-BE49-F238E27FC236}">
                    <a16:creationId xmlns:a16="http://schemas.microsoft.com/office/drawing/2014/main" xmlns="" id="{BC1437AA-E129-4FFE-9977-4CCADEBCE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43" name="Ellipse 42">
                <a:extLst>
                  <a:ext uri="{FF2B5EF4-FFF2-40B4-BE49-F238E27FC236}">
                    <a16:creationId xmlns:a16="http://schemas.microsoft.com/office/drawing/2014/main" xmlns="" id="{9535E679-CA26-43F4-8A18-AD9F428ABFD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4" name="Ellipse 43">
                <a:extLst>
                  <a:ext uri="{FF2B5EF4-FFF2-40B4-BE49-F238E27FC236}">
                    <a16:creationId xmlns:a16="http://schemas.microsoft.com/office/drawing/2014/main" xmlns="" id="{08033309-D599-4454-B0AB-FFD905E8893C}"/>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45" name="Groupe 44">
            <a:extLst>
              <a:ext uri="{FF2B5EF4-FFF2-40B4-BE49-F238E27FC236}">
                <a16:creationId xmlns:a16="http://schemas.microsoft.com/office/drawing/2014/main" xmlns="" id="{07991766-6F41-41B7-A044-62A4BD6EEA8F}"/>
              </a:ext>
            </a:extLst>
          </p:cNvPr>
          <p:cNvGrpSpPr/>
          <p:nvPr/>
        </p:nvGrpSpPr>
        <p:grpSpPr>
          <a:xfrm>
            <a:off x="1150998" y="5218919"/>
            <a:ext cx="540533" cy="625884"/>
            <a:chOff x="1205374" y="5295846"/>
            <a:chExt cx="540533" cy="625884"/>
          </a:xfrm>
        </p:grpSpPr>
        <p:sp>
          <p:nvSpPr>
            <p:cNvPr id="46" name="ZoneTexte 45">
              <a:extLst>
                <a:ext uri="{FF2B5EF4-FFF2-40B4-BE49-F238E27FC236}">
                  <a16:creationId xmlns:a16="http://schemas.microsoft.com/office/drawing/2014/main" xmlns="" id="{ED9CC3B8-B37B-4668-8866-DC5F9F13ED62}"/>
                </a:ext>
              </a:extLst>
            </p:cNvPr>
            <p:cNvSpPr txBox="1"/>
            <p:nvPr/>
          </p:nvSpPr>
          <p:spPr>
            <a:xfrm>
              <a:off x="1205374" y="5667814"/>
              <a:ext cx="540533" cy="253916"/>
            </a:xfrm>
            <a:prstGeom prst="rect">
              <a:avLst/>
            </a:prstGeom>
            <a:noFill/>
          </p:spPr>
          <p:txBody>
            <a:bodyPr wrap="none" rtlCol="0">
              <a:spAutoFit/>
            </a:bodyPr>
            <a:lstStyle/>
            <a:p>
              <a:r>
                <a:rPr lang="fr-FR" sz="1050" dirty="0"/>
                <a:t>PM2.5</a:t>
              </a:r>
            </a:p>
          </p:txBody>
        </p:sp>
        <p:grpSp>
          <p:nvGrpSpPr>
            <p:cNvPr id="47" name="Groupe 46">
              <a:extLst>
                <a:ext uri="{FF2B5EF4-FFF2-40B4-BE49-F238E27FC236}">
                  <a16:creationId xmlns:a16="http://schemas.microsoft.com/office/drawing/2014/main" xmlns="" id="{0960E82F-62A0-45BC-B8A7-62C2923D6099}"/>
                </a:ext>
              </a:extLst>
            </p:cNvPr>
            <p:cNvGrpSpPr/>
            <p:nvPr/>
          </p:nvGrpSpPr>
          <p:grpSpPr>
            <a:xfrm>
              <a:off x="1249501" y="5295846"/>
              <a:ext cx="445969" cy="409190"/>
              <a:chOff x="644343" y="3069019"/>
              <a:chExt cx="360000" cy="360000"/>
            </a:xfrm>
          </p:grpSpPr>
          <p:pic>
            <p:nvPicPr>
              <p:cNvPr id="48" name="Image 47">
                <a:extLst>
                  <a:ext uri="{FF2B5EF4-FFF2-40B4-BE49-F238E27FC236}">
                    <a16:creationId xmlns:a16="http://schemas.microsoft.com/office/drawing/2014/main" xmlns="" id="{243AC6BC-919E-485D-9E2B-16CE63DFA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49" name="Ellipse 48">
                <a:extLst>
                  <a:ext uri="{FF2B5EF4-FFF2-40B4-BE49-F238E27FC236}">
                    <a16:creationId xmlns:a16="http://schemas.microsoft.com/office/drawing/2014/main" xmlns="" id="{5DAD9DA6-A388-4068-8795-34DEC6E08561}"/>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Ellipse 49">
                <a:extLst>
                  <a:ext uri="{FF2B5EF4-FFF2-40B4-BE49-F238E27FC236}">
                    <a16:creationId xmlns:a16="http://schemas.microsoft.com/office/drawing/2014/main" xmlns="" id="{18D7450F-6468-4AA2-AC13-6BD329E30E84}"/>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grpSp>
        <p:nvGrpSpPr>
          <p:cNvPr id="51" name="Groupe 50">
            <a:extLst>
              <a:ext uri="{FF2B5EF4-FFF2-40B4-BE49-F238E27FC236}">
                <a16:creationId xmlns:a16="http://schemas.microsoft.com/office/drawing/2014/main" xmlns="" id="{74AA5A88-7CB3-43C2-91C0-DEC4A4ABF608}"/>
              </a:ext>
            </a:extLst>
          </p:cNvPr>
          <p:cNvGrpSpPr/>
          <p:nvPr/>
        </p:nvGrpSpPr>
        <p:grpSpPr>
          <a:xfrm>
            <a:off x="483260" y="5218919"/>
            <a:ext cx="506870" cy="652434"/>
            <a:chOff x="483260" y="5269296"/>
            <a:chExt cx="506870" cy="652434"/>
          </a:xfrm>
        </p:grpSpPr>
        <p:sp>
          <p:nvSpPr>
            <p:cNvPr id="52" name="ZoneTexte 51">
              <a:extLst>
                <a:ext uri="{FF2B5EF4-FFF2-40B4-BE49-F238E27FC236}">
                  <a16:creationId xmlns:a16="http://schemas.microsoft.com/office/drawing/2014/main" xmlns="" id="{F176A5B3-6C35-4F1C-879A-1AEA61996709}"/>
                </a:ext>
              </a:extLst>
            </p:cNvPr>
            <p:cNvSpPr txBox="1"/>
            <p:nvPr/>
          </p:nvSpPr>
          <p:spPr>
            <a:xfrm>
              <a:off x="483260" y="5667814"/>
              <a:ext cx="506870" cy="253916"/>
            </a:xfrm>
            <a:prstGeom prst="rect">
              <a:avLst/>
            </a:prstGeom>
            <a:noFill/>
          </p:spPr>
          <p:txBody>
            <a:bodyPr wrap="none" rtlCol="0">
              <a:spAutoFit/>
            </a:bodyPr>
            <a:lstStyle/>
            <a:p>
              <a:r>
                <a:rPr lang="fr-FR" sz="1050" dirty="0"/>
                <a:t>PM10</a:t>
              </a:r>
            </a:p>
          </p:txBody>
        </p:sp>
        <p:grpSp>
          <p:nvGrpSpPr>
            <p:cNvPr id="53" name="Groupe 52">
              <a:extLst>
                <a:ext uri="{FF2B5EF4-FFF2-40B4-BE49-F238E27FC236}">
                  <a16:creationId xmlns:a16="http://schemas.microsoft.com/office/drawing/2014/main" xmlns="" id="{D8A7D92B-4A25-4875-AADB-874B58C82AF9}"/>
                </a:ext>
              </a:extLst>
            </p:cNvPr>
            <p:cNvGrpSpPr/>
            <p:nvPr/>
          </p:nvGrpSpPr>
          <p:grpSpPr>
            <a:xfrm>
              <a:off x="531764" y="5269296"/>
              <a:ext cx="445969" cy="409190"/>
              <a:chOff x="644343" y="3069019"/>
              <a:chExt cx="360000" cy="360000"/>
            </a:xfrm>
          </p:grpSpPr>
          <p:pic>
            <p:nvPicPr>
              <p:cNvPr id="54" name="Image 53">
                <a:extLst>
                  <a:ext uri="{FF2B5EF4-FFF2-40B4-BE49-F238E27FC236}">
                    <a16:creationId xmlns:a16="http://schemas.microsoft.com/office/drawing/2014/main" xmlns="" id="{8A3B3C16-11AA-47A2-9164-554B5F1AA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55" name="Ellipse 54">
                <a:extLst>
                  <a:ext uri="{FF2B5EF4-FFF2-40B4-BE49-F238E27FC236}">
                    <a16:creationId xmlns:a16="http://schemas.microsoft.com/office/drawing/2014/main" xmlns="" id="{B9674E06-56D3-4EAB-ABDD-F5795D92C7A3}"/>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6" name="Ellipse 55">
                <a:extLst>
                  <a:ext uri="{FF2B5EF4-FFF2-40B4-BE49-F238E27FC236}">
                    <a16:creationId xmlns:a16="http://schemas.microsoft.com/office/drawing/2014/main" xmlns="" id="{6A438760-D580-4C89-9CEF-0D9D21827250}"/>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57" name="Espace réservé du texte 11">
            <a:extLst>
              <a:ext uri="{FF2B5EF4-FFF2-40B4-BE49-F238E27FC236}">
                <a16:creationId xmlns:a16="http://schemas.microsoft.com/office/drawing/2014/main" xmlns="" id="{4BBF0F5F-987B-4377-B2A5-E579521BFAE9}"/>
              </a:ext>
            </a:extLst>
          </p:cNvPr>
          <p:cNvSpPr txBox="1">
            <a:spLocks/>
          </p:cNvSpPr>
          <p:nvPr/>
        </p:nvSpPr>
        <p:spPr>
          <a:xfrm>
            <a:off x="5295900" y="4595470"/>
            <a:ext cx="3529163" cy="334496"/>
          </a:xfrm>
          <a:prstGeom prst="rect">
            <a:avLst/>
          </a:prstGeom>
        </p:spPr>
        <p:txBody>
          <a:bodyPr vert="horz" lIns="68580" tIns="34290" rIns="68580" bIns="34290" rtlCol="0" anchor="ctr">
            <a:noAutofit/>
          </a:bodyPr>
          <a:lstStyle>
            <a:lvl1pPr marL="0" indent="0" algn="r"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1pPr>
            <a:lvl2pPr marL="45716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2pPr>
            <a:lvl3pPr marL="914323"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3pPr>
            <a:lvl4pPr marL="1371485"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4pPr>
            <a:lvl5pPr marL="1828647" indent="0" algn="l" defTabSz="914323" rtl="0" eaLnBrk="1" latinLnBrk="0" hangingPunct="1">
              <a:spcBef>
                <a:spcPct val="20000"/>
              </a:spcBef>
              <a:buFont typeface="Arial" panose="020B0604020202020204" pitchFamily="34" charset="0"/>
              <a:buNone/>
              <a:defRPr sz="1800" b="1" kern="1200">
                <a:solidFill>
                  <a:schemeClr val="tx1"/>
                </a:solidFill>
                <a:latin typeface="Franklin Gothic Book" panose="020B0503020102020204" pitchFamily="34"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685742"/>
            <a:r>
              <a:rPr lang="fr-FR" sz="1600" dirty="0">
                <a:solidFill>
                  <a:sysClr val="windowText" lastClr="000000"/>
                </a:solidFill>
                <a:latin typeface="+mn-lt"/>
              </a:rPr>
              <a:t>Le coût de la pollution de l’air</a:t>
            </a:r>
          </a:p>
        </p:txBody>
      </p:sp>
      <p:pic>
        <p:nvPicPr>
          <p:cNvPr id="58" name="Espace réservé pour une image  5">
            <a:extLst>
              <a:ext uri="{FF2B5EF4-FFF2-40B4-BE49-F238E27FC236}">
                <a16:creationId xmlns:a16="http://schemas.microsoft.com/office/drawing/2014/main" xmlns="" id="{EAC3DC8C-0C27-4A92-B661-3E08D37AA28B}"/>
              </a:ext>
            </a:extLst>
          </p:cNvPr>
          <p:cNvPicPr>
            <a:picLocks noChangeAspect="1"/>
          </p:cNvPicPr>
          <p:nvPr/>
        </p:nvPicPr>
        <p:blipFill>
          <a:blip r:embed="rId5" cstate="print">
            <a:extLst>
              <a:ext uri="{28A0092B-C50C-407E-A947-70E740481C1C}">
                <a14:useLocalDpi xmlns:a14="http://schemas.microsoft.com/office/drawing/2010/main" val="0"/>
              </a:ext>
            </a:extLst>
          </a:blip>
          <a:srcRect t="220" b="220"/>
          <a:stretch>
            <a:fillRect/>
          </a:stretch>
        </p:blipFill>
        <p:spPr>
          <a:xfrm>
            <a:off x="5156707" y="5494213"/>
            <a:ext cx="270000" cy="270000"/>
          </a:xfrm>
          <a:prstGeom prst="rect">
            <a:avLst/>
          </a:prstGeom>
        </p:spPr>
      </p:pic>
      <p:pic>
        <p:nvPicPr>
          <p:cNvPr id="59" name="Espace réservé pour une image  4">
            <a:extLst>
              <a:ext uri="{FF2B5EF4-FFF2-40B4-BE49-F238E27FC236}">
                <a16:creationId xmlns:a16="http://schemas.microsoft.com/office/drawing/2014/main" xmlns="" id="{7805ECC3-A644-4F98-B655-1D77210082A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156707" y="5107009"/>
            <a:ext cx="270000" cy="270000"/>
          </a:xfrm>
          <a:prstGeom prst="rect">
            <a:avLst/>
          </a:prstGeom>
        </p:spPr>
      </p:pic>
      <p:sp>
        <p:nvSpPr>
          <p:cNvPr id="2" name="ZoneTexte 1">
            <a:extLst>
              <a:ext uri="{FF2B5EF4-FFF2-40B4-BE49-F238E27FC236}">
                <a16:creationId xmlns:a16="http://schemas.microsoft.com/office/drawing/2014/main" xmlns="" id="{A2FEB5A9-A242-4970-AE51-5850DDEB3754}"/>
              </a:ext>
            </a:extLst>
          </p:cNvPr>
          <p:cNvSpPr txBox="1"/>
          <p:nvPr/>
        </p:nvSpPr>
        <p:spPr>
          <a:xfrm>
            <a:off x="5435386" y="5047863"/>
            <a:ext cx="3813035" cy="369332"/>
          </a:xfrm>
          <a:prstGeom prst="rect">
            <a:avLst/>
          </a:prstGeom>
          <a:noFill/>
        </p:spPr>
        <p:txBody>
          <a:bodyPr wrap="square" rtlCol="0">
            <a:spAutoFit/>
          </a:bodyPr>
          <a:lstStyle/>
          <a:p>
            <a:r>
              <a:rPr lang="fr-FR" b="1" dirty="0"/>
              <a:t>40 millions d’€ pour le territoire</a:t>
            </a:r>
          </a:p>
        </p:txBody>
      </p:sp>
      <p:sp>
        <p:nvSpPr>
          <p:cNvPr id="60" name="ZoneTexte 59">
            <a:extLst>
              <a:ext uri="{FF2B5EF4-FFF2-40B4-BE49-F238E27FC236}">
                <a16:creationId xmlns:a16="http://schemas.microsoft.com/office/drawing/2014/main" xmlns="" id="{8131435B-D030-4D03-B5D7-536CD4C8FED8}"/>
              </a:ext>
            </a:extLst>
          </p:cNvPr>
          <p:cNvSpPr txBox="1"/>
          <p:nvPr/>
        </p:nvSpPr>
        <p:spPr>
          <a:xfrm>
            <a:off x="5444772" y="5481022"/>
            <a:ext cx="3813035" cy="369332"/>
          </a:xfrm>
          <a:prstGeom prst="rect">
            <a:avLst/>
          </a:prstGeom>
          <a:noFill/>
        </p:spPr>
        <p:txBody>
          <a:bodyPr wrap="square" rtlCol="0">
            <a:spAutoFit/>
          </a:bodyPr>
          <a:lstStyle/>
          <a:p>
            <a:r>
              <a:rPr lang="fr-FR" b="1" dirty="0"/>
              <a:t>1500 €/habitant</a:t>
            </a:r>
          </a:p>
        </p:txBody>
      </p:sp>
      <p:graphicFrame>
        <p:nvGraphicFramePr>
          <p:cNvPr id="61" name="Graphique 60">
            <a:extLst>
              <a:ext uri="{FF2B5EF4-FFF2-40B4-BE49-F238E27FC236}">
                <a16:creationId xmlns:a16="http://schemas.microsoft.com/office/drawing/2014/main" xmlns="" id="{72947AD7-8B7B-4D9A-B84C-4FDCBFC84A37}"/>
              </a:ext>
            </a:extLst>
          </p:cNvPr>
          <p:cNvGraphicFramePr>
            <a:graphicFrameLocks/>
          </p:cNvGraphicFramePr>
          <p:nvPr>
            <p:extLst>
              <p:ext uri="{D42A27DB-BD31-4B8C-83A1-F6EECF244321}">
                <p14:modId xmlns:p14="http://schemas.microsoft.com/office/powerpoint/2010/main" val="3668620875"/>
              </p:ext>
            </p:extLst>
          </p:nvPr>
        </p:nvGraphicFramePr>
        <p:xfrm>
          <a:off x="285219" y="3456299"/>
          <a:ext cx="4307676" cy="1508704"/>
        </p:xfrm>
        <a:graphic>
          <a:graphicData uri="http://schemas.openxmlformats.org/drawingml/2006/chart">
            <c:chart xmlns:c="http://schemas.openxmlformats.org/drawingml/2006/chart" xmlns:r="http://schemas.openxmlformats.org/officeDocument/2006/relationships" r:id="rId7"/>
          </a:graphicData>
        </a:graphic>
      </p:graphicFrame>
      <p:sp>
        <p:nvSpPr>
          <p:cNvPr id="4" name="Espace réservé du numéro de diapositive 3">
            <a:extLst>
              <a:ext uri="{FF2B5EF4-FFF2-40B4-BE49-F238E27FC236}">
                <a16:creationId xmlns:a16="http://schemas.microsoft.com/office/drawing/2014/main" xmlns="" id="{C39EB922-7E3F-4285-BC7D-C879E698BEDB}"/>
              </a:ext>
            </a:extLst>
          </p:cNvPr>
          <p:cNvSpPr>
            <a:spLocks noGrp="1"/>
          </p:cNvSpPr>
          <p:nvPr>
            <p:ph type="sldNum" sz="quarter" idx="4"/>
          </p:nvPr>
        </p:nvSpPr>
        <p:spPr/>
        <p:txBody>
          <a:bodyPr/>
          <a:lstStyle/>
          <a:p>
            <a:fld id="{AE6EF8B0-D65C-4F5A-B0C1-33558BBB058B}" type="slidenum">
              <a:rPr lang="fr-FR" smtClean="0"/>
              <a:pPr/>
              <a:t>95</a:t>
            </a:fld>
            <a:endParaRPr lang="fr-FR" dirty="0"/>
          </a:p>
        </p:txBody>
      </p:sp>
      <p:sp>
        <p:nvSpPr>
          <p:cNvPr id="62" name="Espace réservé du numéro de diapositive 1">
            <a:extLst>
              <a:ext uri="{FF2B5EF4-FFF2-40B4-BE49-F238E27FC236}">
                <a16:creationId xmlns:a16="http://schemas.microsoft.com/office/drawing/2014/main" xmlns="" id="{93710DAD-19CD-4D06-93B1-ADD504934B3D}"/>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95</a:t>
            </a:fld>
            <a:endParaRPr lang="fr-FR"/>
          </a:p>
        </p:txBody>
      </p:sp>
      <p:sp>
        <p:nvSpPr>
          <p:cNvPr id="64" name="Espace réservé du texte 1">
            <a:extLst>
              <a:ext uri="{FF2B5EF4-FFF2-40B4-BE49-F238E27FC236}">
                <a16:creationId xmlns:a16="http://schemas.microsoft.com/office/drawing/2014/main" xmlns="" id="{10B88494-FFA3-4E07-8B24-E58227E3F335}"/>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Tree>
    <p:extLst>
      <p:ext uri="{BB962C8B-B14F-4D97-AF65-F5344CB8AC3E}">
        <p14:creationId xmlns:p14="http://schemas.microsoft.com/office/powerpoint/2010/main" val="24943031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xmlns="" id="{20BB8DD2-894D-4AE1-9EF6-0E7A7522213C}"/>
              </a:ext>
            </a:extLst>
          </p:cNvPr>
          <p:cNvSpPr>
            <a:spLocks noGrp="1"/>
          </p:cNvSpPr>
          <p:nvPr>
            <p:ph type="body" sz="quarter" idx="24"/>
          </p:nvPr>
        </p:nvSpPr>
        <p:spPr/>
        <p:txBody>
          <a:bodyPr>
            <a:normAutofit/>
          </a:bodyPr>
          <a:lstStyle/>
          <a:p>
            <a:pPr algn="just"/>
            <a:r>
              <a:rPr lang="fr-FR" sz="1100" dirty="0"/>
              <a:t>La qualité de l’air est mesurée à partir de la station « trafic » située sur la commune de Nuits Saint Georges et d’une modélisation issue de calcul d’émissions des différents secteurs.</a:t>
            </a:r>
          </a:p>
          <a:p>
            <a:pPr algn="just"/>
            <a:r>
              <a:rPr lang="fr-FR" sz="1100" dirty="0"/>
              <a:t>Globalement la qualité de l’air est moyenne sur le territoire de Gevrey-Chambertin et Nuits-Saint-Georges. La carte ci-contre montre une opposition entre la plaine à l’ouest et les hauteurs à l’est. Ceci s’explique essentiellement par la présence de l’autoroute, des type culturaux (grandes culture) et de l’urbanisation (logements et tertiaire)</a:t>
            </a:r>
          </a:p>
          <a:p>
            <a:pPr algn="just"/>
            <a:r>
              <a:rPr lang="fr-FR" sz="1100" dirty="0"/>
              <a:t>La station de Nuits-Saint-Georges réalise des mesures sur les PM10 et les Nox (dont NO2).</a:t>
            </a:r>
          </a:p>
        </p:txBody>
      </p:sp>
      <p:sp>
        <p:nvSpPr>
          <p:cNvPr id="11" name="Espace réservé du texte 10">
            <a:extLst>
              <a:ext uri="{FF2B5EF4-FFF2-40B4-BE49-F238E27FC236}">
                <a16:creationId xmlns:a16="http://schemas.microsoft.com/office/drawing/2014/main" xmlns="" id="{D667D72B-A373-4AF8-B921-EFFF84EC7A48}"/>
              </a:ext>
            </a:extLst>
          </p:cNvPr>
          <p:cNvSpPr>
            <a:spLocks noGrp="1"/>
          </p:cNvSpPr>
          <p:nvPr>
            <p:ph type="body" sz="quarter" idx="13"/>
          </p:nvPr>
        </p:nvSpPr>
        <p:spPr/>
        <p:txBody>
          <a:bodyPr/>
          <a:lstStyle/>
          <a:p>
            <a:r>
              <a:rPr lang="fr-FR" dirty="0"/>
              <a:t>Indice de la qualité de l’aire</a:t>
            </a:r>
          </a:p>
        </p:txBody>
      </p:sp>
      <p:sp>
        <p:nvSpPr>
          <p:cNvPr id="16" name="Titre 2">
            <a:extLst>
              <a:ext uri="{FF2B5EF4-FFF2-40B4-BE49-F238E27FC236}">
                <a16:creationId xmlns:a16="http://schemas.microsoft.com/office/drawing/2014/main" xmlns="" id="{1AD6CBAB-888A-4427-B3DF-9D0155A80375}"/>
              </a:ext>
            </a:extLst>
          </p:cNvPr>
          <p:cNvSpPr txBox="1">
            <a:spLocks/>
          </p:cNvSpPr>
          <p:nvPr/>
        </p:nvSpPr>
        <p:spPr>
          <a:xfrm>
            <a:off x="594782" y="274638"/>
            <a:ext cx="7649627" cy="8501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fr-FR"/>
              <a:t>Qualité de l’air et polluants atmosphériques</a:t>
            </a:r>
            <a:endParaRPr lang="fr-FR" dirty="0"/>
          </a:p>
        </p:txBody>
      </p:sp>
      <p:pic>
        <p:nvPicPr>
          <p:cNvPr id="19" name="Image 18">
            <a:extLst>
              <a:ext uri="{FF2B5EF4-FFF2-40B4-BE49-F238E27FC236}">
                <a16:creationId xmlns:a16="http://schemas.microsoft.com/office/drawing/2014/main" xmlns="" id="{2AF4D0F1-47CA-4C96-B0DF-D64C1296E2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197"/>
          <a:stretch/>
        </p:blipFill>
        <p:spPr>
          <a:xfrm>
            <a:off x="0" y="1326470"/>
            <a:ext cx="3869635" cy="3811062"/>
          </a:xfrm>
          <a:prstGeom prst="rect">
            <a:avLst/>
          </a:prstGeom>
        </p:spPr>
      </p:pic>
      <p:pic>
        <p:nvPicPr>
          <p:cNvPr id="18" name="Espace réservé du graphique 9">
            <a:extLst>
              <a:ext uri="{FF2B5EF4-FFF2-40B4-BE49-F238E27FC236}">
                <a16:creationId xmlns:a16="http://schemas.microsoft.com/office/drawing/2014/main" xmlns="" id="{E9A44D6E-8CB8-4205-A4DB-9A05B7DD8F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7" r="28273"/>
          <a:stretch/>
        </p:blipFill>
        <p:spPr>
          <a:xfrm>
            <a:off x="6695695" y="4713810"/>
            <a:ext cx="1860950" cy="1804861"/>
          </a:xfrm>
          <a:prstGeom prst="rect">
            <a:avLst/>
          </a:prstGeom>
        </p:spPr>
      </p:pic>
      <p:pic>
        <p:nvPicPr>
          <p:cNvPr id="20" name="Espace réservé pour une image  10">
            <a:extLst>
              <a:ext uri="{FF2B5EF4-FFF2-40B4-BE49-F238E27FC236}">
                <a16:creationId xmlns:a16="http://schemas.microsoft.com/office/drawing/2014/main" xmlns="" id="{1F8F0031-1D63-42EA-8139-FF0284811AF9}"/>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1489" r="1489"/>
          <a:stretch>
            <a:fillRect/>
          </a:stretch>
        </p:blipFill>
        <p:spPr>
          <a:xfrm>
            <a:off x="8345488" y="339725"/>
            <a:ext cx="620712" cy="639763"/>
          </a:xfrm>
          <a:prstGeom prst="rect">
            <a:avLst/>
          </a:prstGeom>
        </p:spPr>
      </p:pic>
      <p:sp>
        <p:nvSpPr>
          <p:cNvPr id="22" name="Espace réservé du texte 1">
            <a:extLst>
              <a:ext uri="{FF2B5EF4-FFF2-40B4-BE49-F238E27FC236}">
                <a16:creationId xmlns:a16="http://schemas.microsoft.com/office/drawing/2014/main" xmlns="" id="{454D8AB8-8FDE-4110-A79D-FBBFB3D73F4E}"/>
              </a:ext>
            </a:extLst>
          </p:cNvPr>
          <p:cNvSpPr txBox="1">
            <a:spLocks/>
          </p:cNvSpPr>
          <p:nvPr/>
        </p:nvSpPr>
        <p:spPr>
          <a:xfrm>
            <a:off x="177800" y="5716397"/>
            <a:ext cx="4040989" cy="3029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i="1" dirty="0"/>
              <a:t>Source : données OPTEER, 2014</a:t>
            </a:r>
          </a:p>
        </p:txBody>
      </p:sp>
      <p:sp>
        <p:nvSpPr>
          <p:cNvPr id="2" name="Espace réservé du numéro de diapositive 1">
            <a:extLst>
              <a:ext uri="{FF2B5EF4-FFF2-40B4-BE49-F238E27FC236}">
                <a16:creationId xmlns:a16="http://schemas.microsoft.com/office/drawing/2014/main" xmlns="" id="{2C71F4D1-8F6A-48A1-86BA-BDFE719ABE59}"/>
              </a:ext>
            </a:extLst>
          </p:cNvPr>
          <p:cNvSpPr>
            <a:spLocks noGrp="1"/>
          </p:cNvSpPr>
          <p:nvPr>
            <p:ph type="sldNum" sz="quarter" idx="12"/>
          </p:nvPr>
        </p:nvSpPr>
        <p:spPr/>
        <p:txBody>
          <a:bodyPr/>
          <a:lstStyle/>
          <a:p>
            <a:fld id="{01DFE443-B80B-44A7-B8E3-175A733CB829}" type="slidenum">
              <a:rPr lang="fr-FR" smtClean="0"/>
              <a:t>96</a:t>
            </a:fld>
            <a:endParaRPr lang="fr-FR"/>
          </a:p>
        </p:txBody>
      </p:sp>
    </p:spTree>
    <p:extLst>
      <p:ext uri="{BB962C8B-B14F-4D97-AF65-F5344CB8AC3E}">
        <p14:creationId xmlns:p14="http://schemas.microsoft.com/office/powerpoint/2010/main" val="8255349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xmlns=""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xmlns=""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4" name="ZoneTexte 13">
            <a:extLst>
              <a:ext uri="{FF2B5EF4-FFF2-40B4-BE49-F238E27FC236}">
                <a16:creationId xmlns:a16="http://schemas.microsoft.com/office/drawing/2014/main" xmlns="" id="{4CAEA6CF-730A-4765-A458-F2409C31EF62}"/>
              </a:ext>
            </a:extLst>
          </p:cNvPr>
          <p:cNvSpPr txBox="1"/>
          <p:nvPr/>
        </p:nvSpPr>
        <p:spPr>
          <a:xfrm>
            <a:off x="419100" y="1504950"/>
            <a:ext cx="3257550" cy="300082"/>
          </a:xfrm>
          <a:prstGeom prst="rect">
            <a:avLst/>
          </a:prstGeom>
          <a:noFill/>
        </p:spPr>
        <p:txBody>
          <a:bodyPr wrap="square" rtlCol="0">
            <a:spAutoFit/>
          </a:bodyPr>
          <a:lstStyle/>
          <a:p>
            <a:r>
              <a:rPr lang="fr-FR" sz="1350" b="1" dirty="0">
                <a:latin typeface="+mj-lt"/>
              </a:rPr>
              <a:t>Les particules fines (PM2.5 et PM10)</a:t>
            </a:r>
          </a:p>
        </p:txBody>
      </p:sp>
      <p:sp>
        <p:nvSpPr>
          <p:cNvPr id="15" name="ZoneTexte 14">
            <a:extLst>
              <a:ext uri="{FF2B5EF4-FFF2-40B4-BE49-F238E27FC236}">
                <a16:creationId xmlns:a16="http://schemas.microsoft.com/office/drawing/2014/main" xmlns="" id="{FEFAFEC5-328B-4CF5-B1DD-62673BEE6032}"/>
              </a:ext>
            </a:extLst>
          </p:cNvPr>
          <p:cNvSpPr txBox="1"/>
          <p:nvPr/>
        </p:nvSpPr>
        <p:spPr>
          <a:xfrm>
            <a:off x="257175" y="2396280"/>
            <a:ext cx="4067478" cy="3808735"/>
          </a:xfrm>
          <a:prstGeom prst="rect">
            <a:avLst/>
          </a:prstGeom>
          <a:noFill/>
        </p:spPr>
        <p:txBody>
          <a:bodyPr wrap="square" rtlCol="0">
            <a:spAutoFit/>
          </a:bodyPr>
          <a:lstStyle/>
          <a:p>
            <a:pPr algn="just"/>
            <a:r>
              <a:rPr lang="fr-FR" sz="1050" b="1" dirty="0">
                <a:latin typeface="+mj-lt"/>
              </a:rPr>
              <a:t>Origine : </a:t>
            </a:r>
          </a:p>
          <a:p>
            <a:pPr algn="just"/>
            <a:endParaRPr lang="fr-FR" sz="1050" dirty="0">
              <a:latin typeface="+mj-lt"/>
            </a:endParaRPr>
          </a:p>
          <a:p>
            <a:pPr algn="just"/>
            <a:r>
              <a:rPr lang="fr-FR" sz="1050" dirty="0">
                <a:latin typeface="+mj-lt"/>
              </a:rPr>
              <a:t>Les particules fines en suspensions, communément appelées « poussières », sont d’origine anthropique et naturelle. Pour leur origine anthropique, elles proviennent en majorité de la combustion à des fins énergétiques de combustibles fossiles notamment dans le transport automobile (gaz d’échappement, usures, frottement, pneumatiques etc.), mais aussi des activités industrielles diverses (incinération, sidérurgie). Une part importante de l’origine des particules fines est à trouver dans l’usage du chauffage au bois sous de mauvaises conditions (bois humides, absence de dispositifs de filtrage…). Plus de la moitié d’entres elles ont une origine naturelle (éruptions volcaniques, incendies de forêts, soulèvement de poussières désertiques). Les combustions liées aux activités domestiques, industrielles, ainsi qu’aux transports, favorisent les émissions de particules plus fines, PM2,5 et PM10.</a:t>
            </a:r>
          </a:p>
          <a:p>
            <a:pPr algn="just"/>
            <a:endParaRPr lang="fr-FR" sz="1050" dirty="0">
              <a:latin typeface="+mj-lt"/>
            </a:endParaRPr>
          </a:p>
          <a:p>
            <a:pPr algn="just"/>
            <a:r>
              <a:rPr lang="fr-FR" sz="1050" dirty="0">
                <a:latin typeface="+mj-lt"/>
              </a:rPr>
              <a:t>Les particules fines sont constituées de substances solides et/ou liquide et ont un vitesse de chute négligeable. La taille et la composition des particules sont très variables et d’autres polluants peuvent s’absorber à leur surface et augmenter leur toxicité (métaux lourds par exemple) </a:t>
            </a:r>
          </a:p>
        </p:txBody>
      </p:sp>
      <p:sp>
        <p:nvSpPr>
          <p:cNvPr id="16" name="ZoneTexte 15">
            <a:extLst>
              <a:ext uri="{FF2B5EF4-FFF2-40B4-BE49-F238E27FC236}">
                <a16:creationId xmlns:a16="http://schemas.microsoft.com/office/drawing/2014/main" xmlns="" id="{E29EA1AC-42F1-43B2-BCF2-CDC860DB76C6}"/>
              </a:ext>
            </a:extLst>
          </p:cNvPr>
          <p:cNvSpPr txBox="1"/>
          <p:nvPr/>
        </p:nvSpPr>
        <p:spPr>
          <a:xfrm>
            <a:off x="4572000" y="2396280"/>
            <a:ext cx="4343703" cy="3000821"/>
          </a:xfrm>
          <a:prstGeom prst="rect">
            <a:avLst/>
          </a:prstGeom>
          <a:noFill/>
        </p:spPr>
        <p:txBody>
          <a:bodyPr wrap="square" rtlCol="0">
            <a:spAutoFit/>
          </a:bodyPr>
          <a:lstStyle/>
          <a:p>
            <a:pPr algn="just"/>
            <a:r>
              <a:rPr lang="fr-FR" sz="1050" dirty="0">
                <a:latin typeface="+mj-lt"/>
              </a:rPr>
              <a:t>Les origines humaines ont </a:t>
            </a:r>
            <a:r>
              <a:rPr lang="fr-FR" sz="1050" dirty="0" smtClean="0">
                <a:latin typeface="+mj-lt"/>
              </a:rPr>
              <a:t>quatre</a:t>
            </a:r>
            <a:r>
              <a:rPr lang="fr-FR" sz="1050" dirty="0" smtClean="0">
                <a:latin typeface="+mj-lt"/>
              </a:rPr>
              <a:t> </a:t>
            </a:r>
            <a:r>
              <a:rPr lang="fr-FR" sz="1050" dirty="0">
                <a:latin typeface="+mj-lt"/>
              </a:rPr>
              <a:t>principales sources :</a:t>
            </a:r>
          </a:p>
          <a:p>
            <a:pPr marL="128588" indent="-128588" algn="just">
              <a:buFont typeface="Arial" panose="020B0604020202020204" pitchFamily="34" charset="0"/>
              <a:buChar char="•"/>
            </a:pPr>
            <a:r>
              <a:rPr lang="fr-FR" sz="1050" dirty="0">
                <a:latin typeface="+mj-lt"/>
              </a:rPr>
              <a:t>Les rejets directs dans l’atmosphère par </a:t>
            </a:r>
            <a:r>
              <a:rPr lang="fr-FR" sz="1050" dirty="0" smtClean="0">
                <a:latin typeface="+mj-lt"/>
              </a:rPr>
              <a:t>l’Homme </a:t>
            </a:r>
            <a:r>
              <a:rPr lang="fr-FR" sz="1050" dirty="0">
                <a:latin typeface="+mj-lt"/>
              </a:rPr>
              <a:t>sont principalement la production de ciment et les carrières en général ainsi que les feux (incinérations, feux de cheminée, feux extérieurs, incendies)</a:t>
            </a:r>
          </a:p>
          <a:p>
            <a:pPr marL="128588" indent="-128588" algn="just">
              <a:buFont typeface="Arial" panose="020B0604020202020204" pitchFamily="34" charset="0"/>
              <a:buChar char="•"/>
            </a:pPr>
            <a:r>
              <a:rPr lang="fr-FR" sz="1050" dirty="0">
                <a:latin typeface="+mj-lt"/>
              </a:rPr>
              <a:t>La remise en suspension des particules sous l’action du vent ou des véhicules qui s’étaient déposées au sol</a:t>
            </a:r>
          </a:p>
          <a:p>
            <a:pPr marL="128588" indent="-128588" algn="just">
              <a:buFont typeface="Arial" panose="020B0604020202020204" pitchFamily="34" charset="0"/>
              <a:buChar char="•"/>
            </a:pPr>
            <a:r>
              <a:rPr lang="fr-FR" sz="1050" dirty="0">
                <a:latin typeface="+mj-lt"/>
              </a:rPr>
              <a:t>La transformation chimique de gaz. Par exemple, dans certaines conditions, le dioxyde d’azote pourra se transformer en particules de nitrates et le dioxyde en sulfates</a:t>
            </a:r>
            <a:r>
              <a:rPr lang="fr-FR" sz="1050" dirty="0" smtClean="0">
                <a:latin typeface="+mj-lt"/>
              </a:rPr>
              <a:t>.</a:t>
            </a:r>
          </a:p>
          <a:p>
            <a:pPr marL="128588" indent="-128588" algn="just">
              <a:buFont typeface="Arial" panose="020B0604020202020204" pitchFamily="34" charset="0"/>
              <a:buChar char="•"/>
            </a:pPr>
            <a:r>
              <a:rPr lang="fr-FR" sz="1050" dirty="0" smtClean="0">
                <a:latin typeface="+mj-lt"/>
              </a:rPr>
              <a:t>Le brûlage des sarments de vigne du mois de novembre au mois de mars sur le territoire.</a:t>
            </a:r>
            <a:endParaRPr lang="fr-FR" sz="1050" dirty="0">
              <a:latin typeface="+mj-lt"/>
            </a:endParaRPr>
          </a:p>
          <a:p>
            <a:pPr marL="128588" indent="-128588" algn="just">
              <a:buFont typeface="Arial" panose="020B0604020202020204" pitchFamily="34" charset="0"/>
              <a:buChar char="•"/>
            </a:pPr>
            <a:endParaRPr lang="fr-FR" sz="1050" dirty="0">
              <a:latin typeface="+mj-lt"/>
            </a:endParaRPr>
          </a:p>
          <a:p>
            <a:pPr algn="just"/>
            <a:r>
              <a:rPr lang="fr-FR" sz="1050" dirty="0">
                <a:latin typeface="+mj-lt"/>
              </a:rPr>
              <a:t>Ces deux dernières sources donnent lieu à des transports de particules à travers l’Europe, comme pour l’ozone. Ce sont à la fois les plus difficiles à quantifier et celles sur lesquelles il est le plus compliqué d'agir pour faire baisser les niveaux de particules dans l'air.</a:t>
            </a:r>
          </a:p>
          <a:p>
            <a:pPr algn="just"/>
            <a:endParaRPr lang="fr-FR" sz="1050" dirty="0">
              <a:latin typeface="+mj-lt"/>
            </a:endParaRPr>
          </a:p>
        </p:txBody>
      </p:sp>
      <p:sp>
        <p:nvSpPr>
          <p:cNvPr id="17" name="ZoneTexte 16">
            <a:extLst>
              <a:ext uri="{FF2B5EF4-FFF2-40B4-BE49-F238E27FC236}">
                <a16:creationId xmlns:a16="http://schemas.microsoft.com/office/drawing/2014/main" xmlns="" id="{A3722971-7147-4E42-A119-A464116CADA1}"/>
              </a:ext>
            </a:extLst>
          </p:cNvPr>
          <p:cNvSpPr txBox="1"/>
          <p:nvPr/>
        </p:nvSpPr>
        <p:spPr>
          <a:xfrm>
            <a:off x="257175" y="1842282"/>
            <a:ext cx="8020050" cy="577081"/>
          </a:xfrm>
          <a:prstGeom prst="rect">
            <a:avLst/>
          </a:prstGeom>
          <a:noFill/>
        </p:spPr>
        <p:txBody>
          <a:bodyPr wrap="square" rtlCol="0">
            <a:spAutoFit/>
          </a:bodyPr>
          <a:lstStyle/>
          <a:p>
            <a:pPr algn="just"/>
            <a:r>
              <a:rPr lang="fr-FR" sz="1050" dirty="0">
                <a:latin typeface="+mj-lt"/>
              </a:rPr>
              <a:t>Les particules fines sont réparties en deux catégories pour la surveillance règlementaire : les particules en suspensions PM10 dont le diamètre est inférieur à 10µm et des particules très fines PM2.5 dont le diamètre est inférieur à 2,5µm</a:t>
            </a:r>
          </a:p>
          <a:p>
            <a:pPr algn="just"/>
            <a:endParaRPr lang="fr-FR" sz="1050" dirty="0">
              <a:latin typeface="+mj-lt"/>
            </a:endParaRPr>
          </a:p>
        </p:txBody>
      </p:sp>
      <p:sp>
        <p:nvSpPr>
          <p:cNvPr id="2" name="Espace réservé du numéro de diapositive 1">
            <a:extLst>
              <a:ext uri="{FF2B5EF4-FFF2-40B4-BE49-F238E27FC236}">
                <a16:creationId xmlns:a16="http://schemas.microsoft.com/office/drawing/2014/main" xmlns="" id="{425DE31E-B0A0-4F7A-A823-A2909666D85D}"/>
              </a:ext>
            </a:extLst>
          </p:cNvPr>
          <p:cNvSpPr>
            <a:spLocks noGrp="1"/>
          </p:cNvSpPr>
          <p:nvPr>
            <p:ph type="sldNum" sz="quarter" idx="4"/>
          </p:nvPr>
        </p:nvSpPr>
        <p:spPr/>
        <p:txBody>
          <a:bodyPr/>
          <a:lstStyle/>
          <a:p>
            <a:fld id="{AE6EF8B0-D65C-4F5A-B0C1-33558BBB058B}" type="slidenum">
              <a:rPr lang="fr-FR" smtClean="0"/>
              <a:pPr/>
              <a:t>97</a:t>
            </a:fld>
            <a:endParaRPr lang="fr-FR" dirty="0"/>
          </a:p>
        </p:txBody>
      </p:sp>
      <p:sp>
        <p:nvSpPr>
          <p:cNvPr id="10" name="Espace réservé du numéro de diapositive 1">
            <a:extLst>
              <a:ext uri="{FF2B5EF4-FFF2-40B4-BE49-F238E27FC236}">
                <a16:creationId xmlns:a16="http://schemas.microsoft.com/office/drawing/2014/main" xmlns="" id="{340065C1-AEF3-46B2-9AA2-AA8DB346E65B}"/>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97</a:t>
            </a:fld>
            <a:endParaRPr lang="fr-FR"/>
          </a:p>
        </p:txBody>
      </p:sp>
    </p:spTree>
    <p:extLst>
      <p:ext uri="{BB962C8B-B14F-4D97-AF65-F5344CB8AC3E}">
        <p14:creationId xmlns:p14="http://schemas.microsoft.com/office/powerpoint/2010/main" val="4264005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xmlns="" id="{137AF7DC-52BC-4C1E-8CE0-2B0E11D3EE6E}"/>
              </a:ext>
            </a:extLst>
          </p:cNvPr>
          <p:cNvSpPr>
            <a:spLocks noGrp="1"/>
          </p:cNvSpPr>
          <p:nvPr>
            <p:ph type="body" sz="quarter" idx="23"/>
          </p:nvPr>
        </p:nvSpPr>
        <p:spPr/>
        <p:txBody>
          <a:bodyPr/>
          <a:lstStyle/>
          <a:p>
            <a:endParaRPr lang="fr-FR"/>
          </a:p>
        </p:txBody>
      </p:sp>
      <p:sp>
        <p:nvSpPr>
          <p:cNvPr id="12" name="Titre 2">
            <a:extLst>
              <a:ext uri="{FF2B5EF4-FFF2-40B4-BE49-F238E27FC236}">
                <a16:creationId xmlns:a16="http://schemas.microsoft.com/office/drawing/2014/main" xmlns="" id="{59CF99B2-FE02-4354-AD4E-EE65BD2CA837}"/>
              </a:ext>
            </a:extLst>
          </p:cNvPr>
          <p:cNvSpPr>
            <a:spLocks noGrp="1"/>
          </p:cNvSpPr>
          <p:nvPr>
            <p:ph type="title"/>
          </p:nvPr>
        </p:nvSpPr>
        <p:spPr>
          <a:xfrm>
            <a:off x="594782" y="274638"/>
            <a:ext cx="7649627" cy="850106"/>
          </a:xfrm>
        </p:spPr>
        <p:txBody>
          <a:bodyPr/>
          <a:lstStyle/>
          <a:p>
            <a:r>
              <a:rPr lang="fr-FR" dirty="0"/>
              <a:t>Qualité de l’air et polluants atmosphériques</a:t>
            </a:r>
          </a:p>
        </p:txBody>
      </p:sp>
      <p:pic>
        <p:nvPicPr>
          <p:cNvPr id="13" name="Espace réservé pour une image  10">
            <a:extLst>
              <a:ext uri="{FF2B5EF4-FFF2-40B4-BE49-F238E27FC236}">
                <a16:creationId xmlns:a16="http://schemas.microsoft.com/office/drawing/2014/main" xmlns="" id="{7B4730CB-0A0D-48DA-8C80-FB9CC998AE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xfrm>
            <a:off x="8399195" y="339282"/>
            <a:ext cx="664615" cy="720725"/>
          </a:xfrm>
          <a:prstGeom prst="rect">
            <a:avLst/>
          </a:prstGeom>
        </p:spPr>
      </p:pic>
      <p:sp>
        <p:nvSpPr>
          <p:cNvPr id="18" name="ZoneTexte 17">
            <a:extLst>
              <a:ext uri="{FF2B5EF4-FFF2-40B4-BE49-F238E27FC236}">
                <a16:creationId xmlns:a16="http://schemas.microsoft.com/office/drawing/2014/main" xmlns="" id="{7DB62B11-68D9-4020-A20B-B3D8545DCAED}"/>
              </a:ext>
            </a:extLst>
          </p:cNvPr>
          <p:cNvSpPr txBox="1"/>
          <p:nvPr/>
        </p:nvSpPr>
        <p:spPr>
          <a:xfrm>
            <a:off x="419100" y="1504951"/>
            <a:ext cx="6496050" cy="1315745"/>
          </a:xfrm>
          <a:prstGeom prst="rect">
            <a:avLst/>
          </a:prstGeom>
          <a:noFill/>
        </p:spPr>
        <p:txBody>
          <a:bodyPr wrap="square" rtlCol="0">
            <a:spAutoFit/>
          </a:bodyPr>
          <a:lstStyle/>
          <a:p>
            <a:r>
              <a:rPr lang="fr-FR" sz="1600" b="1" dirty="0"/>
              <a:t>Les particules fines</a:t>
            </a:r>
          </a:p>
          <a:p>
            <a:endParaRPr lang="fr-FR" sz="1050" dirty="0"/>
          </a:p>
          <a:p>
            <a:r>
              <a:rPr lang="fr-FR" sz="1050" dirty="0"/>
              <a:t>En bourgogne, en 2008 : 13284,342 tonnes de PM10 ont été rejetées dans l’air</a:t>
            </a:r>
          </a:p>
          <a:p>
            <a:r>
              <a:rPr lang="fr-FR" sz="1050" dirty="0"/>
              <a:t>En bourgogne, en 2008 : 8476,860 tonnes de PM2.5 ont été rejetées dans l’air</a:t>
            </a:r>
          </a:p>
          <a:p>
            <a:endParaRPr lang="fr-FR" sz="1600" dirty="0"/>
          </a:p>
          <a:p>
            <a:endParaRPr lang="fr-FR" sz="1600" dirty="0"/>
          </a:p>
        </p:txBody>
      </p:sp>
      <p:sp>
        <p:nvSpPr>
          <p:cNvPr id="19" name="ZoneTexte 18">
            <a:extLst>
              <a:ext uri="{FF2B5EF4-FFF2-40B4-BE49-F238E27FC236}">
                <a16:creationId xmlns:a16="http://schemas.microsoft.com/office/drawing/2014/main" xmlns="" id="{73718A22-A977-4829-9ABB-FD1CE891EAE7}"/>
              </a:ext>
            </a:extLst>
          </p:cNvPr>
          <p:cNvSpPr txBox="1"/>
          <p:nvPr/>
        </p:nvSpPr>
        <p:spPr>
          <a:xfrm>
            <a:off x="419100" y="2486025"/>
            <a:ext cx="4343703" cy="2339102"/>
          </a:xfrm>
          <a:prstGeom prst="rect">
            <a:avLst/>
          </a:prstGeom>
          <a:noFill/>
        </p:spPr>
        <p:txBody>
          <a:bodyPr wrap="square" rtlCol="0">
            <a:spAutoFit/>
          </a:bodyPr>
          <a:lstStyle/>
          <a:p>
            <a:pPr algn="just"/>
            <a:r>
              <a:rPr lang="fr-FR" sz="1400" b="1" dirty="0"/>
              <a:t>Effets sanitaires :</a:t>
            </a:r>
          </a:p>
          <a:p>
            <a:pPr algn="just"/>
            <a:endParaRPr lang="fr-FR" sz="1100" b="1" dirty="0"/>
          </a:p>
          <a:p>
            <a:pPr algn="just"/>
            <a:r>
              <a:rPr lang="fr-FR" sz="1100" dirty="0"/>
              <a:t>La toxicité des particules en suspension dépende de leur taille. Plus les particules sont petites, plus elles pourront pénétrer profondément dans l’arbre pulmonaire. Les plus grosses particules sont retenues par les voies aériennes supérieures.</a:t>
            </a:r>
          </a:p>
          <a:p>
            <a:pPr algn="just"/>
            <a:endParaRPr lang="fr-FR" sz="1100" dirty="0"/>
          </a:p>
          <a:p>
            <a:pPr algn="just"/>
            <a:r>
              <a:rPr lang="fr-FR" sz="1100" dirty="0"/>
              <a:t>Les plus fines particules (inférieur à 2.5 µm) peuvent irriter les voies respiratoires inférieures et altérer la fonction respiratoire dans son ensemble notamment pour les personnes sensibles (enfants, personnes âgées, asthmatiques. De plus, certaines ont des propriétés mutagènes et cancérigènes.</a:t>
            </a:r>
          </a:p>
          <a:p>
            <a:pPr algn="just"/>
            <a:endParaRPr lang="fr-FR" sz="1100" dirty="0"/>
          </a:p>
        </p:txBody>
      </p:sp>
      <p:sp>
        <p:nvSpPr>
          <p:cNvPr id="20" name="ZoneTexte 19">
            <a:extLst>
              <a:ext uri="{FF2B5EF4-FFF2-40B4-BE49-F238E27FC236}">
                <a16:creationId xmlns:a16="http://schemas.microsoft.com/office/drawing/2014/main" xmlns="" id="{D0C80B01-8865-4B03-8F18-6FC8E68E14FD}"/>
              </a:ext>
            </a:extLst>
          </p:cNvPr>
          <p:cNvSpPr txBox="1"/>
          <p:nvPr/>
        </p:nvSpPr>
        <p:spPr>
          <a:xfrm>
            <a:off x="4876800" y="2486025"/>
            <a:ext cx="4133850" cy="1492716"/>
          </a:xfrm>
          <a:prstGeom prst="rect">
            <a:avLst/>
          </a:prstGeom>
          <a:noFill/>
        </p:spPr>
        <p:txBody>
          <a:bodyPr wrap="square" rtlCol="0">
            <a:spAutoFit/>
          </a:bodyPr>
          <a:lstStyle/>
          <a:p>
            <a:pPr algn="just"/>
            <a:r>
              <a:rPr lang="fr-FR" sz="1400" b="1" dirty="0"/>
              <a:t>Effets sur l’environnement </a:t>
            </a:r>
            <a:r>
              <a:rPr lang="fr-FR" sz="1100" b="1" dirty="0"/>
              <a:t>:</a:t>
            </a:r>
          </a:p>
          <a:p>
            <a:pPr algn="just"/>
            <a:endParaRPr lang="fr-FR" sz="1100" dirty="0"/>
          </a:p>
          <a:p>
            <a:pPr algn="just"/>
            <a:r>
              <a:rPr lang="fr-FR" sz="1100" dirty="0"/>
              <a:t>Les effets de salissure des bâtiments et des monuments sont les atteintes à l’environnement les plus visibles. Le coût économique induit par leur remise en état (nettoyage, ravalement) est considérable. Au niveau européen, le chiffrage des dégâts provoqués sur le bâti serait de l’ordre de neuf milliards d’Euros par an</a:t>
            </a:r>
          </a:p>
        </p:txBody>
      </p:sp>
      <p:sp>
        <p:nvSpPr>
          <p:cNvPr id="2" name="Espace réservé du numéro de diapositive 1">
            <a:extLst>
              <a:ext uri="{FF2B5EF4-FFF2-40B4-BE49-F238E27FC236}">
                <a16:creationId xmlns:a16="http://schemas.microsoft.com/office/drawing/2014/main" xmlns="" id="{7F5D7625-A446-4138-9C64-AD4316990439}"/>
              </a:ext>
            </a:extLst>
          </p:cNvPr>
          <p:cNvSpPr>
            <a:spLocks noGrp="1"/>
          </p:cNvSpPr>
          <p:nvPr>
            <p:ph type="sldNum" sz="quarter" idx="4"/>
          </p:nvPr>
        </p:nvSpPr>
        <p:spPr/>
        <p:txBody>
          <a:bodyPr/>
          <a:lstStyle/>
          <a:p>
            <a:fld id="{AE6EF8B0-D65C-4F5A-B0C1-33558BBB058B}" type="slidenum">
              <a:rPr lang="fr-FR" smtClean="0"/>
              <a:pPr/>
              <a:t>98</a:t>
            </a:fld>
            <a:endParaRPr lang="fr-FR" dirty="0"/>
          </a:p>
        </p:txBody>
      </p:sp>
      <p:sp>
        <p:nvSpPr>
          <p:cNvPr id="9" name="Espace réservé du numéro de diapositive 1">
            <a:extLst>
              <a:ext uri="{FF2B5EF4-FFF2-40B4-BE49-F238E27FC236}">
                <a16:creationId xmlns:a16="http://schemas.microsoft.com/office/drawing/2014/main" xmlns="" id="{4643B8C6-654D-4E0C-9922-279A3717DCFA}"/>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98</a:t>
            </a:fld>
            <a:endParaRPr lang="fr-FR"/>
          </a:p>
        </p:txBody>
      </p:sp>
    </p:spTree>
    <p:extLst>
      <p:ext uri="{BB962C8B-B14F-4D97-AF65-F5344CB8AC3E}">
        <p14:creationId xmlns:p14="http://schemas.microsoft.com/office/powerpoint/2010/main" val="2292913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2CAD6A6-9266-4A51-B297-09726DCFF21E}"/>
              </a:ext>
            </a:extLst>
          </p:cNvPr>
          <p:cNvSpPr>
            <a:spLocks noGrp="1"/>
          </p:cNvSpPr>
          <p:nvPr>
            <p:ph type="title"/>
          </p:nvPr>
        </p:nvSpPr>
        <p:spPr/>
        <p:txBody>
          <a:bodyPr/>
          <a:lstStyle/>
          <a:p>
            <a:r>
              <a:rPr lang="fr-FR" dirty="0"/>
              <a:t>Qualité de l’air et polluants atmosphériques</a:t>
            </a:r>
          </a:p>
        </p:txBody>
      </p:sp>
      <p:sp>
        <p:nvSpPr>
          <p:cNvPr id="5" name="Espace réservé du texte 4">
            <a:extLst>
              <a:ext uri="{FF2B5EF4-FFF2-40B4-BE49-F238E27FC236}">
                <a16:creationId xmlns:a16="http://schemas.microsoft.com/office/drawing/2014/main" xmlns="" id="{99D59DE3-11FD-4B18-ABDD-B64AABB28D82}"/>
              </a:ext>
            </a:extLst>
          </p:cNvPr>
          <p:cNvSpPr>
            <a:spLocks noGrp="1"/>
          </p:cNvSpPr>
          <p:nvPr>
            <p:ph type="body" sz="quarter" idx="13"/>
          </p:nvPr>
        </p:nvSpPr>
        <p:spPr/>
        <p:txBody>
          <a:bodyPr/>
          <a:lstStyle/>
          <a:p>
            <a:r>
              <a:rPr lang="fr-FR" dirty="0"/>
              <a:t>Particules fines PM10</a:t>
            </a:r>
          </a:p>
        </p:txBody>
      </p:sp>
      <p:pic>
        <p:nvPicPr>
          <p:cNvPr id="13" name="Espace réservé pour une image  10">
            <a:extLst>
              <a:ext uri="{FF2B5EF4-FFF2-40B4-BE49-F238E27FC236}">
                <a16:creationId xmlns:a16="http://schemas.microsoft.com/office/drawing/2014/main" xmlns="" id="{D8BA882E-3556-470F-85CF-F04C0986CE6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65" r="3965"/>
          <a:stretch>
            <a:fillRect/>
          </a:stretch>
        </p:blipFill>
        <p:spPr>
          <a:prstGeom prst="rect">
            <a:avLst/>
          </a:prstGeom>
        </p:spPr>
      </p:pic>
      <p:sp>
        <p:nvSpPr>
          <p:cNvPr id="14" name="Espace réservé du texte 13">
            <a:extLst>
              <a:ext uri="{FF2B5EF4-FFF2-40B4-BE49-F238E27FC236}">
                <a16:creationId xmlns:a16="http://schemas.microsoft.com/office/drawing/2014/main" xmlns="" id="{5C5AAD1B-96AE-4833-9C0C-9976BDE3CA45}"/>
              </a:ext>
            </a:extLst>
          </p:cNvPr>
          <p:cNvSpPr txBox="1">
            <a:spLocks noGrp="1"/>
          </p:cNvSpPr>
          <p:nvPr>
            <p:ph type="body" sz="quarter" idx="10"/>
          </p:nvPr>
        </p:nvSpPr>
        <p:spPr>
          <a:xfrm>
            <a:off x="251522" y="3616325"/>
            <a:ext cx="4663318" cy="2033493"/>
          </a:xfrm>
          <a:prstGeom prst="rect">
            <a:avLst/>
          </a:prstGeom>
          <a:noFill/>
        </p:spPr>
        <p:txBody>
          <a:bodyPr wrap="square" rtlCol="0">
            <a:noAutofit/>
          </a:bodyPr>
          <a:lstStyle/>
          <a:p>
            <a:pPr algn="just" fontAlgn="base"/>
            <a:r>
              <a:rPr lang="fr-FR" sz="1100" b="1" dirty="0">
                <a:latin typeface="+mj-lt"/>
              </a:rPr>
              <a:t>Valeurs limites nationales : </a:t>
            </a:r>
          </a:p>
          <a:p>
            <a:pPr marL="128588" indent="-128588">
              <a:buFont typeface="Arial" panose="020B0604020202020204" pitchFamily="34" charset="0"/>
              <a:buChar char="•"/>
            </a:pPr>
            <a:r>
              <a:rPr lang="fr-FR" sz="1100" b="1" dirty="0">
                <a:latin typeface="+mj-lt"/>
              </a:rPr>
              <a:t>En moyenne annuelle : </a:t>
            </a:r>
            <a:r>
              <a:rPr lang="fr-FR" sz="1100" dirty="0">
                <a:latin typeface="+mj-lt"/>
              </a:rPr>
              <a:t>40 µg/m</a:t>
            </a:r>
            <a:r>
              <a:rPr lang="fr-FR" sz="1100" baseline="30000" dirty="0">
                <a:latin typeface="+mj-lt"/>
              </a:rPr>
              <a:t>3</a:t>
            </a:r>
            <a:endParaRPr lang="fr-FR" sz="1100" dirty="0">
              <a:latin typeface="+mj-lt"/>
            </a:endParaRPr>
          </a:p>
          <a:p>
            <a:pPr marL="128588" indent="-128588">
              <a:buFont typeface="Arial" panose="020B0604020202020204" pitchFamily="34" charset="0"/>
              <a:buChar char="•"/>
            </a:pPr>
            <a:r>
              <a:rPr lang="fr-FR" sz="1100" b="1" dirty="0">
                <a:latin typeface="+mj-lt"/>
              </a:rPr>
              <a:t>En moyenne journalière : </a:t>
            </a:r>
            <a:r>
              <a:rPr lang="fr-FR" sz="1100" dirty="0">
                <a:latin typeface="+mj-lt"/>
              </a:rPr>
              <a:t>50 µg/m</a:t>
            </a:r>
            <a:r>
              <a:rPr lang="fr-FR" sz="1100" baseline="30000" dirty="0">
                <a:latin typeface="+mj-lt"/>
              </a:rPr>
              <a:t>3</a:t>
            </a:r>
            <a:r>
              <a:rPr lang="fr-FR" sz="1100" dirty="0">
                <a:latin typeface="+mj-lt"/>
              </a:rPr>
              <a:t> à ne pas dépasser plus de 35 jours par an</a:t>
            </a:r>
          </a:p>
          <a:p>
            <a:pPr marL="128588" indent="-128588" algn="just" fontAlgn="base">
              <a:buFont typeface="Arial" panose="020B0604020202020204" pitchFamily="34" charset="0"/>
              <a:buChar char="•"/>
            </a:pPr>
            <a:endParaRPr lang="fr-FR" sz="1100" dirty="0">
              <a:latin typeface="+mj-lt"/>
            </a:endParaRPr>
          </a:p>
          <a:p>
            <a:pPr algn="just" fontAlgn="base"/>
            <a:r>
              <a:rPr lang="fr-FR" sz="1100" b="1" dirty="0">
                <a:latin typeface="+mj-lt"/>
              </a:rPr>
              <a:t>Bilan sanitaire sur le territoire : </a:t>
            </a:r>
          </a:p>
          <a:p>
            <a:pPr marL="471488" lvl="1" indent="-128588" algn="just" fontAlgn="base">
              <a:buFont typeface="Arial" panose="020B0604020202020204" pitchFamily="34" charset="0"/>
              <a:buChar char="•"/>
            </a:pPr>
            <a:r>
              <a:rPr lang="fr-FR" sz="1100" dirty="0">
                <a:latin typeface="+mj-lt"/>
              </a:rPr>
              <a:t>18 jours de dépassement du seuil réglementaire en 2014</a:t>
            </a:r>
          </a:p>
          <a:p>
            <a:pPr marL="471488" lvl="1" indent="-128588" algn="just" fontAlgn="base">
              <a:buFont typeface="Arial" panose="020B0604020202020204" pitchFamily="34" charset="0"/>
              <a:buChar char="•"/>
            </a:pPr>
            <a:r>
              <a:rPr lang="fr-FR" sz="1100" dirty="0">
                <a:latin typeface="+mj-lt"/>
              </a:rPr>
              <a:t>Moyenne annuelle de </a:t>
            </a:r>
            <a:r>
              <a:rPr lang="en-US" sz="1100" dirty="0">
                <a:latin typeface="+mj-lt"/>
              </a:rPr>
              <a:t>19 µg/m3</a:t>
            </a:r>
          </a:p>
          <a:p>
            <a:pPr marL="471488" lvl="1" indent="-128588" algn="just" fontAlgn="base">
              <a:buFont typeface="Arial" panose="020B0604020202020204" pitchFamily="34" charset="0"/>
              <a:buChar char="•"/>
            </a:pPr>
            <a:r>
              <a:rPr lang="en-US" sz="1100" dirty="0">
                <a:latin typeface="+mj-lt"/>
              </a:rPr>
              <a:t>La </a:t>
            </a:r>
            <a:r>
              <a:rPr lang="en-US" sz="1100" dirty="0" err="1">
                <a:latin typeface="+mj-lt"/>
              </a:rPr>
              <a:t>période</a:t>
            </a:r>
            <a:r>
              <a:rPr lang="en-US" sz="1100" dirty="0">
                <a:latin typeface="+mj-lt"/>
              </a:rPr>
              <a:t> la plus </a:t>
            </a:r>
            <a:r>
              <a:rPr lang="en-US" sz="1100" dirty="0" err="1">
                <a:latin typeface="+mj-lt"/>
              </a:rPr>
              <a:t>élevée</a:t>
            </a:r>
            <a:r>
              <a:rPr lang="en-US" sz="1100" dirty="0">
                <a:latin typeface="+mj-lt"/>
              </a:rPr>
              <a:t> au </a:t>
            </a:r>
            <a:r>
              <a:rPr lang="en-US" sz="1100" dirty="0" err="1">
                <a:latin typeface="+mj-lt"/>
              </a:rPr>
              <a:t>cours</a:t>
            </a:r>
            <a:r>
              <a:rPr lang="en-US" sz="1100" dirty="0">
                <a:latin typeface="+mj-lt"/>
              </a:rPr>
              <a:t> des </a:t>
            </a:r>
            <a:r>
              <a:rPr lang="en-US" sz="1100" dirty="0" err="1">
                <a:latin typeface="+mj-lt"/>
              </a:rPr>
              <a:t>différentes</a:t>
            </a:r>
            <a:r>
              <a:rPr lang="en-US" sz="1100" dirty="0">
                <a:latin typeface="+mj-lt"/>
              </a:rPr>
              <a:t> </a:t>
            </a:r>
            <a:r>
              <a:rPr lang="en-US" sz="1100" dirty="0" err="1">
                <a:latin typeface="+mj-lt"/>
              </a:rPr>
              <a:t>années</a:t>
            </a:r>
            <a:r>
              <a:rPr lang="en-US" sz="1100" dirty="0">
                <a:latin typeface="+mj-lt"/>
              </a:rPr>
              <a:t> </a:t>
            </a:r>
            <a:r>
              <a:rPr lang="en-US" sz="1100" dirty="0" err="1">
                <a:latin typeface="+mj-lt"/>
              </a:rPr>
              <a:t>d’études</a:t>
            </a:r>
            <a:r>
              <a:rPr lang="en-US" sz="1100" dirty="0">
                <a:latin typeface="+mj-lt"/>
              </a:rPr>
              <a:t> </a:t>
            </a:r>
            <a:r>
              <a:rPr lang="en-US" sz="1100" dirty="0" err="1">
                <a:latin typeface="+mj-lt"/>
              </a:rPr>
              <a:t>est</a:t>
            </a:r>
            <a:r>
              <a:rPr lang="en-US" sz="1100" dirty="0">
                <a:latin typeface="+mj-lt"/>
              </a:rPr>
              <a:t> le </a:t>
            </a:r>
            <a:r>
              <a:rPr lang="en-US" sz="1100" dirty="0" err="1">
                <a:latin typeface="+mj-lt"/>
              </a:rPr>
              <a:t>mois</a:t>
            </a:r>
            <a:r>
              <a:rPr lang="en-US" sz="1100" dirty="0">
                <a:latin typeface="+mj-lt"/>
              </a:rPr>
              <a:t> de mars avec </a:t>
            </a:r>
            <a:r>
              <a:rPr lang="en-US" sz="1100" dirty="0" err="1">
                <a:latin typeface="+mj-lt"/>
              </a:rPr>
              <a:t>une</a:t>
            </a:r>
            <a:r>
              <a:rPr lang="en-US" sz="1100" dirty="0">
                <a:latin typeface="+mj-lt"/>
              </a:rPr>
              <a:t> </a:t>
            </a:r>
            <a:r>
              <a:rPr lang="en-US" sz="1100" dirty="0" err="1">
                <a:latin typeface="+mj-lt"/>
              </a:rPr>
              <a:t>moyenne</a:t>
            </a:r>
            <a:r>
              <a:rPr lang="en-US" sz="1100" dirty="0">
                <a:latin typeface="+mj-lt"/>
              </a:rPr>
              <a:t> de 36µg/m3</a:t>
            </a:r>
          </a:p>
          <a:p>
            <a:pPr marL="471488" lvl="1" indent="-128588" algn="just" fontAlgn="base">
              <a:buFont typeface="Arial" panose="020B0604020202020204" pitchFamily="34" charset="0"/>
              <a:buChar char="•"/>
            </a:pPr>
            <a:r>
              <a:rPr lang="fr-FR" sz="1100" dirty="0">
                <a:latin typeface="+mj-lt"/>
              </a:rPr>
              <a:t>Une diminution des concentrations annuelle est relevée entre l’année 2012 et l’année 2014,</a:t>
            </a:r>
          </a:p>
          <a:p>
            <a:pPr algn="just" fontAlgn="base"/>
            <a:endParaRPr lang="fr-FR" sz="1100" dirty="0">
              <a:latin typeface="+mj-lt"/>
            </a:endParaRPr>
          </a:p>
        </p:txBody>
      </p:sp>
      <p:grpSp>
        <p:nvGrpSpPr>
          <p:cNvPr id="15" name="Groupe 14">
            <a:extLst>
              <a:ext uri="{FF2B5EF4-FFF2-40B4-BE49-F238E27FC236}">
                <a16:creationId xmlns:a16="http://schemas.microsoft.com/office/drawing/2014/main" xmlns="" id="{633F45B6-6E7B-4E4E-AC97-1173F6E100AC}"/>
              </a:ext>
            </a:extLst>
          </p:cNvPr>
          <p:cNvGrpSpPr/>
          <p:nvPr/>
        </p:nvGrpSpPr>
        <p:grpSpPr>
          <a:xfrm>
            <a:off x="128211" y="5365279"/>
            <a:ext cx="569077" cy="569077"/>
            <a:chOff x="644343" y="3069019"/>
            <a:chExt cx="360000" cy="360000"/>
          </a:xfrm>
        </p:grpSpPr>
        <p:pic>
          <p:nvPicPr>
            <p:cNvPr id="16" name="Image 15">
              <a:extLst>
                <a:ext uri="{FF2B5EF4-FFF2-40B4-BE49-F238E27FC236}">
                  <a16:creationId xmlns:a16="http://schemas.microsoft.com/office/drawing/2014/main" xmlns="" id="{D0B483C4-2CDE-48EF-B978-EC6E3E60D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343" y="3069019"/>
              <a:ext cx="360000" cy="360000"/>
            </a:xfrm>
            <a:prstGeom prst="rect">
              <a:avLst/>
            </a:prstGeom>
          </p:spPr>
        </p:pic>
        <p:sp>
          <p:nvSpPr>
            <p:cNvPr id="17" name="Ellipse 16">
              <a:extLst>
                <a:ext uri="{FF2B5EF4-FFF2-40B4-BE49-F238E27FC236}">
                  <a16:creationId xmlns:a16="http://schemas.microsoft.com/office/drawing/2014/main" xmlns="" id="{E044FE10-4A10-4BC6-8C06-A71AD98DAE29}"/>
                </a:ext>
              </a:extLst>
            </p:cNvPr>
            <p:cNvSpPr/>
            <p:nvPr/>
          </p:nvSpPr>
          <p:spPr>
            <a:xfrm>
              <a:off x="783432" y="3098801"/>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7">
              <a:extLst>
                <a:ext uri="{FF2B5EF4-FFF2-40B4-BE49-F238E27FC236}">
                  <a16:creationId xmlns:a16="http://schemas.microsoft.com/office/drawing/2014/main" xmlns="" id="{A43C7B13-2986-40D5-B680-62E268121D6E}"/>
                </a:ext>
              </a:extLst>
            </p:cNvPr>
            <p:cNvSpPr/>
            <p:nvPr/>
          </p:nvSpPr>
          <p:spPr>
            <a:xfrm>
              <a:off x="783432" y="3317875"/>
              <a:ext cx="80962" cy="82550"/>
            </a:xfrm>
            <a:prstGeom prst="ellipse">
              <a:avLst/>
            </a:prstGeom>
            <a:solidFill>
              <a:srgbClr val="EEEC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aphicFrame>
        <p:nvGraphicFramePr>
          <p:cNvPr id="19" name="Espace réservé du graphique 18">
            <a:extLst>
              <a:ext uri="{FF2B5EF4-FFF2-40B4-BE49-F238E27FC236}">
                <a16:creationId xmlns:a16="http://schemas.microsoft.com/office/drawing/2014/main" xmlns="" id="{1EADCE98-5ADB-45AF-B2F5-45A24A8CE9FD}"/>
              </a:ext>
            </a:extLst>
          </p:cNvPr>
          <p:cNvGraphicFramePr>
            <a:graphicFrameLocks noGrp="1"/>
          </p:cNvGraphicFramePr>
          <p:nvPr>
            <p:ph type="chart" sz="quarter" idx="26"/>
            <p:extLst>
              <p:ext uri="{D42A27DB-BD31-4B8C-83A1-F6EECF244321}">
                <p14:modId xmlns:p14="http://schemas.microsoft.com/office/powerpoint/2010/main" val="2868385288"/>
              </p:ext>
            </p:extLst>
          </p:nvPr>
        </p:nvGraphicFramePr>
        <p:xfrm>
          <a:off x="292100" y="1479550"/>
          <a:ext cx="2182813" cy="2136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Espace réservé du graphique 20">
            <a:extLst>
              <a:ext uri="{FF2B5EF4-FFF2-40B4-BE49-F238E27FC236}">
                <a16:creationId xmlns:a16="http://schemas.microsoft.com/office/drawing/2014/main" xmlns="" id="{81F4A3D8-EBB2-4EA4-A3C3-7ABD0BCA7042}"/>
              </a:ext>
            </a:extLst>
          </p:cNvPr>
          <p:cNvGraphicFramePr>
            <a:graphicFrameLocks noGrp="1"/>
          </p:cNvGraphicFramePr>
          <p:nvPr>
            <p:ph type="chart" sz="quarter" idx="25"/>
            <p:extLst>
              <p:ext uri="{D42A27DB-BD31-4B8C-83A1-F6EECF244321}">
                <p14:modId xmlns:p14="http://schemas.microsoft.com/office/powerpoint/2010/main" val="121837068"/>
              </p:ext>
            </p:extLst>
          </p:nvPr>
        </p:nvGraphicFramePr>
        <p:xfrm>
          <a:off x="2663825" y="1479550"/>
          <a:ext cx="2251075" cy="2136775"/>
        </p:xfrm>
        <a:graphic>
          <a:graphicData uri="http://schemas.openxmlformats.org/drawingml/2006/chart">
            <c:chart xmlns:c="http://schemas.openxmlformats.org/drawingml/2006/chart" xmlns:r="http://schemas.openxmlformats.org/officeDocument/2006/relationships" r:id="rId5"/>
          </a:graphicData>
        </a:graphic>
      </p:graphicFrame>
      <p:pic>
        <p:nvPicPr>
          <p:cNvPr id="22" name="Image 21">
            <a:extLst>
              <a:ext uri="{FF2B5EF4-FFF2-40B4-BE49-F238E27FC236}">
                <a16:creationId xmlns:a16="http://schemas.microsoft.com/office/drawing/2014/main" xmlns="" id="{81235118-1866-4A57-B7E4-F5B11B3BBE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5" t="2976" r="28510" b="2310"/>
          <a:stretch/>
        </p:blipFill>
        <p:spPr>
          <a:xfrm>
            <a:off x="4914840" y="1687407"/>
            <a:ext cx="4074300" cy="3890957"/>
          </a:xfrm>
          <a:prstGeom prst="rect">
            <a:avLst/>
          </a:prstGeom>
        </p:spPr>
      </p:pic>
      <p:sp>
        <p:nvSpPr>
          <p:cNvPr id="2" name="Espace réservé du numéro de diapositive 1">
            <a:extLst>
              <a:ext uri="{FF2B5EF4-FFF2-40B4-BE49-F238E27FC236}">
                <a16:creationId xmlns:a16="http://schemas.microsoft.com/office/drawing/2014/main" xmlns="" id="{3E9E868B-2DBF-45A9-9B03-B11CEC601BC9}"/>
              </a:ext>
            </a:extLst>
          </p:cNvPr>
          <p:cNvSpPr>
            <a:spLocks noGrp="1"/>
          </p:cNvSpPr>
          <p:nvPr>
            <p:ph type="sldNum" sz="quarter" idx="4"/>
          </p:nvPr>
        </p:nvSpPr>
        <p:spPr/>
        <p:txBody>
          <a:bodyPr/>
          <a:lstStyle/>
          <a:p>
            <a:fld id="{AE6EF8B0-D65C-4F5A-B0C1-33558BBB058B}" type="slidenum">
              <a:rPr lang="fr-FR" smtClean="0"/>
              <a:pPr/>
              <a:t>99</a:t>
            </a:fld>
            <a:endParaRPr lang="fr-FR" dirty="0"/>
          </a:p>
        </p:txBody>
      </p:sp>
      <p:sp>
        <p:nvSpPr>
          <p:cNvPr id="20" name="Espace réservé du numéro de diapositive 1">
            <a:extLst>
              <a:ext uri="{FF2B5EF4-FFF2-40B4-BE49-F238E27FC236}">
                <a16:creationId xmlns:a16="http://schemas.microsoft.com/office/drawing/2014/main" xmlns="" id="{0119B481-274E-4D1C-A0F0-EB46946222B7}"/>
              </a:ext>
            </a:extLst>
          </p:cNvPr>
          <p:cNvSpPr txBox="1">
            <a:spLocks/>
          </p:cNvSpPr>
          <p:nvPr/>
        </p:nvSpPr>
        <p:spPr>
          <a:xfrm>
            <a:off x="8753747" y="6492875"/>
            <a:ext cx="390253" cy="365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01DFE443-B80B-44A7-B8E3-175A733CB829}" type="slidenum">
              <a:rPr lang="fr-FR" smtClean="0"/>
              <a:pPr/>
              <a:t>99</a:t>
            </a:fld>
            <a:endParaRPr lang="fr-FR"/>
          </a:p>
        </p:txBody>
      </p:sp>
      <p:sp>
        <p:nvSpPr>
          <p:cNvPr id="24" name="Espace réservé du texte 1">
            <a:extLst>
              <a:ext uri="{FF2B5EF4-FFF2-40B4-BE49-F238E27FC236}">
                <a16:creationId xmlns:a16="http://schemas.microsoft.com/office/drawing/2014/main" xmlns="" id="{53C8C748-EA1A-4B07-9241-D1E9B071D699}"/>
              </a:ext>
            </a:extLst>
          </p:cNvPr>
          <p:cNvSpPr txBox="1">
            <a:spLocks/>
          </p:cNvSpPr>
          <p:nvPr/>
        </p:nvSpPr>
        <p:spPr>
          <a:xfrm>
            <a:off x="4721185" y="6492875"/>
            <a:ext cx="4209804" cy="30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100" i="1" dirty="0"/>
              <a:t>Source : données OPTEER, 2014, bilans atmosphériques : </a:t>
            </a:r>
            <a:r>
              <a:rPr lang="fr-FR" sz="1100" i="1" dirty="0" err="1"/>
              <a:t>atmosf’air</a:t>
            </a:r>
            <a:r>
              <a:rPr lang="fr-FR" sz="1100" i="1" dirty="0"/>
              <a:t> Bourgogne</a:t>
            </a:r>
          </a:p>
        </p:txBody>
      </p:sp>
      <p:sp>
        <p:nvSpPr>
          <p:cNvPr id="4" name="ZoneTexte 3">
            <a:extLst>
              <a:ext uri="{FF2B5EF4-FFF2-40B4-BE49-F238E27FC236}">
                <a16:creationId xmlns:a16="http://schemas.microsoft.com/office/drawing/2014/main" xmlns="" id="{B58D3DC8-0177-4F57-BDD9-C2F7947E7C26}"/>
              </a:ext>
            </a:extLst>
          </p:cNvPr>
          <p:cNvSpPr txBox="1"/>
          <p:nvPr/>
        </p:nvSpPr>
        <p:spPr>
          <a:xfrm>
            <a:off x="5103752" y="5758663"/>
            <a:ext cx="3827237" cy="646331"/>
          </a:xfrm>
          <a:prstGeom prst="rect">
            <a:avLst/>
          </a:prstGeom>
          <a:noFill/>
        </p:spPr>
        <p:txBody>
          <a:bodyPr wrap="square" rtlCol="0">
            <a:spAutoFit/>
          </a:bodyPr>
          <a:lstStyle/>
          <a:p>
            <a:r>
              <a:rPr lang="fr-FR" sz="1200" dirty="0"/>
              <a:t>La carte ci-dessus montre bien la production de PM10 des communes du territoire disposant de carrières et de grands axes routiers.</a:t>
            </a:r>
          </a:p>
        </p:txBody>
      </p:sp>
    </p:spTree>
    <p:extLst>
      <p:ext uri="{BB962C8B-B14F-4D97-AF65-F5344CB8AC3E}">
        <p14:creationId xmlns:p14="http://schemas.microsoft.com/office/powerpoint/2010/main" val="142350180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29661</TotalTime>
  <Words>33139</Words>
  <Application>Microsoft Office PowerPoint</Application>
  <PresentationFormat>Affichage à l'écran (4:3)</PresentationFormat>
  <Paragraphs>4201</Paragraphs>
  <Slides>252</Slides>
  <Notes>78</Notes>
  <HiddenSlides>0</HiddenSlides>
  <MMClips>0</MMClips>
  <ScaleCrop>false</ScaleCrop>
  <HeadingPairs>
    <vt:vector size="4" baseType="variant">
      <vt:variant>
        <vt:lpstr>Thème</vt:lpstr>
      </vt:variant>
      <vt:variant>
        <vt:i4>2</vt:i4>
      </vt:variant>
      <vt:variant>
        <vt:lpstr>Titres des diapositives</vt:lpstr>
      </vt:variant>
      <vt:variant>
        <vt:i4>252</vt:i4>
      </vt:variant>
    </vt:vector>
  </HeadingPairs>
  <TitlesOfParts>
    <vt:vector size="254" baseType="lpstr">
      <vt:lpstr>Thème Office</vt:lpstr>
      <vt:lpstr>Conception personnalisée</vt:lpstr>
      <vt:lpstr>PLAN CLIMAT AIR ENERGIE TERRITORIAL</vt:lpstr>
      <vt:lpstr>Sommaire</vt:lpstr>
      <vt:lpstr>Diagnostic PCAET</vt:lpstr>
      <vt:lpstr>Rappel</vt:lpstr>
      <vt:lpstr>Rappel</vt:lpstr>
      <vt:lpstr>Présentation PowerPoint</vt:lpstr>
      <vt:lpstr>Présentation PowerPoint</vt:lpstr>
      <vt:lpstr>CHIFFRES CLÉS </vt:lpstr>
      <vt:lpstr>Etat des lieux air-énergie-climat</vt:lpstr>
      <vt:lpstr>Etat des lieux air-énergie-climat</vt:lpstr>
      <vt:lpstr>Etat des lieux air-énergie-climat</vt:lpstr>
      <vt:lpstr>Etat des lieux air-énergie-climat</vt:lpstr>
      <vt:lpstr>BATIMENT &amp;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Bâtiments et habitat</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Mobilités &amp; Déplacements</vt:lpstr>
      <vt:lpstr>AGRICULTURE &amp;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Agriculture et consommation</vt:lpstr>
      <vt:lpstr>Industrie</vt:lpstr>
      <vt:lpstr>Economie locale</vt:lpstr>
      <vt:lpstr>Economie locale</vt:lpstr>
      <vt:lpstr>Economie locale</vt:lpstr>
      <vt:lpstr>Economie locale</vt:lpstr>
      <vt:lpstr>Energie renouvelables</vt:lpstr>
      <vt:lpstr>Energie renouvelables </vt:lpstr>
      <vt:lpstr>Energie renouvelables </vt:lpstr>
      <vt:lpstr>Energie renouvelables </vt:lpstr>
      <vt:lpstr>Energie renouvelables </vt:lpstr>
      <vt:lpstr>Energie renouvelables </vt:lpstr>
      <vt:lpstr>Energie renouvelables </vt:lpstr>
      <vt:lpstr>Energie renouvelables </vt:lpstr>
      <vt:lpstr>Energie renouvelables </vt:lpstr>
      <vt:lpstr>Energie renouvelables </vt:lpstr>
      <vt:lpstr>Présentation PowerPoint</vt:lpstr>
      <vt:lpstr>Consommation d’énergie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Consommation énergétique du territoire</vt:lpstr>
      <vt:lpstr>Potentiels de maîtrise de l’énergie sur le territoire</vt:lpstr>
      <vt:lpstr>EMISSIONS DE GAZ À EFFET DE SERRE</vt:lpstr>
      <vt:lpstr>Emissions de gaz à effet de serre – État des lieux</vt:lpstr>
      <vt:lpstr>Evolution des émissions de GES sur le territoire</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Emissions de gaz à effet de serre – État des lieux</vt:lpstr>
      <vt:lpstr>SÉQUESTRATION CO2</vt:lpstr>
      <vt:lpstr>Séquestration CO2</vt:lpstr>
      <vt:lpstr>Séquestration CO2</vt:lpstr>
      <vt:lpstr>Séquestration CO2</vt:lpstr>
      <vt:lpstr>Séquestration CO2</vt:lpstr>
      <vt:lpstr>RESEAUX DE DISTRIBUTION</vt:lpstr>
      <vt:lpstr>Réseaux de distribution et de transport d’électricité, de gaz et de chaleur</vt:lpstr>
      <vt:lpstr>Réseaux de distribution et de transport d’électricité, de gaz et de chaleur</vt:lpstr>
      <vt:lpstr>Réseaux de distribution et de transport d’électricité, de gaz et de chaleur</vt:lpstr>
      <vt:lpstr>Réseaux de distribution et de transport d’électricité, de gaz et de chaleur</vt:lpstr>
      <vt:lpstr>QUALITÉ DE L’AIR ET POLLUANTS ATMOSPHÉRIQUES</vt:lpstr>
      <vt:lpstr>Qualité de l’air et polluants atmosphériques</vt:lpstr>
      <vt:lpstr>Présentation PowerPoint</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Qualité de l’air et polluants atmosphériques</vt:lpstr>
      <vt:lpstr>Vulnérabilité économique</vt:lpstr>
      <vt:lpstr>Vulnérabilité économique du territoire</vt:lpstr>
      <vt:lpstr>Vulnérabilité économique du territoire</vt:lpstr>
      <vt:lpstr>Présentation PowerPoint</vt:lpstr>
      <vt:lpstr>Stratégie territoriale</vt:lpstr>
      <vt:lpstr>Sommaire – stratégie territoriale</vt:lpstr>
      <vt:lpstr>Rappel sur le PCAET</vt:lpstr>
      <vt:lpstr>1. Objectifs de la phase de stratégie</vt:lpstr>
      <vt:lpstr>PCAET – Elaboration de la stratégie</vt:lpstr>
      <vt:lpstr>Objectifs de la phase de stratégie</vt:lpstr>
      <vt:lpstr>PCAET – Elaboration de la stratégie</vt:lpstr>
      <vt:lpstr>PCAET – Elaboration de la stratégie</vt:lpstr>
      <vt:lpstr>L’ambition régionale</vt:lpstr>
      <vt:lpstr>Pourquoi agir</vt:lpstr>
      <vt:lpstr>2. Méthodologie</vt:lpstr>
      <vt:lpstr>Méthodologie de la stratégie</vt:lpstr>
      <vt:lpstr>Présentation en 4 scénarios</vt:lpstr>
      <vt:lpstr>3. Scénarios du territoire</vt:lpstr>
      <vt:lpstr>Scénario tendanciel</vt:lpstr>
      <vt:lpstr>Scénario tendanciel</vt:lpstr>
      <vt:lpstr>Scénario réglementaire</vt:lpstr>
      <vt:lpstr>Scénario réglementaire</vt:lpstr>
      <vt:lpstr>Scénario « potentiel max »</vt:lpstr>
      <vt:lpstr>Scénario « potentiel max »</vt:lpstr>
      <vt:lpstr>Scénario « potentiel max »</vt:lpstr>
      <vt:lpstr>Scénario « potentiel max »</vt:lpstr>
      <vt:lpstr>4. Une stratégie territoriale ambitieuse</vt:lpstr>
      <vt:lpstr>Définition d’une stratégie pour le territoire</vt:lpstr>
      <vt:lpstr>La stratégie retenue : axes de travail</vt:lpstr>
      <vt:lpstr>Les enjeux prioritaires selon le COPIL et le club climat</vt:lpstr>
      <vt:lpstr>Les enjeux prioritaires selon le COPIL et le club climat</vt:lpstr>
      <vt:lpstr>5. Le scénario de la CC Gevrey-Chambertin et Nuits-Saint-Georges</vt:lpstr>
      <vt:lpstr>La stratégie retenue : méthodologie</vt:lpstr>
      <vt:lpstr>La stratégie retenue : objectifs</vt:lpstr>
      <vt:lpstr>La stratégie retenue : détail consommation d’énergie</vt:lpstr>
      <vt:lpstr>La stratégie retenue : détail consommation d’énergie</vt:lpstr>
      <vt:lpstr>La stratégie retenue : détail des émissions de GES</vt:lpstr>
      <vt:lpstr>La stratégie retenue : détail des émissions de GES</vt:lpstr>
      <vt:lpstr>Favoriser un territoire éco-rénové qui se chauffe à l’énergie propre</vt:lpstr>
      <vt:lpstr>Favoriser un territoire éco-rénové qui se chauffe à l’énergie propre</vt:lpstr>
      <vt:lpstr>Favoriser un territoire éco-rénové qui se chauffe à l’énergie propre</vt:lpstr>
      <vt:lpstr>Développer une mobilité partagée, propre, efficace et adaptée aux besoins locaux</vt:lpstr>
      <vt:lpstr>Développer une mobilité partagée, propre, efficace et adaptée aux besoins locaux</vt:lpstr>
      <vt:lpstr>Développer une mobilité partagée, propre, efficace et adaptée aux besoins locaux</vt:lpstr>
      <vt:lpstr>Encourager une agriculture durable qui préserve les sols et valorise les ressources du territoire</vt:lpstr>
      <vt:lpstr>Encourager une agriculture durable qui préserve les sols et valorise les ressources du territoire</vt:lpstr>
      <vt:lpstr>Encourager une agriculture durable qui préserve les sols et valorise les ressources du territoire</vt:lpstr>
      <vt:lpstr>Valoriser les emplois locaux et les filières de la transition écologique</vt:lpstr>
      <vt:lpstr>Valoriser les emplois locaux et les filières de la transition écologique</vt:lpstr>
      <vt:lpstr>Valoriser les emplois locaux et les filières de la transition écologique</vt:lpstr>
      <vt:lpstr>Augmenter la production d’énergie renouvelable</vt:lpstr>
      <vt:lpstr>Augmenter la production d’énergie renouvelable</vt:lpstr>
      <vt:lpstr>Programme d’actions</vt:lpstr>
      <vt:lpstr>Sommaire – programme d’actions</vt:lpstr>
      <vt:lpstr>Méthodologie</vt:lpstr>
      <vt:lpstr>Le PCAET : un projet « concerté et partagé » </vt:lpstr>
      <vt:lpstr>Un plan d’actions co-construit</vt:lpstr>
      <vt:lpstr>Un plan d’actions analysé et hiérarchisé </vt:lpstr>
      <vt:lpstr>La mise en œuvre du plan d’action</vt:lpstr>
      <vt:lpstr>Programme d’actions</vt:lpstr>
      <vt:lpstr>La structuration du programme d’actions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Rappel processus approbation</vt:lpstr>
      <vt:lpstr>Rappel processus d’approbation</vt:lpstr>
      <vt:lpstr>Suivi et évaluation</vt:lpstr>
      <vt:lpstr>Une gouvernance et un pilotage partagés</vt:lpstr>
      <vt:lpstr>Ensemble des fiches actions</vt:lpstr>
      <vt:lpstr>Présentation PowerPoint</vt:lpstr>
      <vt:lpstr>Présentation PowerPoint</vt:lpstr>
      <vt:lpstr>Axe 1 : Territoire exemplaire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Axe 2 : Information, Education à l'environnement et au DD, Accompagnement</vt:lpstr>
      <vt:lpstr>Présentation PowerPoint</vt:lpstr>
      <vt:lpstr>Présentation PowerPoint</vt:lpstr>
      <vt:lpstr>Présentation PowerPoint</vt:lpstr>
      <vt:lpstr>Présentation PowerPoint</vt:lpstr>
      <vt:lpstr>Axe 3 : Développer l’économie locale en prenant appui sur le développement durable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Axe 4 : Mobilité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Axe 5 : Bâtiment et habitat</vt:lpstr>
      <vt:lpstr>Présentation PowerPoint</vt:lpstr>
      <vt:lpstr>Présentation PowerPoint</vt:lpstr>
      <vt:lpstr>Présentation PowerPoint</vt:lpstr>
      <vt:lpstr>Présentation PowerPoint</vt:lpstr>
      <vt:lpstr>Axe 6 : Agriculture, Sylviculture &amp; Viticulture</vt:lpstr>
      <vt:lpstr>Présentation PowerPoint</vt:lpstr>
      <vt:lpstr>Présentation PowerPoint</vt:lpstr>
      <vt:lpstr>Présentation PowerPoint</vt:lpstr>
      <vt:lpstr>Axe 7 : Nouvelles énergies</vt:lpstr>
      <vt:lpstr>Présentation PowerPoint</vt:lpstr>
      <vt:lpstr>Présentation PowerPoint</vt:lpstr>
      <vt:lpstr>Présentation PowerPoint</vt:lpstr>
      <vt:lpstr>Présentation PowerPoint</vt:lpstr>
      <vt:lpstr>Axe 8 : Eau &amp; Biodiversité</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Gevrey-Chambertin et Nuits-Saint-Georges</dc:title>
  <dc:creator>BL-evolution</dc:creator>
  <cp:lastModifiedBy>Le Fellic Vignot Valentine</cp:lastModifiedBy>
  <cp:revision>638</cp:revision>
  <dcterms:created xsi:type="dcterms:W3CDTF">2018-05-07T09:17:07Z</dcterms:created>
  <dcterms:modified xsi:type="dcterms:W3CDTF">2019-05-22T12:07:21Z</dcterms:modified>
</cp:coreProperties>
</file>